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7" r:id="rId1"/>
  </p:sldMasterIdLst>
  <p:notesMasterIdLst>
    <p:notesMasterId r:id="rId143"/>
  </p:notesMasterIdLst>
  <p:handoutMasterIdLst>
    <p:handoutMasterId r:id="rId144"/>
  </p:handoutMasterIdLst>
  <p:sldIdLst>
    <p:sldId id="256" r:id="rId2"/>
    <p:sldId id="259" r:id="rId3"/>
    <p:sldId id="260" r:id="rId4"/>
    <p:sldId id="531" r:id="rId5"/>
    <p:sldId id="530" r:id="rId6"/>
    <p:sldId id="535" r:id="rId7"/>
    <p:sldId id="534" r:id="rId8"/>
    <p:sldId id="536" r:id="rId9"/>
    <p:sldId id="537" r:id="rId10"/>
    <p:sldId id="538" r:id="rId11"/>
    <p:sldId id="539" r:id="rId12"/>
    <p:sldId id="540" r:id="rId13"/>
    <p:sldId id="542" r:id="rId14"/>
    <p:sldId id="529" r:id="rId15"/>
    <p:sldId id="543" r:id="rId16"/>
    <p:sldId id="528" r:id="rId17"/>
    <p:sldId id="333" r:id="rId18"/>
    <p:sldId id="438" r:id="rId19"/>
    <p:sldId id="439" r:id="rId20"/>
    <p:sldId id="334" r:id="rId21"/>
    <p:sldId id="404" r:id="rId22"/>
    <p:sldId id="516" r:id="rId23"/>
    <p:sldId id="440" r:id="rId24"/>
    <p:sldId id="517" r:id="rId25"/>
    <p:sldId id="441" r:id="rId26"/>
    <p:sldId id="518" r:id="rId27"/>
    <p:sldId id="263" r:id="rId28"/>
    <p:sldId id="443" r:id="rId29"/>
    <p:sldId id="442" r:id="rId30"/>
    <p:sldId id="264" r:id="rId31"/>
    <p:sldId id="444" r:id="rId32"/>
    <p:sldId id="445" r:id="rId33"/>
    <p:sldId id="519" r:id="rId34"/>
    <p:sldId id="344" r:id="rId35"/>
    <p:sldId id="447" r:id="rId36"/>
    <p:sldId id="520" r:id="rId37"/>
    <p:sldId id="448" r:id="rId38"/>
    <p:sldId id="521" r:id="rId39"/>
    <p:sldId id="449" r:id="rId40"/>
    <p:sldId id="522" r:id="rId41"/>
    <p:sldId id="450" r:id="rId42"/>
    <p:sldId id="266" r:id="rId43"/>
    <p:sldId id="451" r:id="rId44"/>
    <p:sldId id="523" r:id="rId45"/>
    <p:sldId id="452" r:id="rId46"/>
    <p:sldId id="453" r:id="rId47"/>
    <p:sldId id="267" r:id="rId48"/>
    <p:sldId id="525" r:id="rId49"/>
    <p:sldId id="454" r:id="rId50"/>
    <p:sldId id="455" r:id="rId51"/>
    <p:sldId id="456" r:id="rId52"/>
    <p:sldId id="457" r:id="rId53"/>
    <p:sldId id="458" r:id="rId54"/>
    <p:sldId id="526" r:id="rId55"/>
    <p:sldId id="527" r:id="rId56"/>
    <p:sldId id="459" r:id="rId57"/>
    <p:sldId id="460" r:id="rId58"/>
    <p:sldId id="461" r:id="rId59"/>
    <p:sldId id="462" r:id="rId60"/>
    <p:sldId id="463" r:id="rId61"/>
    <p:sldId id="544" r:id="rId62"/>
    <p:sldId id="545" r:id="rId63"/>
    <p:sldId id="464" r:id="rId64"/>
    <p:sldId id="546" r:id="rId65"/>
    <p:sldId id="465" r:id="rId66"/>
    <p:sldId id="466" r:id="rId67"/>
    <p:sldId id="470" r:id="rId68"/>
    <p:sldId id="547" r:id="rId69"/>
    <p:sldId id="471" r:id="rId70"/>
    <p:sldId id="548" r:id="rId71"/>
    <p:sldId id="551" r:id="rId72"/>
    <p:sldId id="472" r:id="rId73"/>
    <p:sldId id="473" r:id="rId74"/>
    <p:sldId id="554" r:id="rId75"/>
    <p:sldId id="549" r:id="rId76"/>
    <p:sldId id="550" r:id="rId77"/>
    <p:sldId id="475" r:id="rId78"/>
    <p:sldId id="552" r:id="rId79"/>
    <p:sldId id="553" r:id="rId80"/>
    <p:sldId id="555" r:id="rId81"/>
    <p:sldId id="556" r:id="rId82"/>
    <p:sldId id="476" r:id="rId83"/>
    <p:sldId id="477" r:id="rId84"/>
    <p:sldId id="557" r:id="rId85"/>
    <p:sldId id="478" r:id="rId86"/>
    <p:sldId id="479" r:id="rId87"/>
    <p:sldId id="559" r:id="rId88"/>
    <p:sldId id="560" r:id="rId89"/>
    <p:sldId id="480" r:id="rId90"/>
    <p:sldId id="561" r:id="rId91"/>
    <p:sldId id="562" r:id="rId92"/>
    <p:sldId id="481" r:id="rId93"/>
    <p:sldId id="482" r:id="rId94"/>
    <p:sldId id="563" r:id="rId95"/>
    <p:sldId id="483" r:id="rId96"/>
    <p:sldId id="564" r:id="rId97"/>
    <p:sldId id="484" r:id="rId98"/>
    <p:sldId id="485" r:id="rId99"/>
    <p:sldId id="567" r:id="rId100"/>
    <p:sldId id="486" r:id="rId101"/>
    <p:sldId id="487" r:id="rId102"/>
    <p:sldId id="488" r:id="rId103"/>
    <p:sldId id="489" r:id="rId104"/>
    <p:sldId id="490" r:id="rId105"/>
    <p:sldId id="491" r:id="rId106"/>
    <p:sldId id="492" r:id="rId107"/>
    <p:sldId id="493" r:id="rId108"/>
    <p:sldId id="494" r:id="rId109"/>
    <p:sldId id="495" r:id="rId110"/>
    <p:sldId id="496" r:id="rId111"/>
    <p:sldId id="497" r:id="rId112"/>
    <p:sldId id="498" r:id="rId113"/>
    <p:sldId id="499" r:id="rId114"/>
    <p:sldId id="500" r:id="rId115"/>
    <p:sldId id="501" r:id="rId116"/>
    <p:sldId id="505" r:id="rId117"/>
    <p:sldId id="566" r:id="rId118"/>
    <p:sldId id="568" r:id="rId119"/>
    <p:sldId id="504" r:id="rId120"/>
    <p:sldId id="506" r:id="rId121"/>
    <p:sldId id="569" r:id="rId122"/>
    <p:sldId id="507" r:id="rId123"/>
    <p:sldId id="508" r:id="rId124"/>
    <p:sldId id="509" r:id="rId125"/>
    <p:sldId id="510" r:id="rId126"/>
    <p:sldId id="565" r:id="rId127"/>
    <p:sldId id="511" r:id="rId128"/>
    <p:sldId id="512" r:id="rId129"/>
    <p:sldId id="513" r:id="rId130"/>
    <p:sldId id="514" r:id="rId131"/>
    <p:sldId id="515" r:id="rId132"/>
    <p:sldId id="468" r:id="rId133"/>
    <p:sldId id="422" r:id="rId134"/>
    <p:sldId id="399" r:id="rId135"/>
    <p:sldId id="400" r:id="rId136"/>
    <p:sldId id="401" r:id="rId137"/>
    <p:sldId id="402" r:id="rId138"/>
    <p:sldId id="571" r:id="rId139"/>
    <p:sldId id="570" r:id="rId140"/>
    <p:sldId id="403" r:id="rId141"/>
    <p:sldId id="435" r:id="rId142"/>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0664" autoAdjust="0"/>
  </p:normalViewPr>
  <p:slideViewPr>
    <p:cSldViewPr>
      <p:cViewPr>
        <p:scale>
          <a:sx n="50" d="100"/>
          <a:sy n="50" d="100"/>
        </p:scale>
        <p:origin x="-1866" y="-270"/>
      </p:cViewPr>
      <p:guideLst>
        <p:guide orient="horz" pos="2160"/>
        <p:guide pos="2880"/>
      </p:guideLst>
    </p:cSldViewPr>
  </p:slideViewPr>
  <p:outlineViewPr>
    <p:cViewPr>
      <p:scale>
        <a:sx n="33" d="100"/>
        <a:sy n="33" d="100"/>
      </p:scale>
      <p:origin x="0" y="822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tr-TR"/>
          </a:p>
        </p:txBody>
      </p:sp>
      <p:sp>
        <p:nvSpPr>
          <p:cNvPr id="3" name="2 Veri Yer Tutucusu"/>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D13E21C5-41F3-409E-833E-70E9DB5A566B}" type="datetimeFigureOut">
              <a:rPr lang="tr-TR"/>
              <a:pPr>
                <a:defRPr/>
              </a:pPr>
              <a:t>20.6.2020</a:t>
            </a:fld>
            <a:endParaRPr lang="tr-TR"/>
          </a:p>
        </p:txBody>
      </p:sp>
      <p:sp>
        <p:nvSpPr>
          <p:cNvPr id="4" name="3 Altbilgi Yer Tutucusu"/>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tr-TR"/>
          </a:p>
        </p:txBody>
      </p:sp>
      <p:sp>
        <p:nvSpPr>
          <p:cNvPr id="5" name="4 Slayt Numarası Yer Tutucusu"/>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626B5B5C-48BD-4E0A-8045-1156B7E79009}"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tr-TR"/>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2C88FA9D-C469-4EB9-B745-06B6C8994145}" type="datetimeFigureOut">
              <a:rPr lang="tr-TR"/>
              <a:pPr>
                <a:defRPr/>
              </a:pPr>
              <a:t>20.6.2020</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tr-TR"/>
          </a:p>
        </p:txBody>
      </p:sp>
      <p:sp>
        <p:nvSpPr>
          <p:cNvPr id="7" name="6 Slayt Numarası Yer Tutucusu"/>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CA1A6F38-EB98-4C81-9261-C7BEB6E32307}"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462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15462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7B4FF-E7AF-4B97-B951-2001A69893B9}" type="slidenum">
              <a:rPr lang="tr-TR" smtClean="0">
                <a:latin typeface="Arial" charset="0"/>
                <a:cs typeface="Arial" charset="0"/>
              </a:rPr>
              <a:pPr/>
              <a:t>34</a:t>
            </a:fld>
            <a:endParaRPr lang="tr-T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5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1556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B45D21-2F01-4457-BC98-A39CA296CBEE}" type="slidenum">
              <a:rPr lang="tr-TR" smtClean="0">
                <a:latin typeface="Arial" charset="0"/>
                <a:cs typeface="Arial" charset="0"/>
              </a:rPr>
              <a:pPr/>
              <a:t>75</a:t>
            </a:fld>
            <a:endParaRPr lang="tr-T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667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15667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E105A1-0CBB-40BB-B82E-8B0CE51A579B}" type="slidenum">
              <a:rPr lang="tr-TR" smtClean="0">
                <a:latin typeface="Arial" charset="0"/>
                <a:cs typeface="Arial" charset="0"/>
              </a:rPr>
              <a:pPr/>
              <a:t>76</a:t>
            </a:fld>
            <a:endParaRPr lang="tr-T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769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1577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5D97BB-E1E6-4B23-9D43-018004303FC5}" type="slidenum">
              <a:rPr lang="tr-TR" smtClean="0">
                <a:latin typeface="Arial" charset="0"/>
                <a:cs typeface="Arial" charset="0"/>
              </a:rPr>
              <a:pPr/>
              <a:t>141</a:t>
            </a:fld>
            <a:endParaRPr lang="tr-T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Dik Üçgen"/>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15 Grup"/>
          <p:cNvGrpSpPr>
            <a:grpSpLocks/>
          </p:cNvGrpSpPr>
          <p:nvPr/>
        </p:nvGrpSpPr>
        <p:grpSpPr bwMode="auto">
          <a:xfrm>
            <a:off x="-3175" y="4953000"/>
            <a:ext cx="9147175" cy="1911350"/>
            <a:chOff x="-3765" y="4832896"/>
            <a:chExt cx="9147765" cy="2032192"/>
          </a:xfrm>
        </p:grpSpPr>
        <p:sp>
          <p:nvSpPr>
            <p:cNvPr id="6" name="5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6 Serbest Form"/>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7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9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Başlık"/>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11" name="29 Veri Yer Tutucusu"/>
          <p:cNvSpPr>
            <a:spLocks noGrp="1"/>
          </p:cNvSpPr>
          <p:nvPr>
            <p:ph type="dt" sz="half" idx="10"/>
          </p:nvPr>
        </p:nvSpPr>
        <p:spPr/>
        <p:txBody>
          <a:bodyPr/>
          <a:lstStyle>
            <a:lvl1pPr>
              <a:defRPr>
                <a:solidFill>
                  <a:srgbClr val="FFFFFF"/>
                </a:solidFill>
              </a:defRPr>
            </a:lvl1pPr>
            <a:extLst/>
          </a:lstStyle>
          <a:p>
            <a:pPr>
              <a:defRPr/>
            </a:pPr>
            <a:fld id="{B059A728-E313-4982-A782-0DBEC6997C9B}" type="datetime1">
              <a:rPr lang="tr-TR"/>
              <a:pPr>
                <a:defRPr/>
              </a:pPr>
              <a:t>20.6.2020</a:t>
            </a:fld>
            <a:endParaRPr lang="tr-TR"/>
          </a:p>
        </p:txBody>
      </p:sp>
      <p:sp>
        <p:nvSpPr>
          <p:cNvPr id="12" name="18 Altbilgi Yer Tutucusu"/>
          <p:cNvSpPr>
            <a:spLocks noGrp="1"/>
          </p:cNvSpPr>
          <p:nvPr>
            <p:ph type="ftr" sz="quarter" idx="11"/>
          </p:nvPr>
        </p:nvSpPr>
        <p:spPr/>
        <p:txBody>
          <a:bodyPr/>
          <a:lstStyle>
            <a:lvl1pPr>
              <a:defRPr>
                <a:solidFill>
                  <a:schemeClr val="accent1">
                    <a:tint val="20000"/>
                  </a:schemeClr>
                </a:solidFill>
              </a:defRPr>
            </a:lvl1pPr>
            <a:extLst/>
          </a:lstStyle>
          <a:p>
            <a:pPr>
              <a:defRPr/>
            </a:pPr>
            <a:r>
              <a:rPr lang="tr-TR"/>
              <a:t>ARİF DEDE</a:t>
            </a:r>
          </a:p>
        </p:txBody>
      </p:sp>
      <p:sp>
        <p:nvSpPr>
          <p:cNvPr id="13" name="26 Slayt Numarası Yer Tutucusu"/>
          <p:cNvSpPr>
            <a:spLocks noGrp="1"/>
          </p:cNvSpPr>
          <p:nvPr>
            <p:ph type="sldNum" sz="quarter" idx="12"/>
          </p:nvPr>
        </p:nvSpPr>
        <p:spPr/>
        <p:txBody>
          <a:bodyPr/>
          <a:lstStyle>
            <a:lvl1pPr>
              <a:defRPr>
                <a:solidFill>
                  <a:srgbClr val="FFFFFF"/>
                </a:solidFill>
              </a:defRPr>
            </a:lvl1pPr>
            <a:extLst/>
          </a:lstStyle>
          <a:p>
            <a:pPr>
              <a:defRPr/>
            </a:pPr>
            <a:fld id="{8510F1FB-BF6C-49EC-9022-563CDCC881C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3C80CE0B-9824-4DDA-9647-FD3A1A6B42BB}" type="datetime1">
              <a:rPr lang="tr-TR"/>
              <a:pPr>
                <a:defRPr/>
              </a:pPr>
              <a:t>20.6.2020</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a:t>ARİF DEDE</a:t>
            </a:r>
          </a:p>
        </p:txBody>
      </p:sp>
      <p:sp>
        <p:nvSpPr>
          <p:cNvPr id="6" name="17 Slayt Numarası Yer Tutucusu"/>
          <p:cNvSpPr>
            <a:spLocks noGrp="1"/>
          </p:cNvSpPr>
          <p:nvPr>
            <p:ph type="sldNum" sz="quarter" idx="12"/>
          </p:nvPr>
        </p:nvSpPr>
        <p:spPr/>
        <p:txBody>
          <a:bodyPr/>
          <a:lstStyle>
            <a:lvl1pPr>
              <a:defRPr/>
            </a:lvl1pPr>
          </a:lstStyle>
          <a:p>
            <a:pPr>
              <a:defRPr/>
            </a:pPr>
            <a:fld id="{4AC5AAD4-6648-4B1A-AF45-545C8B5F9A0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A22E0726-C749-4B22-B018-955D87EE2889}" type="datetime1">
              <a:rPr lang="tr-TR"/>
              <a:pPr>
                <a:defRPr/>
              </a:pPr>
              <a:t>20.6.2020</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a:t>ARİF DEDE</a:t>
            </a:r>
          </a:p>
        </p:txBody>
      </p:sp>
      <p:sp>
        <p:nvSpPr>
          <p:cNvPr id="6" name="17 Slayt Numarası Yer Tutucusu"/>
          <p:cNvSpPr>
            <a:spLocks noGrp="1"/>
          </p:cNvSpPr>
          <p:nvPr>
            <p:ph type="sldNum" sz="quarter" idx="12"/>
          </p:nvPr>
        </p:nvSpPr>
        <p:spPr/>
        <p:txBody>
          <a:bodyPr/>
          <a:lstStyle>
            <a:lvl1pPr>
              <a:defRPr/>
            </a:lvl1pPr>
          </a:lstStyle>
          <a:p>
            <a:pPr>
              <a:defRPr/>
            </a:pPr>
            <a:fld id="{3E42F317-B9A7-4CAC-BDF4-7F7A3668F883}"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5035"/>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13200" cy="452556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73600" y="1600200"/>
            <a:ext cx="4013200" cy="452556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9 Veri Yer Tutucusu"/>
          <p:cNvSpPr>
            <a:spLocks noGrp="1"/>
          </p:cNvSpPr>
          <p:nvPr>
            <p:ph type="dt" sz="half" idx="10"/>
          </p:nvPr>
        </p:nvSpPr>
        <p:spPr/>
        <p:txBody>
          <a:bodyPr/>
          <a:lstStyle>
            <a:lvl1pPr>
              <a:defRPr/>
            </a:lvl1pPr>
          </a:lstStyle>
          <a:p>
            <a:pPr>
              <a:defRPr/>
            </a:pPr>
            <a:fld id="{44D08BFB-15D6-4AF8-9735-A0ADDEE53FE8}" type="datetime1">
              <a:rPr lang="tr-TR"/>
              <a:pPr>
                <a:defRPr/>
              </a:pPr>
              <a:t>20.6.2020</a:t>
            </a:fld>
            <a:endParaRPr lang="tr-TR"/>
          </a:p>
        </p:txBody>
      </p:sp>
      <p:sp>
        <p:nvSpPr>
          <p:cNvPr id="6" name="21 Altbilgi Yer Tutucusu"/>
          <p:cNvSpPr>
            <a:spLocks noGrp="1"/>
          </p:cNvSpPr>
          <p:nvPr>
            <p:ph type="ftr" sz="quarter" idx="11"/>
          </p:nvPr>
        </p:nvSpPr>
        <p:spPr/>
        <p:txBody>
          <a:bodyPr/>
          <a:lstStyle>
            <a:lvl1pPr>
              <a:defRPr/>
            </a:lvl1pPr>
          </a:lstStyle>
          <a:p>
            <a:pPr>
              <a:defRPr/>
            </a:pPr>
            <a:r>
              <a:rPr lang="tr-TR"/>
              <a:t>ARİF DEDE</a:t>
            </a:r>
          </a:p>
        </p:txBody>
      </p:sp>
      <p:sp>
        <p:nvSpPr>
          <p:cNvPr id="7" name="17 Slayt Numarası Yer Tutucusu"/>
          <p:cNvSpPr>
            <a:spLocks noGrp="1"/>
          </p:cNvSpPr>
          <p:nvPr>
            <p:ph type="sldNum" sz="quarter" idx="12"/>
          </p:nvPr>
        </p:nvSpPr>
        <p:spPr/>
        <p:txBody>
          <a:bodyPr/>
          <a:lstStyle>
            <a:lvl1pPr>
              <a:defRPr/>
            </a:lvl1pPr>
          </a:lstStyle>
          <a:p>
            <a:pPr>
              <a:defRPr/>
            </a:pPr>
            <a:fld id="{9B0F91A7-9E5E-4AFA-B0C7-54E6602AC6E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Başlık"/>
          <p:cNvSpPr>
            <a:spLocks noGrp="1"/>
          </p:cNvSpPr>
          <p:nvPr>
            <p:ph type="title"/>
          </p:nvPr>
        </p:nvSpPr>
        <p:spPr/>
        <p:txBody>
          <a:bodyPr rtlCol="0"/>
          <a:lstStyle>
            <a:extLst/>
          </a:lstStyle>
          <a:p>
            <a:r>
              <a:rPr lang="tr-TR" smtClean="0"/>
              <a:t>Asıl başlık stili için tıklatın</a:t>
            </a:r>
            <a:endParaRPr lang="en-US"/>
          </a:p>
        </p:txBody>
      </p:sp>
      <p:sp>
        <p:nvSpPr>
          <p:cNvPr id="4" name="9 Veri Yer Tutucusu"/>
          <p:cNvSpPr>
            <a:spLocks noGrp="1"/>
          </p:cNvSpPr>
          <p:nvPr>
            <p:ph type="dt" sz="half" idx="10"/>
          </p:nvPr>
        </p:nvSpPr>
        <p:spPr/>
        <p:txBody>
          <a:bodyPr/>
          <a:lstStyle>
            <a:lvl1pPr>
              <a:defRPr/>
            </a:lvl1pPr>
          </a:lstStyle>
          <a:p>
            <a:pPr>
              <a:defRPr/>
            </a:pPr>
            <a:fld id="{63837B0F-77B8-4AAC-87CB-141A94C45A1C}" type="datetime1">
              <a:rPr lang="tr-TR"/>
              <a:pPr>
                <a:defRPr/>
              </a:pPr>
              <a:t>20.6.2020</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a:t>ARİF DEDE</a:t>
            </a:r>
          </a:p>
        </p:txBody>
      </p:sp>
      <p:sp>
        <p:nvSpPr>
          <p:cNvPr id="6" name="17 Slayt Numarası Yer Tutucusu"/>
          <p:cNvSpPr>
            <a:spLocks noGrp="1"/>
          </p:cNvSpPr>
          <p:nvPr>
            <p:ph type="sldNum" sz="quarter" idx="12"/>
          </p:nvPr>
        </p:nvSpPr>
        <p:spPr/>
        <p:txBody>
          <a:bodyPr/>
          <a:lstStyle>
            <a:lvl1pPr>
              <a:defRPr/>
            </a:lvl1pPr>
          </a:lstStyle>
          <a:p>
            <a:pPr>
              <a:defRPr/>
            </a:pPr>
            <a:fld id="{2EA7E5BF-CCEC-4AED-8D5B-E1C2DB80AFB2}"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3 Köşeli Çift Ayraç"/>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4 Köşeli Çift Ayraç"/>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1 Başlık"/>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extLst/>
          </a:lstStyle>
          <a:p>
            <a:pPr>
              <a:defRPr/>
            </a:pPr>
            <a:fld id="{CB030A09-49E7-4E38-9DE5-D6DF2D1613BE}" type="datetime1">
              <a:rPr lang="tr-TR"/>
              <a:pPr>
                <a:defRPr/>
              </a:pPr>
              <a:t>20.6.2020</a:t>
            </a:fld>
            <a:endParaRPr lang="tr-TR"/>
          </a:p>
        </p:txBody>
      </p:sp>
      <p:sp>
        <p:nvSpPr>
          <p:cNvPr id="7" name="4 Altbilgi Yer Tutucusu"/>
          <p:cNvSpPr>
            <a:spLocks noGrp="1"/>
          </p:cNvSpPr>
          <p:nvPr>
            <p:ph type="ftr" sz="quarter" idx="11"/>
          </p:nvPr>
        </p:nvSpPr>
        <p:spPr/>
        <p:txBody>
          <a:bodyPr/>
          <a:lstStyle>
            <a:lvl1pPr>
              <a:defRPr/>
            </a:lvl1pPr>
            <a:extLst/>
          </a:lstStyle>
          <a:p>
            <a:pPr>
              <a:defRPr/>
            </a:pPr>
            <a:r>
              <a:rPr lang="tr-TR"/>
              <a:t>ARİF DEDE</a:t>
            </a:r>
          </a:p>
        </p:txBody>
      </p:sp>
      <p:sp>
        <p:nvSpPr>
          <p:cNvPr id="8" name="5 Slayt Numarası Yer Tutucusu"/>
          <p:cNvSpPr>
            <a:spLocks noGrp="1"/>
          </p:cNvSpPr>
          <p:nvPr>
            <p:ph type="sldNum" sz="quarter" idx="12"/>
          </p:nvPr>
        </p:nvSpPr>
        <p:spPr/>
        <p:txBody>
          <a:bodyPr/>
          <a:lstStyle>
            <a:lvl1pPr>
              <a:defRPr/>
            </a:lvl1pPr>
            <a:extLst/>
          </a:lstStyle>
          <a:p>
            <a:pPr>
              <a:defRPr/>
            </a:pPr>
            <a:fld id="{8C027190-3EBE-4399-850A-B43C3DF3E6FB}"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7 Başlık"/>
          <p:cNvSpPr>
            <a:spLocks noGrp="1"/>
          </p:cNvSpPr>
          <p:nvPr>
            <p:ph type="title"/>
          </p:nvPr>
        </p:nvSpPr>
        <p:spPr/>
        <p:txBody>
          <a:bodyPr rtlCol="0"/>
          <a:lstStyle>
            <a:extLst/>
          </a:lstStyle>
          <a:p>
            <a:r>
              <a:rPr lang="tr-TR" smtClean="0"/>
              <a:t>Asıl başlık stili için tıklatın</a:t>
            </a:r>
            <a:endParaRPr lang="en-US"/>
          </a:p>
        </p:txBody>
      </p:sp>
      <p:sp>
        <p:nvSpPr>
          <p:cNvPr id="5" name="4 Veri Yer Tutucusu"/>
          <p:cNvSpPr>
            <a:spLocks noGrp="1"/>
          </p:cNvSpPr>
          <p:nvPr>
            <p:ph type="dt" sz="half" idx="10"/>
          </p:nvPr>
        </p:nvSpPr>
        <p:spPr/>
        <p:txBody>
          <a:bodyPr/>
          <a:lstStyle>
            <a:lvl1pPr>
              <a:defRPr/>
            </a:lvl1pPr>
            <a:extLst/>
          </a:lstStyle>
          <a:p>
            <a:pPr>
              <a:defRPr/>
            </a:pPr>
            <a:fld id="{E56F9790-CC7E-4B4F-9D33-C80D3C0D5F4A}" type="datetime1">
              <a:rPr lang="tr-TR"/>
              <a:pPr>
                <a:defRPr/>
              </a:pPr>
              <a:t>20.6.2020</a:t>
            </a:fld>
            <a:endParaRPr lang="tr-TR"/>
          </a:p>
        </p:txBody>
      </p:sp>
      <p:sp>
        <p:nvSpPr>
          <p:cNvPr id="6" name="5 Altbilgi Yer Tutucusu"/>
          <p:cNvSpPr>
            <a:spLocks noGrp="1"/>
          </p:cNvSpPr>
          <p:nvPr>
            <p:ph type="ftr" sz="quarter" idx="11"/>
          </p:nvPr>
        </p:nvSpPr>
        <p:spPr/>
        <p:txBody>
          <a:bodyPr/>
          <a:lstStyle>
            <a:lvl1pPr>
              <a:defRPr/>
            </a:lvl1pPr>
            <a:extLst/>
          </a:lstStyle>
          <a:p>
            <a:pPr>
              <a:defRPr/>
            </a:pPr>
            <a:r>
              <a:rPr lang="tr-TR"/>
              <a:t>ARİF DEDE</a:t>
            </a:r>
          </a:p>
        </p:txBody>
      </p:sp>
      <p:sp>
        <p:nvSpPr>
          <p:cNvPr id="7" name="6 Slayt Numarası Yer Tutucusu"/>
          <p:cNvSpPr>
            <a:spLocks noGrp="1"/>
          </p:cNvSpPr>
          <p:nvPr>
            <p:ph type="sldNum" sz="quarter" idx="12"/>
          </p:nvPr>
        </p:nvSpPr>
        <p:spPr/>
        <p:txBody>
          <a:bodyPr/>
          <a:lstStyle>
            <a:lvl1pPr>
              <a:defRPr/>
            </a:lvl1pPr>
            <a:extLst/>
          </a:lstStyle>
          <a:p>
            <a:pPr>
              <a:defRPr/>
            </a:pPr>
            <a:fld id="{A09912BA-902F-4DED-9E00-DC49B15901F9}"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6F13D8EA-A329-4E39-88D9-470AD0EE655C}" type="datetime1">
              <a:rPr lang="tr-TR"/>
              <a:pPr>
                <a:defRPr/>
              </a:pPr>
              <a:t>20.6.2020</a:t>
            </a:fld>
            <a:endParaRPr lang="tr-TR"/>
          </a:p>
        </p:txBody>
      </p:sp>
      <p:sp>
        <p:nvSpPr>
          <p:cNvPr id="8" name="7 Altbilgi Yer Tutucusu"/>
          <p:cNvSpPr>
            <a:spLocks noGrp="1"/>
          </p:cNvSpPr>
          <p:nvPr>
            <p:ph type="ftr" sz="quarter" idx="11"/>
          </p:nvPr>
        </p:nvSpPr>
        <p:spPr/>
        <p:txBody>
          <a:bodyPr/>
          <a:lstStyle>
            <a:lvl1pPr>
              <a:defRPr/>
            </a:lvl1pPr>
            <a:extLst/>
          </a:lstStyle>
          <a:p>
            <a:pPr>
              <a:defRPr/>
            </a:pPr>
            <a:r>
              <a:rPr lang="tr-TR"/>
              <a:t>ARİF DEDE</a:t>
            </a:r>
          </a:p>
        </p:txBody>
      </p:sp>
      <p:sp>
        <p:nvSpPr>
          <p:cNvPr id="9" name="8 Slayt Numarası Yer Tutucusu"/>
          <p:cNvSpPr>
            <a:spLocks noGrp="1"/>
          </p:cNvSpPr>
          <p:nvPr>
            <p:ph type="sldNum" sz="quarter" idx="12"/>
          </p:nvPr>
        </p:nvSpPr>
        <p:spPr/>
        <p:txBody>
          <a:bodyPr/>
          <a:lstStyle>
            <a:lvl1pPr>
              <a:defRPr/>
            </a:lvl1pPr>
            <a:extLst/>
          </a:lstStyle>
          <a:p>
            <a:pPr>
              <a:defRPr/>
            </a:pPr>
            <a:fld id="{C54C6D4C-E1C9-4BDE-9E1E-C4FFBBE5A821}"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extLst/>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extLst/>
          </a:lstStyle>
          <a:p>
            <a:pPr>
              <a:defRPr/>
            </a:pPr>
            <a:fld id="{3A3A6D1B-E76D-492C-9244-60DAC9638232}" type="datetime1">
              <a:rPr lang="tr-TR"/>
              <a:pPr>
                <a:defRPr/>
              </a:pPr>
              <a:t>20.6.2020</a:t>
            </a:fld>
            <a:endParaRPr lang="tr-TR"/>
          </a:p>
        </p:txBody>
      </p:sp>
      <p:sp>
        <p:nvSpPr>
          <p:cNvPr id="4" name="3 Altbilgi Yer Tutucusu"/>
          <p:cNvSpPr>
            <a:spLocks noGrp="1"/>
          </p:cNvSpPr>
          <p:nvPr>
            <p:ph type="ftr" sz="quarter" idx="11"/>
          </p:nvPr>
        </p:nvSpPr>
        <p:spPr/>
        <p:txBody>
          <a:bodyPr/>
          <a:lstStyle>
            <a:lvl1pPr>
              <a:defRPr/>
            </a:lvl1pPr>
            <a:extLst/>
          </a:lstStyle>
          <a:p>
            <a:pPr>
              <a:defRPr/>
            </a:pPr>
            <a:r>
              <a:rPr lang="tr-TR"/>
              <a:t>ARİF DEDE</a:t>
            </a:r>
          </a:p>
        </p:txBody>
      </p:sp>
      <p:sp>
        <p:nvSpPr>
          <p:cNvPr id="5" name="4 Slayt Numarası Yer Tutucusu"/>
          <p:cNvSpPr>
            <a:spLocks noGrp="1"/>
          </p:cNvSpPr>
          <p:nvPr>
            <p:ph type="sldNum" sz="quarter" idx="12"/>
          </p:nvPr>
        </p:nvSpPr>
        <p:spPr/>
        <p:txBody>
          <a:bodyPr/>
          <a:lstStyle>
            <a:lvl1pPr>
              <a:defRPr/>
            </a:lvl1pPr>
            <a:extLst/>
          </a:lstStyle>
          <a:p>
            <a:pPr>
              <a:defRPr/>
            </a:pPr>
            <a:fld id="{098C010A-A4B0-4CEC-AA3F-A8A5E83A4571}"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40F90E7D-38C9-4692-89BB-12B00FF9116A}" type="datetime1">
              <a:rPr lang="tr-TR"/>
              <a:pPr>
                <a:defRPr/>
              </a:pPr>
              <a:t>20.6.2020</a:t>
            </a:fld>
            <a:endParaRPr lang="tr-TR"/>
          </a:p>
        </p:txBody>
      </p:sp>
      <p:sp>
        <p:nvSpPr>
          <p:cNvPr id="3" name="21 Altbilgi Yer Tutucusu"/>
          <p:cNvSpPr>
            <a:spLocks noGrp="1"/>
          </p:cNvSpPr>
          <p:nvPr>
            <p:ph type="ftr" sz="quarter" idx="11"/>
          </p:nvPr>
        </p:nvSpPr>
        <p:spPr/>
        <p:txBody>
          <a:bodyPr/>
          <a:lstStyle>
            <a:lvl1pPr>
              <a:defRPr/>
            </a:lvl1pPr>
          </a:lstStyle>
          <a:p>
            <a:pPr>
              <a:defRPr/>
            </a:pPr>
            <a:r>
              <a:rPr lang="tr-TR"/>
              <a:t>ARİF DEDE</a:t>
            </a:r>
          </a:p>
        </p:txBody>
      </p:sp>
      <p:sp>
        <p:nvSpPr>
          <p:cNvPr id="4" name="17 Slayt Numarası Yer Tutucusu"/>
          <p:cNvSpPr>
            <a:spLocks noGrp="1"/>
          </p:cNvSpPr>
          <p:nvPr>
            <p:ph type="sldNum" sz="quarter" idx="12"/>
          </p:nvPr>
        </p:nvSpPr>
        <p:spPr/>
        <p:txBody>
          <a:bodyPr/>
          <a:lstStyle>
            <a:lvl1pPr>
              <a:defRPr/>
            </a:lvl1pPr>
          </a:lstStyle>
          <a:p>
            <a:pPr>
              <a:defRPr/>
            </a:pPr>
            <a:fld id="{07567F66-497F-44B7-BC85-29D122221A5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011A23EC-A140-443C-955E-E986787BA893}" type="datetime1">
              <a:rPr lang="tr-TR"/>
              <a:pPr>
                <a:defRPr/>
              </a:pPr>
              <a:t>20.6.2020</a:t>
            </a:fld>
            <a:endParaRPr lang="tr-TR"/>
          </a:p>
        </p:txBody>
      </p:sp>
      <p:sp>
        <p:nvSpPr>
          <p:cNvPr id="6" name="5 Altbilgi Yer Tutucusu"/>
          <p:cNvSpPr>
            <a:spLocks noGrp="1"/>
          </p:cNvSpPr>
          <p:nvPr>
            <p:ph type="ftr" sz="quarter" idx="11"/>
          </p:nvPr>
        </p:nvSpPr>
        <p:spPr/>
        <p:txBody>
          <a:bodyPr/>
          <a:lstStyle>
            <a:lvl1pPr>
              <a:defRPr/>
            </a:lvl1pPr>
            <a:extLst/>
          </a:lstStyle>
          <a:p>
            <a:pPr>
              <a:defRPr/>
            </a:pPr>
            <a:r>
              <a:rPr lang="tr-TR"/>
              <a:t>ARİF DEDE</a:t>
            </a:r>
          </a:p>
        </p:txBody>
      </p:sp>
      <p:sp>
        <p:nvSpPr>
          <p:cNvPr id="7" name="6 Slayt Numarası Yer Tutucusu"/>
          <p:cNvSpPr>
            <a:spLocks noGrp="1"/>
          </p:cNvSpPr>
          <p:nvPr>
            <p:ph type="sldNum" sz="quarter" idx="12"/>
          </p:nvPr>
        </p:nvSpPr>
        <p:spPr/>
        <p:txBody>
          <a:bodyPr/>
          <a:lstStyle>
            <a:lvl1pPr>
              <a:defRPr/>
            </a:lvl1pPr>
            <a:extLst/>
          </a:lstStyle>
          <a:p>
            <a:pPr>
              <a:defRPr/>
            </a:pPr>
            <a:fld id="{D9C2E9CB-9BEE-4298-B4C2-9545AA34F4B3}"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4 Serbest Form"/>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5 Serbest Form"/>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6 Dik Üçgen"/>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7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Köşeli Çift Ayraç"/>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9 Köşeli Çift Ayraç"/>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3 Metin Yer Tutucusu"/>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smtClean="0"/>
              <a:t>Asıl başlık stili için tıklatın</a:t>
            </a:r>
            <a:endParaRPr lang="en-US"/>
          </a:p>
        </p:txBody>
      </p:sp>
      <p:sp>
        <p:nvSpPr>
          <p:cNvPr id="11" name="4 Veri Yer Tutucusu"/>
          <p:cNvSpPr>
            <a:spLocks noGrp="1"/>
          </p:cNvSpPr>
          <p:nvPr>
            <p:ph type="dt" sz="half" idx="10"/>
          </p:nvPr>
        </p:nvSpPr>
        <p:spPr/>
        <p:txBody>
          <a:bodyPr/>
          <a:lstStyle>
            <a:lvl1pPr>
              <a:defRPr>
                <a:solidFill>
                  <a:schemeClr val="tx1"/>
                </a:solidFill>
              </a:defRPr>
            </a:lvl1pPr>
            <a:extLst/>
          </a:lstStyle>
          <a:p>
            <a:pPr>
              <a:defRPr/>
            </a:pPr>
            <a:fld id="{21C216D0-E67F-49E7-BDFC-1BEC62F0DD56}" type="datetime1">
              <a:rPr lang="tr-TR"/>
              <a:pPr>
                <a:defRPr/>
              </a:pPr>
              <a:t>20.6.2020</a:t>
            </a:fld>
            <a:endParaRPr lang="tr-TR"/>
          </a:p>
        </p:txBody>
      </p:sp>
      <p:sp>
        <p:nvSpPr>
          <p:cNvPr id="12" name="5 Altbilgi Yer Tutucusu"/>
          <p:cNvSpPr>
            <a:spLocks noGrp="1"/>
          </p:cNvSpPr>
          <p:nvPr>
            <p:ph type="ftr" sz="quarter" idx="11"/>
          </p:nvPr>
        </p:nvSpPr>
        <p:spPr/>
        <p:txBody>
          <a:bodyPr/>
          <a:lstStyle>
            <a:lvl1pPr>
              <a:defRPr>
                <a:solidFill>
                  <a:schemeClr val="tx1"/>
                </a:solidFill>
              </a:defRPr>
            </a:lvl1pPr>
            <a:extLst/>
          </a:lstStyle>
          <a:p>
            <a:pPr>
              <a:defRPr/>
            </a:pPr>
            <a:r>
              <a:rPr lang="tr-TR"/>
              <a:t>ARİF DEDE</a:t>
            </a:r>
          </a:p>
        </p:txBody>
      </p:sp>
      <p:sp>
        <p:nvSpPr>
          <p:cNvPr id="13" name="6 Slayt Numarası Yer Tutucusu"/>
          <p:cNvSpPr>
            <a:spLocks noGrp="1"/>
          </p:cNvSpPr>
          <p:nvPr>
            <p:ph type="sldNum" sz="quarter" idx="12"/>
          </p:nvPr>
        </p:nvSpPr>
        <p:spPr/>
        <p:txBody>
          <a:bodyPr/>
          <a:lstStyle>
            <a:lvl1pPr>
              <a:defRPr>
                <a:solidFill>
                  <a:schemeClr val="tx1"/>
                </a:solidFill>
              </a:defRPr>
            </a:lvl1pPr>
            <a:extLst/>
          </a:lstStyle>
          <a:p>
            <a:pPr>
              <a:defRPr/>
            </a:pPr>
            <a:fld id="{2EA7141C-F1B7-4A95-9C80-ED1D2505CE08}"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Serbest Form"/>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11 Serbest Form"/>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13 Dik Üçgen"/>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tr-TR" smtClean="0"/>
              <a:t>Asıl başlık stili için tıklatın</a:t>
            </a:r>
            <a:endParaRPr lang="en-US"/>
          </a:p>
        </p:txBody>
      </p:sp>
      <p:sp>
        <p:nvSpPr>
          <p:cNvPr id="1033"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4BC4ABAD-20CA-4456-999A-600E471147C4}" type="datetime1">
              <a:rPr lang="tr-TR"/>
              <a:pPr>
                <a:defRPr/>
              </a:pPr>
              <a:t>20.6.2020</a:t>
            </a:fld>
            <a:endParaRPr lang="tr-TR"/>
          </a:p>
        </p:txBody>
      </p:sp>
      <p:sp>
        <p:nvSpPr>
          <p:cNvPr id="22" name="21 Altbilgi Yer Tutucusu"/>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tr-TR"/>
              <a:t>ARİF DEDE</a:t>
            </a:r>
          </a:p>
        </p:txBody>
      </p:sp>
      <p:sp>
        <p:nvSpPr>
          <p:cNvPr id="18" name="17 Slayt Numarası Yer Tutucusu"/>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10FE304-6E11-400B-8796-07064773F94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141" r:id="rId1"/>
    <p:sldLayoutId id="2147484136" r:id="rId2"/>
    <p:sldLayoutId id="2147484142" r:id="rId3"/>
    <p:sldLayoutId id="2147484143" r:id="rId4"/>
    <p:sldLayoutId id="2147484144" r:id="rId5"/>
    <p:sldLayoutId id="2147484145" r:id="rId6"/>
    <p:sldLayoutId id="2147484137" r:id="rId7"/>
    <p:sldLayoutId id="2147484146" r:id="rId8"/>
    <p:sldLayoutId id="2147484147" r:id="rId9"/>
    <p:sldLayoutId id="2147484138" r:id="rId10"/>
    <p:sldLayoutId id="2147484139" r:id="rId11"/>
    <p:sldLayoutId id="2147484140" r:id="rId12"/>
  </p:sldLayoutIdLst>
  <p:hf hd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rifdede2834@gmail.com"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www.arifdede.inf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www.arifdede.info/"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mailto:arifdede2834@gmai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C:\Users\Yasemin\Desktop\untitled.png"/>
          <p:cNvPicPr>
            <a:picLocks noChangeAspect="1" noChangeArrowheads="1"/>
          </p:cNvPicPr>
          <p:nvPr/>
        </p:nvPicPr>
        <p:blipFill>
          <a:blip r:embed="rId2" cstate="print"/>
          <a:srcRect/>
          <a:stretch>
            <a:fillRect/>
          </a:stretch>
        </p:blipFill>
        <p:spPr bwMode="auto">
          <a:xfrm rot="-1788137">
            <a:off x="-1581150" y="28575"/>
            <a:ext cx="5715000" cy="4286250"/>
          </a:xfrm>
          <a:prstGeom prst="rect">
            <a:avLst/>
          </a:prstGeom>
          <a:noFill/>
          <a:ln w="9525">
            <a:noFill/>
            <a:miter lim="800000"/>
            <a:headEnd/>
            <a:tailEnd/>
          </a:ln>
        </p:spPr>
      </p:pic>
      <p:sp>
        <p:nvSpPr>
          <p:cNvPr id="2" name="1 Başlık"/>
          <p:cNvSpPr>
            <a:spLocks noGrp="1"/>
          </p:cNvSpPr>
          <p:nvPr>
            <p:ph type="ctrTitle"/>
          </p:nvPr>
        </p:nvSpPr>
        <p:spPr>
          <a:xfrm>
            <a:off x="3491880" y="1857364"/>
            <a:ext cx="5347320" cy="2214578"/>
          </a:xfrm>
        </p:spPr>
        <p:txBody>
          <a:bodyPr>
            <a:normAutofit fontScale="90000"/>
          </a:bodyPr>
          <a:lstStyle/>
          <a:p>
            <a:pPr algn="ctr" eaLnBrk="1" fontAlgn="auto" hangingPunct="1">
              <a:spcAft>
                <a:spcPts val="0"/>
              </a:spcAft>
              <a:defRPr/>
            </a:pPr>
            <a:r>
              <a:rPr lang="tr-TR" dirty="0" smtClean="0"/>
              <a:t>Arif DEDE</a:t>
            </a:r>
            <a:br>
              <a:rPr lang="tr-TR" dirty="0" smtClean="0"/>
            </a:br>
            <a:r>
              <a:rPr lang="tr-TR" dirty="0" smtClean="0"/>
              <a:t>Eğitim uzmanı</a:t>
            </a:r>
            <a:br>
              <a:rPr lang="tr-TR" dirty="0" smtClean="0"/>
            </a:br>
            <a:r>
              <a:rPr lang="tr-TR" dirty="0" smtClean="0"/>
              <a:t>0506 794 28 28 </a:t>
            </a:r>
            <a:endParaRPr lang="tr-TR" dirty="0"/>
          </a:p>
        </p:txBody>
      </p:sp>
      <p:sp>
        <p:nvSpPr>
          <p:cNvPr id="9220" name="2 Alt Başlık"/>
          <p:cNvSpPr>
            <a:spLocks noGrp="1"/>
          </p:cNvSpPr>
          <p:nvPr>
            <p:ph type="subTitle" idx="1"/>
          </p:nvPr>
        </p:nvSpPr>
        <p:spPr>
          <a:xfrm>
            <a:off x="4211638" y="549275"/>
            <a:ext cx="4627562" cy="1295400"/>
          </a:xfrm>
        </p:spPr>
        <p:txBody>
          <a:bodyPr/>
          <a:lstStyle/>
          <a:p>
            <a:pPr marR="0" algn="ctr" eaLnBrk="1" hangingPunct="1"/>
            <a:r>
              <a:rPr lang="tr-TR" sz="3600" smtClean="0">
                <a:solidFill>
                  <a:srgbClr val="FF0000"/>
                </a:solidFill>
              </a:rPr>
              <a:t>RESMÎ YAZIŞMA KURALLARI</a:t>
            </a:r>
          </a:p>
        </p:txBody>
      </p:sp>
      <p:sp>
        <p:nvSpPr>
          <p:cNvPr id="9221" name="Text Box 6"/>
          <p:cNvSpPr txBox="1">
            <a:spLocks noChangeArrowheads="1"/>
          </p:cNvSpPr>
          <p:nvPr/>
        </p:nvSpPr>
        <p:spPr bwMode="auto">
          <a:xfrm>
            <a:off x="2071688" y="5429250"/>
            <a:ext cx="3135312" cy="1008063"/>
          </a:xfrm>
          <a:prstGeom prst="rect">
            <a:avLst/>
          </a:prstGeom>
          <a:solidFill>
            <a:srgbClr val="FFFFFF"/>
          </a:solidFill>
          <a:ln w="9525">
            <a:solidFill>
              <a:srgbClr val="000000"/>
            </a:solidFill>
            <a:miter lim="800000"/>
            <a:headEnd/>
            <a:tailEnd/>
          </a:ln>
        </p:spPr>
        <p:txBody>
          <a:bodyPr/>
          <a:lstStyle/>
          <a:p>
            <a:pPr>
              <a:spcAft>
                <a:spcPts val="1000"/>
              </a:spcAft>
            </a:pPr>
            <a:r>
              <a:rPr lang="tr-TR" sz="2000">
                <a:latin typeface="Calibri" pitchFamily="34" charset="0"/>
                <a:hlinkClick r:id="rId3"/>
              </a:rPr>
              <a:t>arifdede2834@gmail.com</a:t>
            </a:r>
            <a:endParaRPr lang="tr-TR" sz="2000">
              <a:latin typeface="Calibri" pitchFamily="34" charset="0"/>
            </a:endParaRPr>
          </a:p>
          <a:p>
            <a:pPr>
              <a:spcAft>
                <a:spcPts val="1000"/>
              </a:spcAft>
            </a:pPr>
            <a:r>
              <a:rPr lang="tr-TR" sz="2000">
                <a:latin typeface="Calibri" pitchFamily="34" charset="0"/>
                <a:hlinkClick r:id="rId4"/>
              </a:rPr>
              <a:t>www.arifdede.info</a:t>
            </a:r>
            <a:endParaRPr lang="tr-TR" sz="2000">
              <a:latin typeface="Calibri" pitchFamily="34" charset="0"/>
            </a:endParaRPr>
          </a:p>
          <a:p>
            <a:pPr>
              <a:spcAft>
                <a:spcPts val="1000"/>
              </a:spcAft>
            </a:pPr>
            <a:endParaRPr lang="tr-TR"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54038" y="350838"/>
            <a:ext cx="8242300" cy="5775325"/>
          </a:xfrm>
        </p:spPr>
        <p:txBody>
          <a:bodyPr>
            <a:normAutofit lnSpcReduction="10000"/>
          </a:bodyPr>
          <a:lstStyle/>
          <a:p>
            <a:pPr marL="365760" indent="-256032" eaLnBrk="1" fontAlgn="auto" hangingPunct="1">
              <a:spcAft>
                <a:spcPts val="0"/>
              </a:spcAft>
              <a:buFont typeface="Wingdings 3"/>
              <a:buNone/>
              <a:defRPr/>
            </a:pPr>
            <a:r>
              <a:rPr lang="tr-TR" sz="2800" b="1" dirty="0" smtClean="0">
                <a:solidFill>
                  <a:srgbClr val="FF0000"/>
                </a:solidFill>
              </a:rPr>
              <a:t>Tanımlar</a:t>
            </a:r>
            <a:r>
              <a:rPr lang="tr-TR" sz="2800" b="1" i="1" dirty="0" smtClean="0">
                <a:solidFill>
                  <a:srgbClr val="FF0000"/>
                </a:solidFill>
              </a:rPr>
              <a:t> ve kısaltmalar </a:t>
            </a:r>
            <a:r>
              <a:rPr lang="tr-TR" sz="2800" b="1" dirty="0" smtClean="0">
                <a:solidFill>
                  <a:srgbClr val="FF0000"/>
                </a:solidFill>
              </a:rPr>
              <a:t>MADDE 3</a:t>
            </a:r>
            <a:r>
              <a:rPr lang="tr-TR" sz="2800" dirty="0" smtClean="0">
                <a:solidFill>
                  <a:srgbClr val="FF0000"/>
                </a:solidFill>
              </a:rPr>
              <a:t>-</a:t>
            </a:r>
            <a:r>
              <a:rPr lang="tr-TR" sz="2800" dirty="0" smtClean="0"/>
              <a:t> </a:t>
            </a:r>
            <a:endParaRPr lang="tr-TR" dirty="0" smtClean="0">
              <a:solidFill>
                <a:srgbClr val="FF0000"/>
              </a:solidFill>
            </a:endParaRPr>
          </a:p>
          <a:p>
            <a:pPr marL="365760" indent="-256032" eaLnBrk="1" fontAlgn="auto" hangingPunct="1">
              <a:lnSpc>
                <a:spcPct val="80000"/>
              </a:lnSpc>
              <a:spcAft>
                <a:spcPts val="0"/>
              </a:spcAft>
              <a:buFont typeface="Wingdings 3"/>
              <a:buChar char=""/>
              <a:defRPr/>
            </a:pPr>
            <a:endParaRPr lang="tr-TR" dirty="0" smtClean="0">
              <a:solidFill>
                <a:schemeClr val="accent2"/>
              </a:solidFill>
            </a:endParaRPr>
          </a:p>
          <a:p>
            <a:pPr marL="365760" indent="-256032" eaLnBrk="1" fontAlgn="auto" hangingPunct="1">
              <a:spcAft>
                <a:spcPts val="0"/>
              </a:spcAft>
              <a:buFont typeface="Wingdings 3"/>
              <a:buNone/>
              <a:defRPr/>
            </a:pPr>
            <a:r>
              <a:rPr lang="tr-TR" sz="2800" dirty="0" smtClean="0"/>
              <a:t> </a:t>
            </a:r>
            <a:r>
              <a:rPr lang="tr-TR" sz="2600" i="1" u="sng" dirty="0" smtClean="0">
                <a:solidFill>
                  <a:srgbClr val="FF0000"/>
                </a:solidFill>
              </a:rPr>
              <a:t>l</a:t>
            </a:r>
            <a:r>
              <a:rPr lang="tr-TR" sz="2600" u="sng" dirty="0" smtClean="0">
                <a:solidFill>
                  <a:srgbClr val="FF0000"/>
                </a:solidFill>
              </a:rPr>
              <a:t>) İmza sahibi:</a:t>
            </a:r>
            <a:r>
              <a:rPr lang="tr-TR" sz="2600" dirty="0" smtClean="0"/>
              <a:t> </a:t>
            </a:r>
            <a:r>
              <a:rPr lang="tr-TR" sz="2600" i="1" dirty="0" smtClean="0"/>
              <a:t>Güvenli elektronik imza oluşturmak amacıyla bir imza oluşturma aracını kullanan veya zorunlu hâllerde ya da olağanüstü durumlarda hazırlanan belgeyi el yazısıyla imzalayan gerçek kişiyi,</a:t>
            </a:r>
            <a:endParaRPr lang="tr-TR" sz="2600" dirty="0" smtClean="0"/>
          </a:p>
          <a:p>
            <a:pPr marL="365760" indent="-256032" eaLnBrk="1" fontAlgn="auto" hangingPunct="1">
              <a:spcAft>
                <a:spcPts val="0"/>
              </a:spcAft>
              <a:buFont typeface="Wingdings 3"/>
              <a:buNone/>
              <a:defRPr/>
            </a:pPr>
            <a:r>
              <a:rPr lang="tr-TR" sz="2600" u="sng" dirty="0" smtClean="0">
                <a:solidFill>
                  <a:srgbClr val="FF0000"/>
                </a:solidFill>
              </a:rPr>
              <a:t>m) Kurumsal belge kayıt sistemi: </a:t>
            </a:r>
            <a:r>
              <a:rPr lang="tr-TR" sz="2600" i="1" dirty="0" smtClean="0"/>
              <a:t>Mevzuatı sebebiyle EBYS kullanamayan idare tarafından ya da “Çok Gizli” nitelikteki belgeler ile olağanüstü durumlarda hazırlanan belgelere sayı almak için kullanılan defter ve benzeri fiziksel veya EBYS harici tutulan elektronik kaydı,</a:t>
            </a:r>
            <a:endParaRPr lang="tr-TR" sz="2600" dirty="0" smtClean="0"/>
          </a:p>
          <a:p>
            <a:pPr marL="365760" indent="-256032" eaLnBrk="1" fontAlgn="auto" hangingPunct="1">
              <a:lnSpc>
                <a:spcPct val="80000"/>
              </a:lnSpc>
              <a:spcAft>
                <a:spcPts val="0"/>
              </a:spcAft>
              <a:buFont typeface="Wingdings 3"/>
              <a:buNone/>
              <a:defRPr/>
            </a:pPr>
            <a:endParaRPr lang="tr-TR" b="1" dirty="0" smtClean="0">
              <a:solidFill>
                <a:schemeClr val="accent2"/>
              </a:solidFill>
            </a:endParaRPr>
          </a:p>
          <a:p>
            <a:pPr marL="365760" indent="-256032" eaLnBrk="1" fontAlgn="auto" hangingPunct="1">
              <a:lnSpc>
                <a:spcPct val="80000"/>
              </a:lnSpc>
              <a:spcAft>
                <a:spcPts val="0"/>
              </a:spcAft>
              <a:buFont typeface="Wingdings 3"/>
              <a:buChar char=""/>
              <a:defRPr/>
            </a:pPr>
            <a:endParaRPr lang="tr-TR" b="1" dirty="0" smtClean="0">
              <a:solidFill>
                <a:schemeClr val="accent2"/>
              </a:solidFill>
            </a:endParaRPr>
          </a:p>
        </p:txBody>
      </p:sp>
      <p:sp>
        <p:nvSpPr>
          <p:cNvPr id="1843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D9778F8-7224-4995-B4E0-1E1553ECF0EF}" type="datetime1">
              <a:rPr lang="tr-TR" smtClean="0"/>
              <a:pPr/>
              <a:t>20.6.2020</a:t>
            </a:fld>
            <a:endParaRPr lang="tr-TR" smtClean="0"/>
          </a:p>
        </p:txBody>
      </p:sp>
      <p:sp>
        <p:nvSpPr>
          <p:cNvPr id="1843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843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16A8575-3867-476F-A0E9-EAA81076B076}" type="slidenum">
              <a:rPr lang="tr-TR" smtClean="0"/>
              <a:pPr/>
              <a:t>10</a:t>
            </a:fld>
            <a:endParaRPr lang="tr-TR"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solidFill>
                  <a:srgbClr val="FF0000"/>
                </a:solidFill>
              </a:rPr>
              <a:t> </a:t>
            </a:r>
            <a:r>
              <a:rPr lang="tr-TR" b="1" smtClean="0">
                <a:solidFill>
                  <a:srgbClr val="FF0000"/>
                </a:solidFill>
              </a:rPr>
              <a:t>Gizlilik dereceli belgeler MADDE 25</a:t>
            </a:r>
            <a:r>
              <a:rPr lang="tr-TR" smtClean="0">
                <a:solidFill>
                  <a:srgbClr val="FF0000"/>
                </a:solidFill>
              </a:rPr>
              <a:t>-</a:t>
            </a:r>
          </a:p>
          <a:p>
            <a:pPr eaLnBrk="1" hangingPunct="1">
              <a:buFont typeface="Wingdings 2" pitchFamily="18" charset="2"/>
              <a:buNone/>
            </a:pPr>
            <a:r>
              <a:rPr lang="tr-TR" sz="2600" i="1" smtClean="0"/>
              <a:t> </a:t>
            </a:r>
            <a:r>
              <a:rPr lang="tr-TR" sz="2600" smtClean="0"/>
              <a:t>(1) </a:t>
            </a:r>
            <a:r>
              <a:rPr lang="tr-TR" sz="2600" i="1" smtClean="0"/>
              <a:t>“Hizmete Özel” gizlilik derecesi bulunan</a:t>
            </a:r>
            <a:r>
              <a:rPr lang="tr-TR" sz="2600" smtClean="0"/>
              <a:t> belgelerin hazırlanması, kaydedilmesi, saklanması, gönderilmesi, alınması ve diğer işlemler</a:t>
            </a:r>
            <a:r>
              <a:rPr lang="tr-TR" sz="2600" i="1" smtClean="0"/>
              <a:t>i elektronik ortamda gerçekleştirilir.</a:t>
            </a:r>
            <a:endParaRPr lang="tr-TR" sz="2600" smtClean="0"/>
          </a:p>
          <a:p>
            <a:pPr eaLnBrk="1" hangingPunct="1">
              <a:buFont typeface="Wingdings 2" pitchFamily="18" charset="2"/>
              <a:buNone/>
            </a:pPr>
            <a:r>
              <a:rPr lang="tr-TR" sz="2600" i="1" smtClean="0"/>
              <a:t>(2) “Özel” ve üstü gizlilik dereceli belgelerin hazırlanması, kaydedilmesi, saklanması, gönderilmesi, alınması ve diğer işlemler ilgili mevzuatta belirtilen hükümlere uygun olarak fiziksel ortamda gerçekleştirilir.</a:t>
            </a:r>
            <a:endParaRPr lang="tr-TR" sz="2600" smtClean="0"/>
          </a:p>
          <a:p>
            <a:pPr eaLnBrk="1" hangingPunct="1">
              <a:buFont typeface="Wingdings 2" pitchFamily="18" charset="2"/>
              <a:buNone/>
            </a:pPr>
            <a:r>
              <a:rPr lang="tr-TR" sz="2600" i="1" smtClean="0"/>
              <a:t>(3) Belgenin imzacısı olan yetkili makam, belgeye ait gizlilik derecesinin belirlenmesinden sorumludur.</a:t>
            </a:r>
            <a:endParaRPr lang="tr-TR" sz="2600" smtClean="0"/>
          </a:p>
          <a:p>
            <a:pPr eaLnBrk="1" hangingPunct="1">
              <a:buFont typeface="Wingdings 2" pitchFamily="18" charset="2"/>
              <a:buNone/>
            </a:pPr>
            <a:endParaRPr lang="tr-TR" sz="2800" smtClean="0"/>
          </a:p>
        </p:txBody>
      </p:sp>
      <p:sp>
        <p:nvSpPr>
          <p:cNvPr id="11059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B54ED389-7552-4833-B642-F3721464C736}" type="datetime1">
              <a:rPr lang="tr-TR" smtClean="0"/>
              <a:pPr/>
              <a:t>20.6.2020</a:t>
            </a:fld>
            <a:endParaRPr lang="tr-TR" smtClean="0"/>
          </a:p>
        </p:txBody>
      </p:sp>
      <p:sp>
        <p:nvSpPr>
          <p:cNvPr id="11059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1059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D98FD90-9EAA-4D05-84D2-E27740701671}" type="slidenum">
              <a:rPr lang="tr-TR" smtClean="0"/>
              <a:pPr/>
              <a:t>100</a:t>
            </a:fld>
            <a:endParaRPr lang="tr-TR"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600" smtClean="0">
                <a:solidFill>
                  <a:srgbClr val="FF0000"/>
                </a:solidFill>
              </a:rPr>
              <a:t> </a:t>
            </a:r>
            <a:r>
              <a:rPr lang="tr-TR" sz="2600" b="1" smtClean="0">
                <a:solidFill>
                  <a:srgbClr val="FF0000"/>
                </a:solidFill>
              </a:rPr>
              <a:t>Süreli </a:t>
            </a:r>
            <a:r>
              <a:rPr lang="tr-TR" sz="2600" b="1" i="1" smtClean="0">
                <a:solidFill>
                  <a:srgbClr val="FF0000"/>
                </a:solidFill>
              </a:rPr>
              <a:t>ve kişiye özel</a:t>
            </a:r>
            <a:r>
              <a:rPr lang="tr-TR" sz="2600" b="1" smtClean="0">
                <a:solidFill>
                  <a:srgbClr val="FF0000"/>
                </a:solidFill>
              </a:rPr>
              <a:t> yazışmalar MADDE 26</a:t>
            </a:r>
            <a:r>
              <a:rPr lang="tr-TR" sz="2600" smtClean="0">
                <a:solidFill>
                  <a:srgbClr val="FF0000"/>
                </a:solidFill>
              </a:rPr>
              <a:t>-</a:t>
            </a:r>
          </a:p>
          <a:p>
            <a:pPr eaLnBrk="1" hangingPunct="1">
              <a:buFont typeface="Wingdings 2" pitchFamily="18" charset="2"/>
              <a:buNone/>
            </a:pPr>
            <a:endParaRPr lang="tr-TR" sz="2400" smtClean="0">
              <a:solidFill>
                <a:srgbClr val="FF0000"/>
              </a:solidFill>
            </a:endParaRPr>
          </a:p>
          <a:p>
            <a:pPr eaLnBrk="1" hangingPunct="1">
              <a:buFont typeface="Wingdings 2" pitchFamily="18" charset="2"/>
              <a:buNone/>
            </a:pPr>
            <a:r>
              <a:rPr lang="tr-TR" sz="2400" smtClean="0">
                <a:solidFill>
                  <a:srgbClr val="FF0000"/>
                </a:solidFill>
              </a:rPr>
              <a:t> </a:t>
            </a:r>
            <a:r>
              <a:rPr lang="tr-TR" sz="2400" smtClean="0"/>
              <a:t>(1) </a:t>
            </a:r>
            <a:r>
              <a:rPr lang="tr-TR" sz="2800" i="1" smtClean="0"/>
              <a:t>Güvenli elektronik imza ile imzalanan</a:t>
            </a:r>
            <a:r>
              <a:rPr lang="tr-TR" sz="2800" smtClean="0"/>
              <a:t> süreli </a:t>
            </a:r>
            <a:r>
              <a:rPr lang="tr-TR" sz="2800" i="1" smtClean="0"/>
              <a:t>belgelerde</a:t>
            </a:r>
            <a:r>
              <a:rPr lang="tr-TR" sz="2800" smtClean="0"/>
              <a:t> “ACELE” veya “GÜNLÜDÜR” ibaresine </a:t>
            </a:r>
            <a:r>
              <a:rPr lang="tr-TR" sz="2800" i="1" smtClean="0"/>
              <a:t>üstveride ve üst yazı üzerinde</a:t>
            </a:r>
            <a:r>
              <a:rPr lang="tr-TR" sz="2800" smtClean="0"/>
              <a:t> yer verilir. “GÜNLÜDÜR” ibaresi taşıyan belgelere cevap verilmesi gereken süre </a:t>
            </a:r>
            <a:r>
              <a:rPr lang="tr-TR" sz="2800" i="1" smtClean="0"/>
              <a:t>veya</a:t>
            </a:r>
            <a:r>
              <a:rPr lang="tr-TR" sz="2800" smtClean="0"/>
              <a:t> tarih, metin içinde </a:t>
            </a:r>
            <a:r>
              <a:rPr lang="tr-TR" sz="2800" i="1" smtClean="0"/>
              <a:t>ve ilgili üstveri alanında</a:t>
            </a:r>
            <a:r>
              <a:rPr lang="tr-TR" sz="2800" smtClean="0"/>
              <a:t> belirtilir.</a:t>
            </a:r>
          </a:p>
          <a:p>
            <a:pPr eaLnBrk="1" hangingPunct="1">
              <a:buFont typeface="Wingdings 2" pitchFamily="18" charset="2"/>
              <a:buNone/>
            </a:pPr>
            <a:r>
              <a:rPr lang="tr-TR" sz="2800" smtClean="0"/>
              <a:t>(2) “ACELE” ibaresi taşıyan belgeye derhâl ve süratle; “GÜNLÜDÜR” ibaresi taşıyan belgeye belirtilen süre içinde cevap verilir. </a:t>
            </a:r>
          </a:p>
          <a:p>
            <a:pPr eaLnBrk="1" hangingPunct="1">
              <a:buFont typeface="Wingdings 2" pitchFamily="18" charset="2"/>
              <a:buNone/>
            </a:pPr>
            <a:endParaRPr lang="tr-TR" sz="2800" smtClean="0"/>
          </a:p>
        </p:txBody>
      </p:sp>
      <p:sp>
        <p:nvSpPr>
          <p:cNvPr id="11161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D9E349B-1264-4142-9396-ED5FEBCC8651}" type="datetime1">
              <a:rPr lang="tr-TR" smtClean="0"/>
              <a:pPr/>
              <a:t>20.6.2020</a:t>
            </a:fld>
            <a:endParaRPr lang="tr-TR" smtClean="0"/>
          </a:p>
        </p:txBody>
      </p:sp>
      <p:sp>
        <p:nvSpPr>
          <p:cNvPr id="11162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1162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72A31D2-E239-4EA2-8869-ECA69A58BF50}" type="slidenum">
              <a:rPr lang="tr-TR" smtClean="0"/>
              <a:pPr/>
              <a:t>101</a:t>
            </a:fld>
            <a:endParaRPr lang="tr-TR"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600" smtClean="0">
                <a:solidFill>
                  <a:srgbClr val="FF0000"/>
                </a:solidFill>
              </a:rPr>
              <a:t> </a:t>
            </a:r>
            <a:r>
              <a:rPr lang="tr-TR" sz="2600" b="1" smtClean="0">
                <a:solidFill>
                  <a:srgbClr val="FF0000"/>
                </a:solidFill>
              </a:rPr>
              <a:t>Süreli </a:t>
            </a:r>
            <a:r>
              <a:rPr lang="tr-TR" sz="2600" b="1" i="1" smtClean="0">
                <a:solidFill>
                  <a:srgbClr val="FF0000"/>
                </a:solidFill>
              </a:rPr>
              <a:t>ve kişiye özel</a:t>
            </a:r>
            <a:r>
              <a:rPr lang="tr-TR" sz="2600" b="1" smtClean="0">
                <a:solidFill>
                  <a:srgbClr val="FF0000"/>
                </a:solidFill>
              </a:rPr>
              <a:t> yazışmalar MADDE 26</a:t>
            </a:r>
            <a:r>
              <a:rPr lang="tr-TR" sz="2600" smtClean="0">
                <a:solidFill>
                  <a:srgbClr val="FF0000"/>
                </a:solidFill>
              </a:rPr>
              <a:t>-</a:t>
            </a:r>
          </a:p>
          <a:p>
            <a:pPr eaLnBrk="1" hangingPunct="1">
              <a:buFont typeface="Wingdings 2" pitchFamily="18" charset="2"/>
              <a:buNone/>
            </a:pPr>
            <a:endParaRPr lang="tr-TR" sz="2400" smtClean="0">
              <a:solidFill>
                <a:srgbClr val="FF0000"/>
              </a:solidFill>
            </a:endParaRPr>
          </a:p>
          <a:p>
            <a:pPr eaLnBrk="1" hangingPunct="1">
              <a:buFont typeface="Wingdings 2" pitchFamily="18" charset="2"/>
              <a:buNone/>
            </a:pPr>
            <a:r>
              <a:rPr lang="tr-TR" sz="2800" smtClean="0"/>
              <a:t>(3) </a:t>
            </a:r>
            <a:r>
              <a:rPr lang="tr-TR" sz="2800" i="1" smtClean="0"/>
              <a:t>Elektronik ortamda veya zorunlu hâllerde ya da olağanüstü durumlarda hazırlanan</a:t>
            </a:r>
            <a:r>
              <a:rPr lang="tr-TR" sz="2800" smtClean="0"/>
              <a:t> süreli belgelerde “ACELE” veya “GÜNLÜDÜR” ibaresi yazı alanının sağ üst köşesinde kırmızı renkli olarak belirtilir </a:t>
            </a:r>
            <a:r>
              <a:rPr lang="tr-TR" sz="2800" smtClean="0">
                <a:solidFill>
                  <a:srgbClr val="FF0000"/>
                </a:solidFill>
              </a:rPr>
              <a:t>(</a:t>
            </a:r>
            <a:r>
              <a:rPr lang="tr-TR" sz="2800" u="sng" smtClean="0">
                <a:solidFill>
                  <a:srgbClr val="FF0000"/>
                </a:solidFill>
              </a:rPr>
              <a:t>Örnek 19/A, 19/B</a:t>
            </a:r>
            <a:r>
              <a:rPr lang="tr-TR" sz="2800" smtClean="0">
                <a:solidFill>
                  <a:srgbClr val="FF0000"/>
                </a:solidFill>
              </a:rPr>
              <a:t>)</a:t>
            </a:r>
            <a:r>
              <a:rPr lang="tr-TR" sz="2800" smtClean="0"/>
              <a:t> Birden fazla sayfalı belgelerde “ACELE” veya “GÜNLÜDÜR” ibaresi sadece birinci sayfada belirtilir </a:t>
            </a:r>
            <a:r>
              <a:rPr lang="tr-TR" sz="2800" smtClean="0">
                <a:solidFill>
                  <a:srgbClr val="FF0000"/>
                </a:solidFill>
              </a:rPr>
              <a:t>(</a:t>
            </a:r>
            <a:r>
              <a:rPr lang="tr-TR" sz="2800" u="sng" smtClean="0">
                <a:solidFill>
                  <a:srgbClr val="FF0000"/>
                </a:solidFill>
              </a:rPr>
              <a:t>Örnek 9</a:t>
            </a:r>
            <a:r>
              <a:rPr lang="tr-TR" sz="2800" smtClean="0">
                <a:solidFill>
                  <a:srgbClr val="FF0000"/>
                </a:solidFill>
              </a:rPr>
              <a:t>)</a:t>
            </a:r>
            <a:endParaRPr lang="tr-TR" sz="2800" smtClean="0"/>
          </a:p>
          <a:p>
            <a:pPr eaLnBrk="1" hangingPunct="1">
              <a:buFont typeface="Wingdings 2" pitchFamily="18" charset="2"/>
              <a:buNone/>
            </a:pPr>
            <a:r>
              <a:rPr lang="tr-TR" sz="2800" i="1" smtClean="0"/>
              <a:t>(4) “KİŞİYE ÖZEL” ibaresi, belgenin ilgilisine teslim edilmesini ve sonrasında yürütülecek süreci ifade eder.</a:t>
            </a:r>
            <a:endParaRPr lang="tr-TR" sz="2800" smtClean="0"/>
          </a:p>
        </p:txBody>
      </p:sp>
      <p:sp>
        <p:nvSpPr>
          <p:cNvPr id="11264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E178A0E-D881-4933-8A89-DAB8837119B3}" type="datetime1">
              <a:rPr lang="tr-TR" smtClean="0"/>
              <a:pPr/>
              <a:t>20.6.2020</a:t>
            </a:fld>
            <a:endParaRPr lang="tr-TR" smtClean="0"/>
          </a:p>
        </p:txBody>
      </p:sp>
      <p:sp>
        <p:nvSpPr>
          <p:cNvPr id="11264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1264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3B3EEFD-76D0-4FF5-A36C-8549D9881D1C}" type="slidenum">
              <a:rPr lang="tr-TR" smtClean="0"/>
              <a:pPr/>
              <a:t>102</a:t>
            </a:fld>
            <a:endParaRPr lang="tr-TR"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600" smtClean="0">
                <a:solidFill>
                  <a:srgbClr val="FF0000"/>
                </a:solidFill>
              </a:rPr>
              <a:t> </a:t>
            </a:r>
            <a:r>
              <a:rPr lang="tr-TR" sz="2600" b="1" smtClean="0">
                <a:solidFill>
                  <a:srgbClr val="FF0000"/>
                </a:solidFill>
              </a:rPr>
              <a:t>Süreli </a:t>
            </a:r>
            <a:r>
              <a:rPr lang="tr-TR" sz="2600" b="1" i="1" smtClean="0">
                <a:solidFill>
                  <a:srgbClr val="FF0000"/>
                </a:solidFill>
              </a:rPr>
              <a:t>ve kişiye özel</a:t>
            </a:r>
            <a:r>
              <a:rPr lang="tr-TR" sz="2600" b="1" smtClean="0">
                <a:solidFill>
                  <a:srgbClr val="FF0000"/>
                </a:solidFill>
              </a:rPr>
              <a:t> yazışmalar MADDE 26</a:t>
            </a:r>
            <a:r>
              <a:rPr lang="tr-TR" sz="2600" smtClean="0">
                <a:solidFill>
                  <a:srgbClr val="FF0000"/>
                </a:solidFill>
              </a:rPr>
              <a:t>-</a:t>
            </a:r>
          </a:p>
          <a:p>
            <a:pPr eaLnBrk="1" hangingPunct="1">
              <a:buFont typeface="Wingdings 2" pitchFamily="18" charset="2"/>
              <a:buNone/>
            </a:pPr>
            <a:endParaRPr lang="tr-TR" sz="2400" smtClean="0">
              <a:solidFill>
                <a:srgbClr val="FF0000"/>
              </a:solidFill>
            </a:endParaRPr>
          </a:p>
          <a:p>
            <a:pPr eaLnBrk="1" hangingPunct="1">
              <a:buFont typeface="Wingdings 2" pitchFamily="18" charset="2"/>
              <a:buNone/>
            </a:pPr>
            <a:r>
              <a:rPr lang="tr-TR" sz="2800" smtClean="0"/>
              <a:t>(5) “KİŞİYE ÖZEL” ibaresi taşıyan belgenin zarfı açılmadan zarf üzerinde yer alan bilgiler, yetkili birimce EBYS’ye veya kurumsal belge kayıt sistemine kaydedilir ve ilgilisine teslim edilir. “KİŞİYE ÖZEL” ibaresi taşıyan belge üzerinde yalnızca ilgili kişi tasarruf hakkına sahiptir ve ilgilinin talebi ile EBYS’ye kaydedilir.</a:t>
            </a:r>
          </a:p>
        </p:txBody>
      </p:sp>
      <p:sp>
        <p:nvSpPr>
          <p:cNvPr id="11366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409F423-80AD-479A-A27E-A1101AE9260D}" type="datetime1">
              <a:rPr lang="tr-TR" smtClean="0"/>
              <a:pPr/>
              <a:t>20.6.2020</a:t>
            </a:fld>
            <a:endParaRPr lang="tr-TR" smtClean="0"/>
          </a:p>
        </p:txBody>
      </p:sp>
      <p:sp>
        <p:nvSpPr>
          <p:cNvPr id="11366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1366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8D8ADFA-E6BD-40E1-8026-708C83D64B88}" type="slidenum">
              <a:rPr lang="tr-TR" smtClean="0"/>
              <a:pPr/>
              <a:t>103</a:t>
            </a:fld>
            <a:endParaRPr lang="tr-TR"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b="1" smtClean="0">
                <a:solidFill>
                  <a:srgbClr val="FF0000"/>
                </a:solidFill>
              </a:rPr>
              <a:t> Sayfa numarası MADDE 27-</a:t>
            </a:r>
          </a:p>
          <a:p>
            <a:pPr eaLnBrk="1" hangingPunct="1">
              <a:buFont typeface="Wingdings 2" pitchFamily="18" charset="2"/>
              <a:buNone/>
            </a:pPr>
            <a:endParaRPr lang="tr-TR" sz="2400" smtClean="0">
              <a:solidFill>
                <a:srgbClr val="FF0000"/>
              </a:solidFill>
            </a:endParaRPr>
          </a:p>
          <a:p>
            <a:pPr eaLnBrk="1" hangingPunct="1">
              <a:buFont typeface="Wingdings 2" pitchFamily="18" charset="2"/>
              <a:buNone/>
            </a:pPr>
            <a:r>
              <a:rPr lang="tr-TR" sz="2800" smtClean="0"/>
              <a:t>(1) Birden fazla sayfa tutan belgelere sayfa numarası verilir. Sayfa numarası, iletişim bilgilerinin altında ve sayfanın ortasında, toplam sayfa sayısının kaçıncısı olduğunu gösterecek şekilde belirtilir </a:t>
            </a:r>
            <a:r>
              <a:rPr lang="tr-TR" sz="2800" smtClean="0">
                <a:solidFill>
                  <a:srgbClr val="FF0000"/>
                </a:solidFill>
              </a:rPr>
              <a:t>(</a:t>
            </a:r>
            <a:r>
              <a:rPr lang="tr-TR" sz="2800" u="sng" smtClean="0">
                <a:solidFill>
                  <a:srgbClr val="FF0000"/>
                </a:solidFill>
              </a:rPr>
              <a:t>Örnek 9</a:t>
            </a:r>
            <a:r>
              <a:rPr lang="tr-TR" sz="2800" smtClean="0">
                <a:solidFill>
                  <a:srgbClr val="FF0000"/>
                </a:solidFill>
              </a:rPr>
              <a:t>)</a:t>
            </a:r>
            <a:endParaRPr lang="tr-TR" sz="2800" smtClean="0"/>
          </a:p>
        </p:txBody>
      </p:sp>
      <p:sp>
        <p:nvSpPr>
          <p:cNvPr id="11469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A94E804-B013-4006-8B8A-B16A3D059982}" type="datetime1">
              <a:rPr lang="tr-TR" smtClean="0"/>
              <a:pPr/>
              <a:t>20.6.2020</a:t>
            </a:fld>
            <a:endParaRPr lang="tr-TR" smtClean="0"/>
          </a:p>
        </p:txBody>
      </p:sp>
      <p:sp>
        <p:nvSpPr>
          <p:cNvPr id="11469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1469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5560338-B8F1-47C4-9043-75B1585327DC}" type="slidenum">
              <a:rPr lang="tr-TR" smtClean="0"/>
              <a:pPr/>
              <a:t>104</a:t>
            </a:fld>
            <a:endParaRPr lang="tr-TR"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b="1" smtClean="0">
                <a:solidFill>
                  <a:srgbClr val="FF0000"/>
                </a:solidFill>
              </a:rPr>
              <a:t>Üst veri elemanları MADDE 28</a:t>
            </a:r>
            <a:r>
              <a:rPr lang="tr-TR" smtClean="0">
                <a:solidFill>
                  <a:srgbClr val="FF0000"/>
                </a:solidFill>
              </a:rPr>
              <a:t>-</a:t>
            </a:r>
            <a:endParaRPr lang="tr-TR" sz="2400" smtClean="0">
              <a:solidFill>
                <a:srgbClr val="FF0000"/>
              </a:solidFill>
            </a:endParaRPr>
          </a:p>
          <a:p>
            <a:pPr eaLnBrk="1" hangingPunct="1">
              <a:buFont typeface="Wingdings 2" pitchFamily="18" charset="2"/>
              <a:buNone/>
            </a:pPr>
            <a:r>
              <a:rPr lang="tr-TR" smtClean="0"/>
              <a:t>(1) Güvenli elektronik imza </a:t>
            </a:r>
            <a:r>
              <a:rPr lang="tr-TR" i="1" smtClean="0"/>
              <a:t>ile imzalanan</a:t>
            </a:r>
            <a:r>
              <a:rPr lang="tr-TR" smtClean="0"/>
              <a:t> belgeler</a:t>
            </a:r>
            <a:r>
              <a:rPr lang="tr-TR" i="1" smtClean="0"/>
              <a:t>de</a:t>
            </a:r>
            <a:r>
              <a:rPr lang="tr-TR" smtClean="0"/>
              <a:t> </a:t>
            </a:r>
            <a:r>
              <a:rPr lang="tr-TR" i="1" smtClean="0"/>
              <a:t>asgari olarak      e-Yazışma Teknik Rehberi’nde belirtilen</a:t>
            </a:r>
            <a:r>
              <a:rPr lang="tr-TR" smtClean="0"/>
              <a:t> üstveri elemanları kullanılır. </a:t>
            </a:r>
            <a:r>
              <a:rPr lang="tr-TR" i="1" smtClean="0"/>
              <a:t>e-Yazışma Teknik Rehberi’nde belirtilen üstveri elemanları ile birlikte ilgili mevzuatta belirtilen standartlara uygun üstveri elemanları da kullanılabilir.</a:t>
            </a:r>
            <a:endParaRPr lang="tr-TR" smtClean="0"/>
          </a:p>
        </p:txBody>
      </p:sp>
      <p:sp>
        <p:nvSpPr>
          <p:cNvPr id="11571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C6EB9FDB-8D3D-4A36-8FF7-E54B68F89058}" type="datetime1">
              <a:rPr lang="tr-TR" smtClean="0"/>
              <a:pPr/>
              <a:t>20.6.2020</a:t>
            </a:fld>
            <a:endParaRPr lang="tr-TR" smtClean="0"/>
          </a:p>
        </p:txBody>
      </p:sp>
      <p:sp>
        <p:nvSpPr>
          <p:cNvPr id="11571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1571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F557782-52CA-42FF-8D04-44960B73F8E1}" type="slidenum">
              <a:rPr lang="tr-TR" smtClean="0"/>
              <a:pPr/>
              <a:t>105</a:t>
            </a:fld>
            <a:endParaRPr lang="tr-TR"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b="1" smtClean="0">
                <a:solidFill>
                  <a:srgbClr val="FF0000"/>
                </a:solidFill>
              </a:rPr>
              <a:t>Üstveri elemanları MADDE 28</a:t>
            </a:r>
            <a:r>
              <a:rPr lang="tr-TR" smtClean="0">
                <a:solidFill>
                  <a:srgbClr val="FF0000"/>
                </a:solidFill>
              </a:rPr>
              <a:t>-</a:t>
            </a:r>
            <a:endParaRPr lang="tr-TR" sz="2400" smtClean="0">
              <a:solidFill>
                <a:srgbClr val="FF0000"/>
              </a:solidFill>
            </a:endParaRPr>
          </a:p>
          <a:p>
            <a:pPr eaLnBrk="1" hangingPunct="1">
              <a:buFont typeface="Wingdings 2" pitchFamily="18" charset="2"/>
              <a:buNone/>
            </a:pPr>
            <a:r>
              <a:rPr lang="tr-TR" i="1" smtClean="0"/>
              <a:t>(2) İdare, ihtiyacına binaen birinci fıkrada belirtilen üstveri elemanlarına ilave olarak üstveri elemanları kullanabilir.</a:t>
            </a:r>
            <a:endParaRPr lang="tr-TR" smtClean="0"/>
          </a:p>
          <a:p>
            <a:pPr eaLnBrk="1" hangingPunct="1">
              <a:buFont typeface="Wingdings 2" pitchFamily="18" charset="2"/>
              <a:buNone/>
            </a:pPr>
            <a:r>
              <a:rPr lang="tr-TR" i="1" smtClean="0"/>
              <a:t>(3) Elektronik ortamda güvenli elektronik imza ile imzalanan belgenin üstveri elemanları, belgenin ayrılmaz bir bütünüdür. Tarih ve sayı gibi belge görüntüsü üzerinde yer alan bilgiler ile üstveride yer alan bilgiler arasında fark olamaz.</a:t>
            </a:r>
            <a:endParaRPr lang="tr-TR" smtClean="0"/>
          </a:p>
        </p:txBody>
      </p:sp>
      <p:sp>
        <p:nvSpPr>
          <p:cNvPr id="11673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54AF070-55F4-4440-A1EF-C7CC1B770CF3}" type="datetime1">
              <a:rPr lang="tr-TR" smtClean="0"/>
              <a:pPr/>
              <a:t>20.6.2020</a:t>
            </a:fld>
            <a:endParaRPr lang="tr-TR" smtClean="0"/>
          </a:p>
        </p:txBody>
      </p:sp>
      <p:sp>
        <p:nvSpPr>
          <p:cNvPr id="11674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1674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0AEAB32-8D9E-41BD-AA46-AA3D3C52BE43}" type="slidenum">
              <a:rPr lang="tr-TR" smtClean="0"/>
              <a:pPr/>
              <a:t>106</a:t>
            </a:fld>
            <a:endParaRPr lang="tr-TR"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b="1" smtClean="0">
                <a:solidFill>
                  <a:srgbClr val="FF0000"/>
                </a:solidFill>
              </a:rPr>
              <a:t>Belgenin çoğaltılması MADDE 29</a:t>
            </a:r>
            <a:r>
              <a:rPr lang="tr-TR" smtClean="0">
                <a:solidFill>
                  <a:srgbClr val="FF0000"/>
                </a:solidFill>
              </a:rPr>
              <a:t>-</a:t>
            </a:r>
          </a:p>
          <a:p>
            <a:pPr eaLnBrk="1" hangingPunct="1">
              <a:buFont typeface="Wingdings 2" pitchFamily="18" charset="2"/>
              <a:buNone/>
            </a:pPr>
            <a:r>
              <a:rPr lang="tr-TR" smtClean="0"/>
              <a:t>(</a:t>
            </a:r>
            <a:r>
              <a:rPr lang="tr-TR" i="1" smtClean="0"/>
              <a:t>1</a:t>
            </a:r>
            <a:r>
              <a:rPr lang="tr-TR" smtClean="0"/>
              <a:t>) Güvenli elektronik imza ile </a:t>
            </a:r>
            <a:r>
              <a:rPr lang="tr-TR" i="1" smtClean="0"/>
              <a:t>imzalanan belgenin çoğaltılması,</a:t>
            </a:r>
            <a:r>
              <a:rPr lang="tr-TR" smtClean="0"/>
              <a:t> yetkilendirilmiş görevli</a:t>
            </a:r>
            <a:r>
              <a:rPr lang="tr-TR" i="1" smtClean="0"/>
              <a:t>ler</a:t>
            </a:r>
            <a:r>
              <a:rPr lang="tr-TR" smtClean="0"/>
              <a:t> tarafından </a:t>
            </a:r>
            <a:r>
              <a:rPr lang="tr-TR" i="1" smtClean="0"/>
              <a:t>çıktı alınarak</a:t>
            </a:r>
            <a:r>
              <a:rPr lang="tr-TR" smtClean="0"/>
              <a:t> gerçekleştirilir. </a:t>
            </a:r>
            <a:r>
              <a:rPr lang="tr-TR" i="1" smtClean="0"/>
              <a:t>Çoğaltılan güvenli elektronik imzalı belgenin doğrulama işlemi, 23 üncü maddenin ikinci fıkrasında belirtildiği şekilde yapılır.</a:t>
            </a:r>
            <a:endParaRPr lang="tr-TR" smtClean="0"/>
          </a:p>
        </p:txBody>
      </p:sp>
      <p:sp>
        <p:nvSpPr>
          <p:cNvPr id="11776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E1A5EFAE-C17B-45D2-B4E2-938BA25CE18B}" type="datetime1">
              <a:rPr lang="tr-TR" smtClean="0"/>
              <a:pPr/>
              <a:t>20.6.2020</a:t>
            </a:fld>
            <a:endParaRPr lang="tr-TR" smtClean="0"/>
          </a:p>
        </p:txBody>
      </p:sp>
      <p:sp>
        <p:nvSpPr>
          <p:cNvPr id="11776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1776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10C2FC2-356B-41DA-85C9-A772D9B18A4A}" type="slidenum">
              <a:rPr lang="tr-TR" smtClean="0"/>
              <a:pPr/>
              <a:t>107</a:t>
            </a:fld>
            <a:endParaRPr lang="tr-TR"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b="1" smtClean="0">
                <a:solidFill>
                  <a:srgbClr val="FF0000"/>
                </a:solidFill>
              </a:rPr>
              <a:t>Belgenin çoğaltılması MADDE 29</a:t>
            </a:r>
            <a:r>
              <a:rPr lang="tr-TR" smtClean="0">
                <a:solidFill>
                  <a:srgbClr val="FF0000"/>
                </a:solidFill>
              </a:rPr>
              <a:t>-</a:t>
            </a:r>
          </a:p>
          <a:p>
            <a:pPr eaLnBrk="1" hangingPunct="1">
              <a:buFont typeface="Wingdings 2" pitchFamily="18" charset="2"/>
              <a:buNone/>
            </a:pPr>
            <a:r>
              <a:rPr lang="tr-TR" smtClean="0"/>
              <a:t>   (2) Zorunlu hâllerde veya olağanüstü durumlarda ya da bu Yönetmeliğin yürürlüğe girdiği tarihten önce fiziksel ortamda hazırlanan bir belgeden örnek çıkartılması hâlinde, çoğaltılan belgenin uygun bir yerine “ASLI GİBİDİR” ibaresi konulur ve yetkilendirilmiş görevli tarafından ad, soyad, unvan ve tarih belirtilmek suretiyle imzalanır. Bu şekilde çoğaltılan belge, asıl belge gibi kabul edilir.</a:t>
            </a:r>
          </a:p>
        </p:txBody>
      </p:sp>
      <p:sp>
        <p:nvSpPr>
          <p:cNvPr id="11878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BE44CDA1-0432-4342-805C-38A542F30F02}" type="datetime1">
              <a:rPr lang="tr-TR" smtClean="0"/>
              <a:pPr/>
              <a:t>20.6.2020</a:t>
            </a:fld>
            <a:endParaRPr lang="tr-TR" smtClean="0"/>
          </a:p>
        </p:txBody>
      </p:sp>
      <p:sp>
        <p:nvSpPr>
          <p:cNvPr id="11878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1878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17754E7-5A5F-4057-BF5F-77483AAA390F}" type="slidenum">
              <a:rPr lang="tr-TR" smtClean="0"/>
              <a:pPr/>
              <a:t>108</a:t>
            </a:fld>
            <a:endParaRPr lang="tr-TR"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000" b="1" smtClean="0">
                <a:solidFill>
                  <a:srgbClr val="FF0000"/>
                </a:solidFill>
              </a:rPr>
              <a:t>Belgenin elektronik ortamda gönderilmesi ve alınması MADDE 30</a:t>
            </a:r>
            <a:r>
              <a:rPr lang="tr-TR" sz="2000" smtClean="0">
                <a:solidFill>
                  <a:srgbClr val="FF0000"/>
                </a:solidFill>
              </a:rPr>
              <a:t>- </a:t>
            </a:r>
          </a:p>
          <a:p>
            <a:pPr eaLnBrk="1" hangingPunct="1">
              <a:buFont typeface="Wingdings 2" pitchFamily="18" charset="2"/>
              <a:buNone/>
            </a:pPr>
            <a:r>
              <a:rPr lang="tr-TR" smtClean="0"/>
              <a:t>(1) Güvenli elektronik imza ile imzalanan belge</a:t>
            </a:r>
            <a:r>
              <a:rPr lang="tr-TR" i="1" smtClean="0"/>
              <a:t>lerin</a:t>
            </a:r>
            <a:r>
              <a:rPr lang="tr-TR" smtClean="0"/>
              <a:t> </a:t>
            </a:r>
            <a:r>
              <a:rPr lang="tr-TR" i="1" smtClean="0"/>
              <a:t>gönderilmesi ve alınması işlemlerinin, elektronik</a:t>
            </a:r>
            <a:r>
              <a:rPr lang="tr-TR" smtClean="0"/>
              <a:t> ortamda </a:t>
            </a:r>
            <a:r>
              <a:rPr lang="tr-TR" i="1" smtClean="0"/>
              <a:t>ilgili mevzuatla yetki verilmiş üçüncü bir taraf aracılığıyla kayıt altına alınarak yapılması esastır.</a:t>
            </a:r>
            <a:r>
              <a:rPr lang="tr-TR" smtClean="0"/>
              <a:t> </a:t>
            </a:r>
            <a:r>
              <a:rPr lang="tr-TR" i="1" smtClean="0"/>
              <a:t>Ancak idareler arasında güvenli elektronik imzalı belgelerin gönderilmesi ve alınması işlemleri, taraflarca yapılacak anlaşmalar çerçevesinde ve kayıt altına alınmak kaydıyla başka bir iletim mekanizmasıyla da yapılabilir.</a:t>
            </a:r>
            <a:endParaRPr lang="tr-TR" smtClean="0"/>
          </a:p>
        </p:txBody>
      </p:sp>
      <p:sp>
        <p:nvSpPr>
          <p:cNvPr id="11981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0BBEA160-29DF-4187-9052-0A28D4255F2B}" type="datetime1">
              <a:rPr lang="tr-TR" smtClean="0"/>
              <a:pPr/>
              <a:t>20.6.2020</a:t>
            </a:fld>
            <a:endParaRPr lang="tr-TR" smtClean="0"/>
          </a:p>
        </p:txBody>
      </p:sp>
      <p:sp>
        <p:nvSpPr>
          <p:cNvPr id="11981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1981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3200297-4580-49D9-A13C-57CDAD2B6DFC}" type="slidenum">
              <a:rPr lang="tr-TR" smtClean="0"/>
              <a:pPr/>
              <a:t>109</a:t>
            </a:fld>
            <a:endParaRPr lang="tr-T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54038" y="350838"/>
            <a:ext cx="8242300" cy="5775325"/>
          </a:xfrm>
        </p:spPr>
        <p:txBody>
          <a:bodyPr>
            <a:normAutofit lnSpcReduction="10000"/>
          </a:bodyPr>
          <a:lstStyle/>
          <a:p>
            <a:pPr marL="365760" indent="-256032" eaLnBrk="1" fontAlgn="auto" hangingPunct="1">
              <a:spcAft>
                <a:spcPts val="0"/>
              </a:spcAft>
              <a:buFont typeface="Wingdings 3"/>
              <a:buNone/>
              <a:defRPr/>
            </a:pPr>
            <a:r>
              <a:rPr lang="tr-TR" sz="2800" b="1" dirty="0" smtClean="0">
                <a:solidFill>
                  <a:srgbClr val="FF0000"/>
                </a:solidFill>
              </a:rPr>
              <a:t>Tanımlar</a:t>
            </a:r>
            <a:r>
              <a:rPr lang="tr-TR" sz="2800" b="1" i="1" dirty="0" smtClean="0">
                <a:solidFill>
                  <a:srgbClr val="FF0000"/>
                </a:solidFill>
              </a:rPr>
              <a:t> ve kısaltmalar </a:t>
            </a:r>
            <a:r>
              <a:rPr lang="tr-TR" sz="2800" b="1" dirty="0" smtClean="0">
                <a:solidFill>
                  <a:srgbClr val="FF0000"/>
                </a:solidFill>
              </a:rPr>
              <a:t>MADDE 3</a:t>
            </a:r>
            <a:r>
              <a:rPr lang="tr-TR" sz="2800" dirty="0" smtClean="0">
                <a:solidFill>
                  <a:srgbClr val="FF0000"/>
                </a:solidFill>
              </a:rPr>
              <a:t>-</a:t>
            </a:r>
            <a:r>
              <a:rPr lang="tr-TR" sz="2800" dirty="0" smtClean="0"/>
              <a:t> </a:t>
            </a:r>
            <a:endParaRPr lang="tr-TR" dirty="0" smtClean="0">
              <a:solidFill>
                <a:srgbClr val="FF0000"/>
              </a:solidFill>
            </a:endParaRPr>
          </a:p>
          <a:p>
            <a:pPr marL="365760" indent="-256032" eaLnBrk="1" fontAlgn="auto" hangingPunct="1">
              <a:lnSpc>
                <a:spcPct val="80000"/>
              </a:lnSpc>
              <a:spcAft>
                <a:spcPts val="0"/>
              </a:spcAft>
              <a:buFont typeface="Wingdings 3"/>
              <a:buChar char=""/>
              <a:defRPr/>
            </a:pPr>
            <a:endParaRPr lang="tr-TR" dirty="0" smtClean="0">
              <a:solidFill>
                <a:schemeClr val="accent2"/>
              </a:solidFill>
            </a:endParaRPr>
          </a:p>
          <a:p>
            <a:pPr marL="365760" indent="-256032" eaLnBrk="1" fontAlgn="auto" hangingPunct="1">
              <a:lnSpc>
                <a:spcPct val="80000"/>
              </a:lnSpc>
              <a:spcAft>
                <a:spcPts val="0"/>
              </a:spcAft>
              <a:buFont typeface="Wingdings 3"/>
              <a:buNone/>
              <a:defRPr/>
            </a:pPr>
            <a:r>
              <a:rPr lang="tr-TR" sz="2800" u="sng" dirty="0" smtClean="0">
                <a:solidFill>
                  <a:srgbClr val="FF0000"/>
                </a:solidFill>
              </a:rPr>
              <a:t>n) Olağanüstü durum: </a:t>
            </a:r>
            <a:r>
              <a:rPr lang="tr-TR" sz="2800" i="1" dirty="0" smtClean="0"/>
              <a:t>Gerçekleşmesi hâlinde devleti veya kurumları olumsuz etkileyerek güvenlik zafiyeti oluşturabilecek veya uzun süreli elektrik kesintileri, donanım ve yazılım sorunları gibi teknik gerekçelerle </a:t>
            </a:r>
            <a:r>
              <a:rPr lang="tr-TR" sz="2800" i="1" dirty="0" err="1" smtClean="0"/>
              <a:t>EBYS’nin</a:t>
            </a:r>
            <a:r>
              <a:rPr lang="tr-TR" sz="2800" i="1" dirty="0" smtClean="0"/>
              <a:t> uzun süreli olarak çalışmamasından dolayı belgenin fiziksel ortamda hazırlanması gereken durumları,</a:t>
            </a:r>
            <a:endParaRPr lang="tr-TR" sz="2800" dirty="0" smtClean="0"/>
          </a:p>
          <a:p>
            <a:pPr marL="365760" indent="-256032" eaLnBrk="1" fontAlgn="auto" hangingPunct="1">
              <a:lnSpc>
                <a:spcPct val="80000"/>
              </a:lnSpc>
              <a:spcAft>
                <a:spcPts val="0"/>
              </a:spcAft>
              <a:buFont typeface="Wingdings 3"/>
              <a:buNone/>
              <a:defRPr/>
            </a:pPr>
            <a:r>
              <a:rPr lang="tr-TR" sz="2800" i="1" u="sng" dirty="0" smtClean="0">
                <a:solidFill>
                  <a:srgbClr val="FF0000"/>
                </a:solidFill>
              </a:rPr>
              <a:t>o</a:t>
            </a:r>
            <a:r>
              <a:rPr lang="tr-TR" sz="2800" u="sng" dirty="0" smtClean="0">
                <a:solidFill>
                  <a:srgbClr val="FF0000"/>
                </a:solidFill>
              </a:rPr>
              <a:t>) Resmî yazışma:</a:t>
            </a:r>
            <a:r>
              <a:rPr lang="tr-TR" sz="2800" dirty="0" smtClean="0"/>
              <a:t> İdarelerin kendi içlerinde, birbirleriyle veya gerçek ya da tüzel kişiler ile iletişim sağlamak amacıyla </a:t>
            </a:r>
            <a:r>
              <a:rPr lang="tr-TR" sz="2800" i="1" dirty="0" smtClean="0"/>
              <a:t>güvenli elektronik imza kullanarak elektronik ortamda ve zorunlu hâllerde veya olağanüstü durumlarda el yazısıyla atılan imza ile fiziksel ortamda yürüttükleri süreci,</a:t>
            </a:r>
            <a:endParaRPr lang="tr-TR" sz="2800" dirty="0" smtClean="0"/>
          </a:p>
          <a:p>
            <a:pPr marL="365760" indent="-256032" eaLnBrk="1" fontAlgn="auto" hangingPunct="1">
              <a:lnSpc>
                <a:spcPct val="80000"/>
              </a:lnSpc>
              <a:spcAft>
                <a:spcPts val="0"/>
              </a:spcAft>
              <a:buFont typeface="Wingdings 3"/>
              <a:buNone/>
              <a:defRPr/>
            </a:pPr>
            <a:endParaRPr lang="tr-TR" b="1" dirty="0" smtClean="0">
              <a:solidFill>
                <a:schemeClr val="accent2"/>
              </a:solidFill>
            </a:endParaRPr>
          </a:p>
        </p:txBody>
      </p:sp>
      <p:sp>
        <p:nvSpPr>
          <p:cNvPr id="1945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D0E6F7C-179B-4EEB-8DB9-3BA4DD1163B9}" type="datetime1">
              <a:rPr lang="tr-TR" smtClean="0"/>
              <a:pPr/>
              <a:t>20.6.2020</a:t>
            </a:fld>
            <a:endParaRPr lang="tr-TR" smtClean="0"/>
          </a:p>
        </p:txBody>
      </p:sp>
      <p:sp>
        <p:nvSpPr>
          <p:cNvPr id="1946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946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6F65386-3853-44B5-91A5-6062E6EAAF2B}" type="slidenum">
              <a:rPr lang="tr-TR" smtClean="0"/>
              <a:pPr/>
              <a:t>11</a:t>
            </a:fld>
            <a:endParaRPr lang="tr-TR"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000" b="1" smtClean="0">
                <a:solidFill>
                  <a:srgbClr val="FF0000"/>
                </a:solidFill>
              </a:rPr>
              <a:t>Belgenin elektronik ortamda gönderilmesi ve alınması MADDE 30</a:t>
            </a:r>
            <a:r>
              <a:rPr lang="tr-TR" sz="2000" smtClean="0">
                <a:solidFill>
                  <a:srgbClr val="FF0000"/>
                </a:solidFill>
              </a:rPr>
              <a:t>- </a:t>
            </a:r>
          </a:p>
          <a:p>
            <a:pPr eaLnBrk="1" hangingPunct="1">
              <a:buFont typeface="Wingdings 2" pitchFamily="18" charset="2"/>
              <a:buNone/>
            </a:pPr>
            <a:r>
              <a:rPr lang="tr-TR" smtClean="0"/>
              <a:t>   (2) Güvenli elektronik imza ile imzalanan belgeler, veri depolama araçlarıyla da iletilebilir. Bu durumda gönderme ve alma işlemine ilişkin kayıt tutulur.</a:t>
            </a:r>
          </a:p>
          <a:p>
            <a:pPr eaLnBrk="1" hangingPunct="1">
              <a:buFont typeface="Wingdings 2" pitchFamily="18" charset="2"/>
              <a:buNone/>
            </a:pPr>
            <a:r>
              <a:rPr lang="tr-TR" smtClean="0"/>
              <a:t>    (3) İdare, resmî yazışma kapsamında kendisine iletilen ve e-Yazışma Teknik Rehberi’ne uygun şekilde </a:t>
            </a:r>
            <a:r>
              <a:rPr lang="tr-TR" i="1" u="sng" smtClean="0"/>
              <a:t>hazırlanmış</a:t>
            </a:r>
            <a:r>
              <a:rPr lang="tr-TR" smtClean="0"/>
              <a:t> belgeleri işleme koymakla yükümlüdür.</a:t>
            </a:r>
          </a:p>
          <a:p>
            <a:pPr eaLnBrk="1" hangingPunct="1">
              <a:buFont typeface="Wingdings 2" pitchFamily="18" charset="2"/>
              <a:buNone/>
            </a:pPr>
            <a:endParaRPr lang="tr-TR" smtClean="0"/>
          </a:p>
        </p:txBody>
      </p:sp>
      <p:sp>
        <p:nvSpPr>
          <p:cNvPr id="12083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24536D2-8E57-44D9-A3A8-7047128F3C25}" type="datetime1">
              <a:rPr lang="tr-TR" smtClean="0"/>
              <a:pPr/>
              <a:t>20.6.2020</a:t>
            </a:fld>
            <a:endParaRPr lang="tr-TR" smtClean="0"/>
          </a:p>
        </p:txBody>
      </p:sp>
      <p:sp>
        <p:nvSpPr>
          <p:cNvPr id="12083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2083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0F1B81A-F2D8-4285-BCD2-98759FDB99B4}" type="slidenum">
              <a:rPr lang="tr-TR" smtClean="0"/>
              <a:pPr/>
              <a:t>110</a:t>
            </a:fld>
            <a:endParaRPr lang="tr-TR"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000" b="1" smtClean="0">
                <a:solidFill>
                  <a:srgbClr val="FF0000"/>
                </a:solidFill>
              </a:rPr>
              <a:t>Belgenin elektronik ortamda gönderilmesi ve alınması MADDE 30</a:t>
            </a:r>
            <a:r>
              <a:rPr lang="tr-TR" sz="2000" smtClean="0">
                <a:solidFill>
                  <a:srgbClr val="FF0000"/>
                </a:solidFill>
              </a:rPr>
              <a:t>- </a:t>
            </a:r>
          </a:p>
          <a:p>
            <a:pPr eaLnBrk="1" hangingPunct="1">
              <a:buFont typeface="Wingdings 2" pitchFamily="18" charset="2"/>
              <a:buNone/>
            </a:pPr>
            <a:r>
              <a:rPr lang="tr-TR" smtClean="0"/>
              <a:t> (4) İdare, başka bir idareden kendisine resmî yazışma kapsamında iletilen ve            e-Yazışma Teknik Rehberi’nde tanımlanan kurallara uygun şekilde hazırlanmamış bir belgeyi reddetme hakkına sahiptir. Bu durumda, kendisine iletilen belgeyi reddeden idare, gönderen idareye bu durumu sebepleriyle birlikte belgenin kendisine ulaştığı tarihi takip eden ikinci iş gününün sonuna kadar bildirir.</a:t>
            </a:r>
          </a:p>
        </p:txBody>
      </p:sp>
      <p:sp>
        <p:nvSpPr>
          <p:cNvPr id="12185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63D7F526-706E-4D25-9F67-091ED06794FA}" type="datetime1">
              <a:rPr lang="tr-TR" smtClean="0"/>
              <a:pPr/>
              <a:t>20.6.2020</a:t>
            </a:fld>
            <a:endParaRPr lang="tr-TR" smtClean="0"/>
          </a:p>
        </p:txBody>
      </p:sp>
      <p:sp>
        <p:nvSpPr>
          <p:cNvPr id="12186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2186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0D5201D-A011-4B54-A5E1-0CC5EFDA7823}" type="slidenum">
              <a:rPr lang="tr-TR" smtClean="0"/>
              <a:pPr/>
              <a:t>111</a:t>
            </a:fld>
            <a:endParaRPr lang="tr-TR"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000" b="1" smtClean="0">
                <a:solidFill>
                  <a:srgbClr val="FF0000"/>
                </a:solidFill>
              </a:rPr>
              <a:t>Belgenin elektronik ortamda gönderilmesi ve alınması MADDE 30</a:t>
            </a:r>
            <a:r>
              <a:rPr lang="tr-TR" sz="2000" smtClean="0">
                <a:solidFill>
                  <a:srgbClr val="FF0000"/>
                </a:solidFill>
              </a:rPr>
              <a:t>- </a:t>
            </a:r>
          </a:p>
          <a:p>
            <a:pPr eaLnBrk="1" hangingPunct="1">
              <a:buFont typeface="Wingdings 2" pitchFamily="18" charset="2"/>
              <a:buNone/>
            </a:pPr>
            <a:r>
              <a:rPr lang="tr-TR" smtClean="0"/>
              <a:t> </a:t>
            </a:r>
          </a:p>
          <a:p>
            <a:pPr eaLnBrk="1" hangingPunct="1">
              <a:buFont typeface="Wingdings 2" pitchFamily="18" charset="2"/>
              <a:buNone/>
            </a:pPr>
            <a:r>
              <a:rPr lang="tr-TR" smtClean="0"/>
              <a:t>(5) Resmî yazışma kapsamında idare dışına gönderilen güvenli elektronik imza ile imzalanan belgeler, gerekli hâllerde elektronik olarak şifrelenir. Elektronik belgelerin şifrelenmesi işlemi e-Yazışma Teknik Rehberi’nde tanımlandığı şekilde yapılır. Kullanılacak şifreleme sertifikaları yetkili elektronik sertifika hizmet sağlayıcılarından temin edilir.</a:t>
            </a:r>
          </a:p>
          <a:p>
            <a:pPr eaLnBrk="1" hangingPunct="1">
              <a:buFont typeface="Wingdings 2" pitchFamily="18" charset="2"/>
              <a:buNone/>
            </a:pPr>
            <a:endParaRPr lang="tr-TR" smtClean="0"/>
          </a:p>
        </p:txBody>
      </p:sp>
      <p:sp>
        <p:nvSpPr>
          <p:cNvPr id="12288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D1CF1CE7-E358-4626-8EE0-2358F555FD1A}" type="datetime1">
              <a:rPr lang="tr-TR" smtClean="0"/>
              <a:pPr/>
              <a:t>20.6.2020</a:t>
            </a:fld>
            <a:endParaRPr lang="tr-TR" smtClean="0"/>
          </a:p>
        </p:txBody>
      </p:sp>
      <p:sp>
        <p:nvSpPr>
          <p:cNvPr id="12288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2288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9CE1833-478D-4CDC-A8B9-63533C6343E2}" type="slidenum">
              <a:rPr lang="tr-TR" smtClean="0"/>
              <a:pPr/>
              <a:t>112</a:t>
            </a:fld>
            <a:endParaRPr lang="tr-TR"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457200" y="458788"/>
            <a:ext cx="8229600" cy="5827712"/>
          </a:xfrm>
        </p:spPr>
        <p:txBody>
          <a:bodyPr>
            <a:normAutofit lnSpcReduction="10000"/>
          </a:bodyPr>
          <a:lstStyle/>
          <a:p>
            <a:pPr marL="365760" indent="-256032" eaLnBrk="1" fontAlgn="auto" hangingPunct="1">
              <a:spcAft>
                <a:spcPts val="0"/>
              </a:spcAft>
              <a:buFont typeface="Wingdings 2" pitchFamily="18" charset="2"/>
              <a:buNone/>
              <a:defRPr/>
            </a:pPr>
            <a:r>
              <a:rPr lang="tr-TR" sz="2000" b="1" smtClean="0">
                <a:solidFill>
                  <a:srgbClr val="FF0000"/>
                </a:solidFill>
              </a:rPr>
              <a:t>Belgenin elektronik ortamda gönderilmesi ve alınması MADDE 30</a:t>
            </a:r>
            <a:r>
              <a:rPr lang="tr-TR" sz="2000" smtClean="0">
                <a:solidFill>
                  <a:srgbClr val="FF0000"/>
                </a:solidFill>
              </a:rPr>
              <a:t>- </a:t>
            </a:r>
          </a:p>
          <a:p>
            <a:pPr marL="365760" indent="-256032" eaLnBrk="1" fontAlgn="auto" hangingPunct="1">
              <a:spcAft>
                <a:spcPts val="0"/>
              </a:spcAft>
              <a:buFont typeface="Wingdings 2" pitchFamily="18" charset="2"/>
              <a:buNone/>
              <a:defRPr/>
            </a:pPr>
            <a:r>
              <a:rPr lang="tr-TR" smtClean="0"/>
              <a:t> </a:t>
            </a:r>
            <a:r>
              <a:rPr lang="tr-TR" sz="2400" smtClean="0"/>
              <a:t>(6) e-Yazışma Teknik Rehberi’nde tanımlanan şifreleme mekanizmasına uygun şekilde kendilerine şifreli belge iletilebilmesini talep eden idareler, kendileri için elektronik şifreleme sertifikası temin eder. İdareler için oluşturulan elektronik şifreleme sertifikaları DETSİS üzerinden paylaşılır. İdareler, elektronik şifreleme sertifikasına sahip olması şartıyla diğer idarelerden resmî yazışma kapsamında kendilerine gönderilen ve e-Yazışma Teknik Rehberi’ne uygun şekilde şifrelenmiş belgeleri kabul etmekle yükümlüdür. İdareler, karşılıklı olarak üzerinde anlaşmak koşuluyla, e-Yazışma Teknik Rehberi’nde tanımlanan şifreleme mekanizmasından farklı şifreleme mekanizmaları kullanabilir.</a:t>
            </a:r>
          </a:p>
          <a:p>
            <a:pPr marL="365760" indent="-256032" eaLnBrk="1" fontAlgn="auto" hangingPunct="1">
              <a:spcAft>
                <a:spcPts val="0"/>
              </a:spcAft>
              <a:buFont typeface="Wingdings 2" pitchFamily="18" charset="2"/>
              <a:buNone/>
              <a:defRPr/>
            </a:pPr>
            <a:endParaRPr lang="tr-TR" smtClean="0"/>
          </a:p>
        </p:txBody>
      </p:sp>
      <p:sp>
        <p:nvSpPr>
          <p:cNvPr id="12390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DAB6F45D-FB63-4284-8760-ECFE29E90E9A}" type="datetime1">
              <a:rPr lang="tr-TR" smtClean="0"/>
              <a:pPr/>
              <a:t>20.6.2020</a:t>
            </a:fld>
            <a:endParaRPr lang="tr-TR" smtClean="0"/>
          </a:p>
        </p:txBody>
      </p:sp>
      <p:sp>
        <p:nvSpPr>
          <p:cNvPr id="12390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2390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B4C11A8-A581-46B4-909B-B96DB2EF7BD7}" type="slidenum">
              <a:rPr lang="tr-TR" smtClean="0"/>
              <a:pPr/>
              <a:t>113</a:t>
            </a:fld>
            <a:endParaRPr lang="tr-TR"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457200" y="458788"/>
            <a:ext cx="8229600" cy="5827712"/>
          </a:xfrm>
        </p:spPr>
        <p:txBody>
          <a:bodyPr>
            <a:normAutofit lnSpcReduction="10000"/>
          </a:bodyPr>
          <a:lstStyle/>
          <a:p>
            <a:pPr marL="365760" indent="-256032" eaLnBrk="1" fontAlgn="auto" hangingPunct="1">
              <a:spcAft>
                <a:spcPts val="0"/>
              </a:spcAft>
              <a:buFont typeface="Wingdings 2" pitchFamily="18" charset="2"/>
              <a:buNone/>
              <a:defRPr/>
            </a:pPr>
            <a:r>
              <a:rPr lang="tr-TR" sz="2000" b="1" smtClean="0">
                <a:solidFill>
                  <a:srgbClr val="FF0000"/>
                </a:solidFill>
              </a:rPr>
              <a:t>Belgenin elektronik ortamda gönderilmesi ve alınması MADDE 30</a:t>
            </a:r>
            <a:r>
              <a:rPr lang="tr-TR" sz="2000" smtClean="0">
                <a:solidFill>
                  <a:srgbClr val="FF0000"/>
                </a:solidFill>
              </a:rPr>
              <a:t>- </a:t>
            </a:r>
          </a:p>
          <a:p>
            <a:pPr marL="365760" indent="-256032" eaLnBrk="1" fontAlgn="auto" hangingPunct="1">
              <a:spcAft>
                <a:spcPts val="0"/>
              </a:spcAft>
              <a:buFont typeface="Wingdings 2" pitchFamily="18" charset="2"/>
              <a:buNone/>
              <a:defRPr/>
            </a:pPr>
            <a:r>
              <a:rPr lang="tr-TR" sz="2300" smtClean="0"/>
              <a:t>(7) İdare, e-Yazışma Teknik Rehberi’nde tanımlandığı şekilde şifrelenerek kendisine gönderilen resmî yazışma kapsamındaki bir belgenin şifresini açamazsa veya belgenin şifresini açmakla birlikte belge içeriğinin e-Yazışma Teknik Rehberi’nde </a:t>
            </a:r>
            <a:r>
              <a:rPr lang="tr-TR" sz="2300" i="1" u="sng" smtClean="0"/>
              <a:t>belirtilen</a:t>
            </a:r>
            <a:r>
              <a:rPr lang="tr-TR" sz="2300" smtClean="0"/>
              <a:t> şifreleme mekanizması için tanımlanan özellikleri taşımadığını belirlerse bu belgeyi reddeder ve durumu şifreli belgenin kendisine ulaştığı günü takip eden ikinci iş gününün sonuna kadar kendisine iletilen şifreli belgeyi tanımlayan bilgilerle birlikte, belgeyi gönderen idareye bildirir ve hem bu bildirimi hem de kendisine iletilen şifreli belgeyi kayıt altına alır. İdarenin bildirimde bulunmaması hâlinde, gönderilen şifreli belge açılmış, içeriğine erişilmiş ve bu belgenin e-Yazışma Teknik Rehberi’ne uygun şekilde hazırlandığı kabul edilmiş sayılır.</a:t>
            </a:r>
          </a:p>
          <a:p>
            <a:pPr marL="365760" indent="-256032" eaLnBrk="1" fontAlgn="auto" hangingPunct="1">
              <a:spcAft>
                <a:spcPts val="0"/>
              </a:spcAft>
              <a:buFont typeface="Wingdings 2" pitchFamily="18" charset="2"/>
              <a:buNone/>
              <a:defRPr/>
            </a:pPr>
            <a:endParaRPr lang="tr-TR" smtClean="0"/>
          </a:p>
        </p:txBody>
      </p:sp>
      <p:sp>
        <p:nvSpPr>
          <p:cNvPr id="12493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802F12B-4676-4CB4-9A94-D5DB3F4F7011}" type="datetime1">
              <a:rPr lang="tr-TR" smtClean="0"/>
              <a:pPr/>
              <a:t>20.6.2020</a:t>
            </a:fld>
            <a:endParaRPr lang="tr-TR" smtClean="0"/>
          </a:p>
        </p:txBody>
      </p:sp>
      <p:sp>
        <p:nvSpPr>
          <p:cNvPr id="12493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2493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6B2A5AB-5487-49DE-BC9A-CADE0513C825}" type="slidenum">
              <a:rPr lang="tr-TR" smtClean="0"/>
              <a:pPr/>
              <a:t>114</a:t>
            </a:fld>
            <a:endParaRPr lang="tr-TR"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000" b="1" smtClean="0">
                <a:solidFill>
                  <a:srgbClr val="FF0000"/>
                </a:solidFill>
              </a:rPr>
              <a:t>Belgenin fiziksel ortamda gönderilmesi ve alınması  MADDE 31</a:t>
            </a:r>
            <a:r>
              <a:rPr lang="tr-TR" sz="2000" smtClean="0">
                <a:solidFill>
                  <a:srgbClr val="FF0000"/>
                </a:solidFill>
              </a:rPr>
              <a:t>- </a:t>
            </a:r>
          </a:p>
          <a:p>
            <a:pPr eaLnBrk="1" hangingPunct="1">
              <a:buFont typeface="Wingdings 2" pitchFamily="18" charset="2"/>
              <a:buNone/>
            </a:pPr>
            <a:endParaRPr lang="tr-TR" sz="2400" u="sng" smtClean="0"/>
          </a:p>
          <a:p>
            <a:pPr eaLnBrk="1" hangingPunct="1">
              <a:buFont typeface="Wingdings 2" pitchFamily="18" charset="2"/>
              <a:buNone/>
            </a:pPr>
            <a:r>
              <a:rPr lang="tr-TR" sz="2400" smtClean="0"/>
              <a:t>(1) Muhatabına elektronik olarak iletiminin mümkün olmadığı durumlarda, yetkilendirilmiş görevliler tarafından çıktısı alınan güvenli elektronik imzalı belge, elektronik ortamdaki aslına erişim amacı ile fiziksel ortamda gönderilir. Fiziksel ortamda alınan belgenin doğrulama işlemi, 23 üncü maddenin ikinci fıkrasında belirtildiği şekilde gerçekleştirilir. Doğrulaması yapılan belge, muhatap idare tarafından işleme alınır.</a:t>
            </a:r>
          </a:p>
        </p:txBody>
      </p:sp>
      <p:sp>
        <p:nvSpPr>
          <p:cNvPr id="12595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5EE00A1-B44D-461C-A909-D8E66BD0E49C}" type="datetime1">
              <a:rPr lang="tr-TR" smtClean="0"/>
              <a:pPr/>
              <a:t>20.6.2020</a:t>
            </a:fld>
            <a:endParaRPr lang="tr-TR" smtClean="0"/>
          </a:p>
        </p:txBody>
      </p:sp>
      <p:sp>
        <p:nvSpPr>
          <p:cNvPr id="12595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2595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39E9120-45A3-4135-A6E5-86A37754F62F}" type="slidenum">
              <a:rPr lang="tr-TR" smtClean="0"/>
              <a:pPr/>
              <a:t>115</a:t>
            </a:fld>
            <a:endParaRPr lang="tr-TR"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000" b="1" smtClean="0">
                <a:solidFill>
                  <a:srgbClr val="FF0000"/>
                </a:solidFill>
              </a:rPr>
              <a:t>Belgenin fiziksel ortamda gönderilmesi ve alınması  MADDE 31</a:t>
            </a:r>
            <a:r>
              <a:rPr lang="tr-TR" sz="2000" smtClean="0">
                <a:solidFill>
                  <a:srgbClr val="FF0000"/>
                </a:solidFill>
              </a:rPr>
              <a:t>- </a:t>
            </a:r>
          </a:p>
          <a:p>
            <a:pPr eaLnBrk="1" hangingPunct="1">
              <a:buFont typeface="Wingdings 2" pitchFamily="18" charset="2"/>
              <a:buNone/>
            </a:pPr>
            <a:endParaRPr lang="tr-TR" sz="2400" u="sng" smtClean="0"/>
          </a:p>
          <a:p>
            <a:pPr eaLnBrk="1" hangingPunct="1">
              <a:buFont typeface="Wingdings 2" pitchFamily="18" charset="2"/>
              <a:buNone/>
            </a:pPr>
            <a:r>
              <a:rPr lang="tr-TR" sz="2400" i="1" smtClean="0"/>
              <a:t>    (2) Belge zarflanarak muhatabına iletildiğinde</a:t>
            </a:r>
            <a:r>
              <a:rPr lang="tr-TR" sz="2400" smtClean="0"/>
              <a:t> başlık bilgisi, ihtiyaç duyulması hâlinde gönderen idarenin adres bilgisi, belgenin tarihi ve sayısı zarfın sol üst köşesine; muhatabın adı ve adres bilgisi zarfın ortasına </a:t>
            </a:r>
            <a:r>
              <a:rPr lang="tr-TR" sz="2400" i="1" smtClean="0"/>
              <a:t>kısaltma kullanılmadan</a:t>
            </a:r>
            <a:r>
              <a:rPr lang="tr-TR" sz="2400" smtClean="0"/>
              <a:t> yazılır. Varsa süre ve kişiye özel bilgisi (ACELE, GÜNLÜDÜR, KİŞİYE ÖZEL), üstte olmak üzere, zarfın sağ üst köşesinde kırmızı renkli büyük harflerle belirtilir </a:t>
            </a:r>
            <a:r>
              <a:rPr lang="tr-TR" sz="2400" smtClean="0">
                <a:solidFill>
                  <a:srgbClr val="FF0000"/>
                </a:solidFill>
              </a:rPr>
              <a:t>(</a:t>
            </a:r>
            <a:r>
              <a:rPr lang="tr-TR" sz="2400" u="sng" smtClean="0">
                <a:solidFill>
                  <a:srgbClr val="FF0000"/>
                </a:solidFill>
              </a:rPr>
              <a:t>Örnek 22</a:t>
            </a:r>
            <a:r>
              <a:rPr lang="tr-TR" sz="2400" smtClean="0">
                <a:solidFill>
                  <a:srgbClr val="FF0000"/>
                </a:solidFill>
              </a:rPr>
              <a:t>)</a:t>
            </a:r>
            <a:endParaRPr lang="tr-TR" sz="2400" smtClean="0"/>
          </a:p>
        </p:txBody>
      </p:sp>
      <p:sp>
        <p:nvSpPr>
          <p:cNvPr id="12697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E687AC7F-295D-4D68-B6D3-0F019B67AAA9}" type="datetime1">
              <a:rPr lang="tr-TR" smtClean="0"/>
              <a:pPr/>
              <a:t>20.6.2020</a:t>
            </a:fld>
            <a:endParaRPr lang="tr-TR" smtClean="0"/>
          </a:p>
        </p:txBody>
      </p:sp>
      <p:sp>
        <p:nvSpPr>
          <p:cNvPr id="12698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2698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5353917-EF01-4613-ACC4-0D8DBB8365ED}" type="slidenum">
              <a:rPr lang="tr-TR" smtClean="0"/>
              <a:pPr/>
              <a:t>116</a:t>
            </a:fld>
            <a:endParaRPr lang="tr-TR"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400" smtClean="0">
                <a:solidFill>
                  <a:srgbClr val="FF0000"/>
                </a:solidFill>
              </a:rPr>
              <a:t>(</a:t>
            </a:r>
            <a:r>
              <a:rPr lang="tr-TR" sz="2400" u="sng" smtClean="0">
                <a:solidFill>
                  <a:srgbClr val="FF0000"/>
                </a:solidFill>
              </a:rPr>
              <a:t>Örnek 22</a:t>
            </a:r>
            <a:r>
              <a:rPr lang="tr-TR" sz="2400" smtClean="0">
                <a:solidFill>
                  <a:srgbClr val="FF0000"/>
                </a:solidFill>
              </a:rPr>
              <a:t>)</a:t>
            </a:r>
            <a:endParaRPr lang="tr-TR" sz="2400" smtClean="0"/>
          </a:p>
        </p:txBody>
      </p:sp>
      <p:sp>
        <p:nvSpPr>
          <p:cNvPr id="12800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9C862FE-5E40-4F4B-83E6-5EE8A1CEF546}" type="datetime1">
              <a:rPr lang="tr-TR" smtClean="0"/>
              <a:pPr/>
              <a:t>20.6.2020</a:t>
            </a:fld>
            <a:endParaRPr lang="tr-TR" smtClean="0"/>
          </a:p>
        </p:txBody>
      </p:sp>
      <p:sp>
        <p:nvSpPr>
          <p:cNvPr id="12800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2800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2FF9EA9-FAAC-4BDD-9E6B-15C559393C8C}" type="slidenum">
              <a:rPr lang="tr-TR" smtClean="0"/>
              <a:pPr/>
              <a:t>117</a:t>
            </a:fld>
            <a:endParaRPr lang="tr-TR" smtClean="0"/>
          </a:p>
        </p:txBody>
      </p:sp>
      <p:pic>
        <p:nvPicPr>
          <p:cNvPr id="128006" name="Picture 7" descr="C:\Users\Arif\Downloads\IMG_7431.jpg"/>
          <p:cNvPicPr>
            <a:picLocks noChangeAspect="1" noChangeArrowheads="1"/>
          </p:cNvPicPr>
          <p:nvPr/>
        </p:nvPicPr>
        <p:blipFill>
          <a:blip r:embed="rId2" cstate="print"/>
          <a:srcRect/>
          <a:stretch>
            <a:fillRect/>
          </a:stretch>
        </p:blipFill>
        <p:spPr bwMode="auto">
          <a:xfrm>
            <a:off x="571500" y="1071563"/>
            <a:ext cx="7572375" cy="464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400" smtClean="0">
                <a:solidFill>
                  <a:srgbClr val="FF0000"/>
                </a:solidFill>
              </a:rPr>
              <a:t>(</a:t>
            </a:r>
            <a:r>
              <a:rPr lang="tr-TR" sz="2400" u="sng" smtClean="0">
                <a:solidFill>
                  <a:srgbClr val="FF0000"/>
                </a:solidFill>
              </a:rPr>
              <a:t>Örnek 22</a:t>
            </a:r>
            <a:r>
              <a:rPr lang="tr-TR" sz="2400" smtClean="0">
                <a:solidFill>
                  <a:srgbClr val="FF0000"/>
                </a:solidFill>
              </a:rPr>
              <a:t>)</a:t>
            </a:r>
            <a:endParaRPr lang="tr-TR" sz="2400" smtClean="0"/>
          </a:p>
        </p:txBody>
      </p:sp>
      <p:sp>
        <p:nvSpPr>
          <p:cNvPr id="12902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9DACD14-2DCD-4247-9759-A40850D889BC}" type="datetime1">
              <a:rPr lang="tr-TR" smtClean="0"/>
              <a:pPr/>
              <a:t>20.6.2020</a:t>
            </a:fld>
            <a:endParaRPr lang="tr-TR" smtClean="0"/>
          </a:p>
        </p:txBody>
      </p:sp>
      <p:sp>
        <p:nvSpPr>
          <p:cNvPr id="12902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2902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0806518-9402-4AA2-92CA-16E7D64B1A74}" type="slidenum">
              <a:rPr lang="tr-TR" smtClean="0"/>
              <a:pPr/>
              <a:t>118</a:t>
            </a:fld>
            <a:endParaRPr lang="tr-TR" smtClean="0"/>
          </a:p>
        </p:txBody>
      </p:sp>
      <p:pic>
        <p:nvPicPr>
          <p:cNvPr id="129030" name="Picture 2" descr="C:\Users\Arif\Downloads\IMG_7432 (1).jpg"/>
          <p:cNvPicPr>
            <a:picLocks noChangeAspect="1" noChangeArrowheads="1"/>
          </p:cNvPicPr>
          <p:nvPr/>
        </p:nvPicPr>
        <p:blipFill>
          <a:blip r:embed="rId2" cstate="print"/>
          <a:srcRect/>
          <a:stretch>
            <a:fillRect/>
          </a:stretch>
        </p:blipFill>
        <p:spPr bwMode="auto">
          <a:xfrm>
            <a:off x="714375" y="857250"/>
            <a:ext cx="7572375" cy="507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000" b="1" smtClean="0">
                <a:solidFill>
                  <a:srgbClr val="FF0000"/>
                </a:solidFill>
              </a:rPr>
              <a:t>Belgenin fiziksel ortamda gönderilmesi ve alınması  MADDE 31</a:t>
            </a:r>
            <a:r>
              <a:rPr lang="tr-TR" sz="2000" smtClean="0">
                <a:solidFill>
                  <a:srgbClr val="FF0000"/>
                </a:solidFill>
              </a:rPr>
              <a:t>- </a:t>
            </a:r>
          </a:p>
          <a:p>
            <a:pPr eaLnBrk="1" hangingPunct="1">
              <a:buFont typeface="Wingdings 2" pitchFamily="18" charset="2"/>
              <a:buNone/>
            </a:pPr>
            <a:endParaRPr lang="tr-TR" sz="2400" u="sng" smtClean="0"/>
          </a:p>
          <a:p>
            <a:pPr eaLnBrk="1" hangingPunct="1">
              <a:buFont typeface="Wingdings 2" pitchFamily="18" charset="2"/>
              <a:buNone/>
            </a:pPr>
            <a:r>
              <a:rPr lang="tr-TR" sz="2400" i="1" smtClean="0"/>
              <a:t>   (3) “Hizmete Özel” haricindeki</a:t>
            </a:r>
            <a:r>
              <a:rPr lang="tr-TR" sz="2400" smtClean="0"/>
              <a:t> gizlilik dereceli belgelerin gerekli güvenlik tedbirleri alınarak fiziksel ortamda gönderilmesi esastır. Ancak </a:t>
            </a:r>
            <a:r>
              <a:rPr lang="tr-TR" sz="2400" i="1" smtClean="0"/>
              <a:t>23/10/2010 tarihli ve 27738 sayılı Resmî Gazete’de yayımlanan “Kamu Kurum ve Kuruluşları ile Gerçek ve Tüzel Kişilerin Elektronik Haberleşme Hizmeti İçinde Kodlu veya Kriptolu Haberleşme Yapma Usul ve Esasları Hakkında Yönetmelik”in 2 nci maddesinde yetkili kılınan idareler, gizlilik dereceli</a:t>
            </a:r>
            <a:r>
              <a:rPr lang="tr-TR" sz="2400" smtClean="0"/>
              <a:t> belgeler</a:t>
            </a:r>
            <a:r>
              <a:rPr lang="tr-TR" sz="2400" i="1" smtClean="0"/>
              <a:t>i</a:t>
            </a:r>
            <a:r>
              <a:rPr lang="tr-TR" sz="2400" smtClean="0"/>
              <a:t> gerekli güvenlik tedbirlerini almak şartıyla güvenli elektronik imza ile imzalayarak elektronik ortamda da gönderebilir.</a:t>
            </a:r>
          </a:p>
        </p:txBody>
      </p:sp>
      <p:sp>
        <p:nvSpPr>
          <p:cNvPr id="13005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8B32F00-8207-4BC5-A9E2-392DB2410DE5}" type="datetime1">
              <a:rPr lang="tr-TR" smtClean="0"/>
              <a:pPr/>
              <a:t>20.6.2020</a:t>
            </a:fld>
            <a:endParaRPr lang="tr-TR" smtClean="0"/>
          </a:p>
        </p:txBody>
      </p:sp>
      <p:sp>
        <p:nvSpPr>
          <p:cNvPr id="13005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3005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70331D8-4464-46A5-90BC-C29F162FC479}" type="slidenum">
              <a:rPr lang="tr-TR" smtClean="0"/>
              <a:pPr/>
              <a:t>119</a:t>
            </a:fld>
            <a:endParaRPr lang="tr-T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54038" y="350838"/>
            <a:ext cx="8242300" cy="5775325"/>
          </a:xfrm>
        </p:spPr>
        <p:txBody>
          <a:bodyPr/>
          <a:lstStyle/>
          <a:p>
            <a:pPr eaLnBrk="1" hangingPunct="1">
              <a:buFont typeface="Wingdings 3" pitchFamily="18" charset="2"/>
              <a:buNone/>
            </a:pPr>
            <a:r>
              <a:rPr lang="tr-TR" sz="2800" b="1" smtClean="0">
                <a:solidFill>
                  <a:srgbClr val="FF0000"/>
                </a:solidFill>
              </a:rPr>
              <a:t>Tanımlar</a:t>
            </a:r>
            <a:r>
              <a:rPr lang="tr-TR" sz="2800" b="1" i="1" smtClean="0">
                <a:solidFill>
                  <a:srgbClr val="FF0000"/>
                </a:solidFill>
              </a:rPr>
              <a:t> ve kısaltmalar </a:t>
            </a:r>
            <a:r>
              <a:rPr lang="tr-TR" sz="2800" b="1" smtClean="0">
                <a:solidFill>
                  <a:srgbClr val="FF0000"/>
                </a:solidFill>
              </a:rPr>
              <a:t>MADDE 3</a:t>
            </a:r>
            <a:r>
              <a:rPr lang="tr-TR" sz="2800" smtClean="0">
                <a:solidFill>
                  <a:srgbClr val="FF0000"/>
                </a:solidFill>
              </a:rPr>
              <a:t>-</a:t>
            </a:r>
            <a:r>
              <a:rPr lang="tr-TR" sz="2800" smtClean="0"/>
              <a:t> </a:t>
            </a:r>
            <a:endParaRPr lang="tr-TR" smtClean="0">
              <a:solidFill>
                <a:srgbClr val="FF0000"/>
              </a:solidFill>
            </a:endParaRPr>
          </a:p>
          <a:p>
            <a:pPr eaLnBrk="1" hangingPunct="1">
              <a:lnSpc>
                <a:spcPct val="80000"/>
              </a:lnSpc>
            </a:pPr>
            <a:endParaRPr lang="tr-TR" smtClean="0">
              <a:solidFill>
                <a:schemeClr val="accent2"/>
              </a:solidFill>
            </a:endParaRPr>
          </a:p>
          <a:p>
            <a:pPr eaLnBrk="1" hangingPunct="1">
              <a:buFont typeface="Wingdings 3" pitchFamily="18" charset="2"/>
              <a:buNone/>
            </a:pPr>
            <a:r>
              <a:rPr lang="tr-TR" sz="2600" i="1" u="sng" smtClean="0">
                <a:solidFill>
                  <a:srgbClr val="FF0000"/>
                </a:solidFill>
              </a:rPr>
              <a:t> ö</a:t>
            </a:r>
            <a:r>
              <a:rPr lang="tr-TR" sz="2600" u="sng" smtClean="0">
                <a:solidFill>
                  <a:srgbClr val="FF0000"/>
                </a:solidFill>
              </a:rPr>
              <a:t>) Standart dosya planı:</a:t>
            </a:r>
            <a:r>
              <a:rPr lang="tr-TR" sz="2600" smtClean="0"/>
              <a:t> Kurumsal işlemler ve bu işlemler sonucunda oluşturulan veya alınan belgelerin üretim yerleri ile olan ilişkisi belirtilerek konu veya fonksiyon esasına göre dosyalanmasını sağlamak amacıyla geliştirilen ve </a:t>
            </a:r>
            <a:r>
              <a:rPr lang="tr-TR" sz="2600" i="1" smtClean="0"/>
              <a:t>Devlet Arşivleri Başkanlığı</a:t>
            </a:r>
            <a:r>
              <a:rPr lang="tr-TR" sz="2600" smtClean="0"/>
              <a:t> tarafından yayımlanan sınıflama şemasını,</a:t>
            </a:r>
          </a:p>
          <a:p>
            <a:pPr eaLnBrk="1" hangingPunct="1">
              <a:buFont typeface="Wingdings 3" pitchFamily="18" charset="2"/>
              <a:buNone/>
            </a:pPr>
            <a:r>
              <a:rPr lang="tr-TR" sz="2600" i="1" u="sng" smtClean="0">
                <a:solidFill>
                  <a:srgbClr val="FF0000"/>
                </a:solidFill>
              </a:rPr>
              <a:t>p</a:t>
            </a:r>
            <a:r>
              <a:rPr lang="tr-TR" sz="2600" u="sng" smtClean="0">
                <a:solidFill>
                  <a:srgbClr val="FF0000"/>
                </a:solidFill>
              </a:rPr>
              <a:t>) Üstveri:</a:t>
            </a:r>
            <a:r>
              <a:rPr lang="tr-TR" sz="2600" smtClean="0"/>
              <a:t> Bir belgeyi tanımlayan gönderici, konu, tarih, sayı ve benzeri tüm bilgileri,</a:t>
            </a:r>
          </a:p>
          <a:p>
            <a:pPr eaLnBrk="1" hangingPunct="1">
              <a:buFont typeface="Wingdings 3" pitchFamily="18" charset="2"/>
              <a:buNone/>
            </a:pPr>
            <a:r>
              <a:rPr lang="tr-TR" sz="2600" i="1" u="sng" smtClean="0">
                <a:solidFill>
                  <a:srgbClr val="FF0000"/>
                </a:solidFill>
              </a:rPr>
              <a:t>r</a:t>
            </a:r>
            <a:r>
              <a:rPr lang="tr-TR" sz="2600" u="sng" smtClean="0">
                <a:solidFill>
                  <a:srgbClr val="FF0000"/>
                </a:solidFill>
              </a:rPr>
              <a:t>)  Üst yazı:</a:t>
            </a:r>
            <a:r>
              <a:rPr lang="tr-TR" sz="2600" smtClean="0"/>
              <a:t> </a:t>
            </a:r>
            <a:r>
              <a:rPr lang="tr-TR" sz="2600" i="1" smtClean="0"/>
              <a:t>Belgenin, varsa ek veya ekleri hariç kısmını,</a:t>
            </a:r>
            <a:endParaRPr lang="tr-TR" b="1" smtClean="0">
              <a:solidFill>
                <a:schemeClr val="accent2"/>
              </a:solidFill>
            </a:endParaRPr>
          </a:p>
        </p:txBody>
      </p:sp>
      <p:sp>
        <p:nvSpPr>
          <p:cNvPr id="2048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CFF0CCE7-C00C-4B31-8299-381F10BA3BDF}" type="datetime1">
              <a:rPr lang="tr-TR" smtClean="0"/>
              <a:pPr/>
              <a:t>20.6.2020</a:t>
            </a:fld>
            <a:endParaRPr lang="tr-TR" smtClean="0"/>
          </a:p>
        </p:txBody>
      </p:sp>
      <p:sp>
        <p:nvSpPr>
          <p:cNvPr id="2048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2048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65ABEAE-4F7A-49E0-9C86-42A63BDAB590}" type="slidenum">
              <a:rPr lang="tr-TR" smtClean="0"/>
              <a:pPr/>
              <a:t>12</a:t>
            </a:fld>
            <a:endParaRPr lang="tr-TR"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000" b="1" smtClean="0">
                <a:solidFill>
                  <a:srgbClr val="FF0000"/>
                </a:solidFill>
              </a:rPr>
              <a:t>Belgenin fiziksel ortamda gönderilmesi ve alınması  MADDE 31</a:t>
            </a:r>
            <a:r>
              <a:rPr lang="tr-TR" sz="2000" smtClean="0">
                <a:solidFill>
                  <a:srgbClr val="FF0000"/>
                </a:solidFill>
              </a:rPr>
              <a:t>- </a:t>
            </a:r>
          </a:p>
          <a:p>
            <a:pPr eaLnBrk="1" hangingPunct="1">
              <a:buFont typeface="Wingdings 2" pitchFamily="18" charset="2"/>
              <a:buNone/>
            </a:pPr>
            <a:endParaRPr lang="tr-TR" sz="2400" u="sng" smtClean="0"/>
          </a:p>
          <a:p>
            <a:pPr eaLnBrk="1" hangingPunct="1">
              <a:buFont typeface="Wingdings 2" pitchFamily="18" charset="2"/>
              <a:buNone/>
            </a:pPr>
            <a:r>
              <a:rPr lang="tr-TR" sz="2400" i="1" smtClean="0"/>
              <a:t> (4) İdareye fiziksel ortamda gelen belgenin alındığı tarih ile belgeye ait üstveriler EBYS’ye veya kurumsal belge kayıt sistemine kaydedilir.</a:t>
            </a:r>
            <a:endParaRPr lang="tr-TR" sz="2400" smtClean="0"/>
          </a:p>
          <a:p>
            <a:pPr eaLnBrk="1" hangingPunct="1">
              <a:buFont typeface="Wingdings 2" pitchFamily="18" charset="2"/>
              <a:buNone/>
            </a:pPr>
            <a:r>
              <a:rPr lang="tr-TR" sz="2400" smtClean="0"/>
              <a:t>(</a:t>
            </a:r>
            <a:r>
              <a:rPr lang="tr-TR" sz="2400" i="1" smtClean="0"/>
              <a:t>5</a:t>
            </a:r>
            <a:r>
              <a:rPr lang="tr-TR" sz="2400" smtClean="0"/>
              <a:t>) İdareler, fiziksel ortamda alınan belgeler için gelen </a:t>
            </a:r>
            <a:r>
              <a:rPr lang="tr-TR" sz="2400" i="1" smtClean="0"/>
              <a:t>belge</a:t>
            </a:r>
            <a:r>
              <a:rPr lang="tr-TR" sz="2400" smtClean="0"/>
              <a:t> kaydında kullanacakları </a:t>
            </a:r>
            <a:r>
              <a:rPr lang="tr-TR" sz="2400" i="1" smtClean="0"/>
              <a:t>etikette/</a:t>
            </a:r>
            <a:r>
              <a:rPr lang="tr-TR" sz="2400" smtClean="0"/>
              <a:t>kaşede en az </a:t>
            </a:r>
            <a:r>
              <a:rPr lang="tr-TR" sz="2400" smtClean="0">
                <a:solidFill>
                  <a:srgbClr val="FF0000"/>
                </a:solidFill>
              </a:rPr>
              <a:t>Örnek </a:t>
            </a:r>
            <a:r>
              <a:rPr lang="tr-TR" sz="2400" i="1" smtClean="0">
                <a:solidFill>
                  <a:srgbClr val="FF0000"/>
                </a:solidFill>
              </a:rPr>
              <a:t>23</a:t>
            </a:r>
            <a:r>
              <a:rPr lang="tr-TR" sz="2400" i="1" smtClean="0"/>
              <a:t>’te</a:t>
            </a:r>
            <a:r>
              <a:rPr lang="tr-TR" sz="2400" smtClean="0"/>
              <a:t> belirtilen unsurlara yer verir. </a:t>
            </a:r>
            <a:r>
              <a:rPr lang="tr-TR" sz="2400" i="1" smtClean="0"/>
              <a:t>Etiket/</a:t>
            </a:r>
            <a:r>
              <a:rPr lang="tr-TR" sz="2400" smtClean="0"/>
              <a:t>kaşe, üst yazının ilk sayfasının ön veya arka yüzüne basılır.</a:t>
            </a:r>
          </a:p>
          <a:p>
            <a:pPr eaLnBrk="1" hangingPunct="1">
              <a:buFont typeface="Wingdings 2" pitchFamily="18" charset="2"/>
              <a:buNone/>
            </a:pPr>
            <a:r>
              <a:rPr lang="tr-TR" sz="2400" smtClean="0"/>
              <a:t>(</a:t>
            </a:r>
            <a:r>
              <a:rPr lang="tr-TR" sz="2400" i="1" smtClean="0"/>
              <a:t>6</a:t>
            </a:r>
            <a:r>
              <a:rPr lang="tr-TR" sz="2400" smtClean="0"/>
              <a:t>) Birime </a:t>
            </a:r>
            <a:r>
              <a:rPr lang="tr-TR" sz="2400" i="1" smtClean="0"/>
              <a:t>fiziksel ortamda</a:t>
            </a:r>
            <a:r>
              <a:rPr lang="tr-TR" sz="2400" smtClean="0"/>
              <a:t> gelen belgelerle ilgili havale, talimat ve benzeri işlemler, üst yazının ilk sayfasının ön veya arka yüzüne kaşe basılarak belge üzerinde gösterilebilir. Bu kaşenin şekli ilgili birimler tarafından belirlenir.</a:t>
            </a:r>
          </a:p>
        </p:txBody>
      </p:sp>
      <p:sp>
        <p:nvSpPr>
          <p:cNvPr id="13107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E2BF07A-502E-43F7-9492-3A03AD2369E5}" type="datetime1">
              <a:rPr lang="tr-TR" smtClean="0"/>
              <a:pPr/>
              <a:t>20.6.2020</a:t>
            </a:fld>
            <a:endParaRPr lang="tr-TR" smtClean="0"/>
          </a:p>
        </p:txBody>
      </p:sp>
      <p:sp>
        <p:nvSpPr>
          <p:cNvPr id="13107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3107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4A3E53-2D88-49ED-8C0C-3259A964FB52}" type="slidenum">
              <a:rPr lang="tr-TR" smtClean="0"/>
              <a:pPr/>
              <a:t>120</a:t>
            </a:fld>
            <a:endParaRPr lang="tr-TR"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400" smtClean="0">
                <a:solidFill>
                  <a:srgbClr val="FF0000"/>
                </a:solidFill>
              </a:rPr>
              <a:t>Örnek </a:t>
            </a:r>
            <a:r>
              <a:rPr lang="tr-TR" sz="2400" i="1" smtClean="0">
                <a:solidFill>
                  <a:srgbClr val="FF0000"/>
                </a:solidFill>
              </a:rPr>
              <a:t>23</a:t>
            </a:r>
            <a:endParaRPr lang="tr-TR" sz="2400" smtClean="0"/>
          </a:p>
        </p:txBody>
      </p:sp>
      <p:sp>
        <p:nvSpPr>
          <p:cNvPr id="13209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9C31B41-0F57-42AB-B195-709C6A327648}" type="datetime1">
              <a:rPr lang="tr-TR" smtClean="0"/>
              <a:pPr/>
              <a:t>20.6.2020</a:t>
            </a:fld>
            <a:endParaRPr lang="tr-TR" smtClean="0"/>
          </a:p>
        </p:txBody>
      </p:sp>
      <p:sp>
        <p:nvSpPr>
          <p:cNvPr id="13210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3210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46152C8-3FF6-45F0-A0BD-D084F91FF11C}" type="slidenum">
              <a:rPr lang="tr-TR" smtClean="0"/>
              <a:pPr/>
              <a:t>121</a:t>
            </a:fld>
            <a:endParaRPr lang="tr-TR" smtClean="0"/>
          </a:p>
        </p:txBody>
      </p:sp>
      <p:pic>
        <p:nvPicPr>
          <p:cNvPr id="132102" name="Picture 2" descr="C:\Users\Arif\Downloads\IMG_7433 (1).jpg"/>
          <p:cNvPicPr>
            <a:picLocks noChangeAspect="1" noChangeArrowheads="1"/>
          </p:cNvPicPr>
          <p:nvPr/>
        </p:nvPicPr>
        <p:blipFill>
          <a:blip r:embed="rId2" cstate="print"/>
          <a:srcRect/>
          <a:stretch>
            <a:fillRect/>
          </a:stretch>
        </p:blipFill>
        <p:spPr bwMode="auto">
          <a:xfrm>
            <a:off x="642938" y="1000125"/>
            <a:ext cx="757237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000" b="1" smtClean="0">
                <a:solidFill>
                  <a:srgbClr val="FF0000"/>
                </a:solidFill>
              </a:rPr>
              <a:t>Belgenin fiziksel ortamda gönderilmesi ve alınması  MADDE 31</a:t>
            </a:r>
            <a:r>
              <a:rPr lang="tr-TR" sz="2000" smtClean="0">
                <a:solidFill>
                  <a:srgbClr val="FF0000"/>
                </a:solidFill>
              </a:rPr>
              <a:t>- </a:t>
            </a:r>
          </a:p>
          <a:p>
            <a:pPr eaLnBrk="1" hangingPunct="1">
              <a:buFont typeface="Wingdings 2" pitchFamily="18" charset="2"/>
              <a:buNone/>
            </a:pPr>
            <a:endParaRPr lang="tr-TR" sz="2400" u="sng" smtClean="0"/>
          </a:p>
          <a:p>
            <a:pPr eaLnBrk="1" hangingPunct="1">
              <a:buFont typeface="Wingdings 2" pitchFamily="18" charset="2"/>
              <a:buNone/>
            </a:pPr>
            <a:r>
              <a:rPr lang="tr-TR" sz="2400" smtClean="0"/>
              <a:t>(7) Kişiler tarafından idareye yazılan dilekçelerin; “… arz ederim.” şeklinde bitirilmemesi veya “… rica ederim.” ibaresiyle ya da başka ibarelerle bitirilmesi dilekçenin işleme alınmasına engel değildir.</a:t>
            </a:r>
          </a:p>
          <a:p>
            <a:pPr eaLnBrk="1" hangingPunct="1">
              <a:buFont typeface="Wingdings 2" pitchFamily="18" charset="2"/>
              <a:buNone/>
            </a:pPr>
            <a:endParaRPr lang="tr-TR" sz="2400" u="sng" smtClean="0"/>
          </a:p>
        </p:txBody>
      </p:sp>
      <p:sp>
        <p:nvSpPr>
          <p:cNvPr id="13312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FA79BFB-4E49-4F14-86B1-2B33075885D2}" type="datetime1">
              <a:rPr lang="tr-TR" smtClean="0"/>
              <a:pPr/>
              <a:t>20.6.2020</a:t>
            </a:fld>
            <a:endParaRPr lang="tr-TR" smtClean="0"/>
          </a:p>
        </p:txBody>
      </p:sp>
      <p:sp>
        <p:nvSpPr>
          <p:cNvPr id="13312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3312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6ECCD05-C459-4CA8-A824-C3961DCB854D}" type="slidenum">
              <a:rPr lang="tr-TR" smtClean="0"/>
              <a:pPr/>
              <a:t>122</a:t>
            </a:fld>
            <a:endParaRPr lang="tr-TR"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457200" y="458788"/>
            <a:ext cx="8229600" cy="5827712"/>
          </a:xfrm>
        </p:spPr>
        <p:txBody>
          <a:bodyPr>
            <a:normAutofit lnSpcReduction="10000"/>
          </a:bodyPr>
          <a:lstStyle/>
          <a:p>
            <a:pPr marL="365760" indent="-256032" eaLnBrk="1" fontAlgn="auto" hangingPunct="1">
              <a:spcAft>
                <a:spcPts val="0"/>
              </a:spcAft>
              <a:buFont typeface="Wingdings 2" pitchFamily="18" charset="2"/>
              <a:buNone/>
              <a:defRPr/>
            </a:pPr>
            <a:r>
              <a:rPr lang="tr-TR" b="1" smtClean="0">
                <a:solidFill>
                  <a:srgbClr val="FF0000"/>
                </a:solidFill>
              </a:rPr>
              <a:t>Belgenin iade edilmesi MADDE 32</a:t>
            </a:r>
            <a:r>
              <a:rPr lang="tr-TR" smtClean="0">
                <a:solidFill>
                  <a:srgbClr val="FF0000"/>
                </a:solidFill>
              </a:rPr>
              <a:t>- </a:t>
            </a:r>
          </a:p>
          <a:p>
            <a:pPr marL="365760" indent="-256032" eaLnBrk="1" fontAlgn="auto" hangingPunct="1">
              <a:spcAft>
                <a:spcPts val="0"/>
              </a:spcAft>
              <a:buFont typeface="Wingdings 2" pitchFamily="18" charset="2"/>
              <a:buNone/>
              <a:defRPr/>
            </a:pPr>
            <a:r>
              <a:rPr lang="tr-TR" sz="2400" smtClean="0"/>
              <a:t> (</a:t>
            </a:r>
            <a:r>
              <a:rPr lang="tr-TR" sz="2400" i="1" smtClean="0"/>
              <a:t>1</a:t>
            </a:r>
            <a:r>
              <a:rPr lang="tr-TR" sz="2400" smtClean="0"/>
              <a:t>) İdareye muhatabı olmadığı hâlde </a:t>
            </a:r>
            <a:r>
              <a:rPr lang="tr-TR" sz="2400" i="1" smtClean="0"/>
              <a:t>elektronik ortamda</a:t>
            </a:r>
            <a:r>
              <a:rPr lang="tr-TR" sz="2400" smtClean="0"/>
              <a:t> güvenli elektronik imza</a:t>
            </a:r>
            <a:r>
              <a:rPr lang="tr-TR" sz="2400" i="1" smtClean="0"/>
              <a:t>lı</a:t>
            </a:r>
            <a:r>
              <a:rPr lang="tr-TR" sz="2400" smtClean="0"/>
              <a:t> bir belge gelmesi durumunda, belgenin muhatabı olunmadığı bilgisi ve söz konusu belgeye ilişkin tanımlayıcı bilgiler, gönderene elektronik ortamda iletilir. </a:t>
            </a:r>
            <a:r>
              <a:rPr lang="tr-TR" sz="2400" i="1" smtClean="0"/>
              <a:t>Ancak asıl muhatabın açıkça belli olması durumunda, belge muhataba iletilebilir ve gönderen idareye bilgi verilebilir.</a:t>
            </a:r>
            <a:r>
              <a:rPr lang="tr-TR" sz="2400" smtClean="0"/>
              <a:t> Bu durumda belgenin bir kopyası elektronik ortamda muhafaza edilir.</a:t>
            </a:r>
          </a:p>
          <a:p>
            <a:pPr marL="365760" indent="-256032" eaLnBrk="1" fontAlgn="auto" hangingPunct="1">
              <a:spcAft>
                <a:spcPts val="0"/>
              </a:spcAft>
              <a:buFont typeface="Wingdings 2" pitchFamily="18" charset="2"/>
              <a:buNone/>
              <a:defRPr/>
            </a:pPr>
            <a:r>
              <a:rPr lang="tr-TR" sz="2400" smtClean="0"/>
              <a:t>(</a:t>
            </a:r>
            <a:r>
              <a:rPr lang="tr-TR" sz="2400" i="1" smtClean="0"/>
              <a:t>2</a:t>
            </a:r>
            <a:r>
              <a:rPr lang="tr-TR" sz="2400" smtClean="0"/>
              <a:t>) İdareye muhatabı olmadığı hâlde fiziksel ortamda gelen bir belge</a:t>
            </a:r>
            <a:r>
              <a:rPr lang="tr-TR" sz="2400" i="1" smtClean="0"/>
              <a:t>nin</a:t>
            </a:r>
            <a:r>
              <a:rPr lang="tr-TR" sz="2400" smtClean="0"/>
              <a:t> asıl muhatabı anlaşılamıyorsa gönderene iade edilir. Ancak asıl muhatabın açıkça belli olması durumunda, gerektiğinde belgenin bir sureti alınarak aslı muhatabına gönderilir ve belgeyi gönderene de bilgi verilir.</a:t>
            </a:r>
          </a:p>
        </p:txBody>
      </p:sp>
      <p:sp>
        <p:nvSpPr>
          <p:cNvPr id="13414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878CDB7-6695-495C-9DB8-E65FFF807479}" type="datetime1">
              <a:rPr lang="tr-TR" smtClean="0"/>
              <a:pPr/>
              <a:t>20.6.2020</a:t>
            </a:fld>
            <a:endParaRPr lang="tr-TR" smtClean="0"/>
          </a:p>
        </p:txBody>
      </p:sp>
      <p:sp>
        <p:nvSpPr>
          <p:cNvPr id="13414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3414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5E208C1-2065-44EF-9F61-9DF9F4BBBEB7}" type="slidenum">
              <a:rPr lang="tr-TR" smtClean="0"/>
              <a:pPr/>
              <a:t>123</a:t>
            </a:fld>
            <a:endParaRPr lang="tr-TR"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400" b="1" smtClean="0">
                <a:solidFill>
                  <a:srgbClr val="FF0000"/>
                </a:solidFill>
              </a:rPr>
              <a:t>Görüş, bilgi ve belge taleplerinde süre MADDE 33</a:t>
            </a:r>
            <a:r>
              <a:rPr lang="tr-TR" sz="2400" smtClean="0">
                <a:solidFill>
                  <a:srgbClr val="FF0000"/>
                </a:solidFill>
              </a:rPr>
              <a:t>- </a:t>
            </a:r>
          </a:p>
          <a:p>
            <a:pPr eaLnBrk="1" hangingPunct="1">
              <a:buFont typeface="Wingdings 2" pitchFamily="18" charset="2"/>
              <a:buNone/>
            </a:pPr>
            <a:endParaRPr lang="tr-TR" sz="2400" smtClean="0"/>
          </a:p>
          <a:p>
            <a:pPr eaLnBrk="1" hangingPunct="1">
              <a:buFont typeface="Wingdings 2" pitchFamily="18" charset="2"/>
              <a:buNone/>
            </a:pPr>
            <a:r>
              <a:rPr lang="tr-TR" sz="2400" smtClean="0"/>
              <a:t>(1) İdare içi ve idare dışı görüş, bilgi ve belge talep yazıları günlü yazılır. İdareler, ilgili mevzuattaki özel hükümler saklı kalmak kaydıyla süre belirtilmeyen belge taleplerini, talebin kendilerine ulaşmasından itibaren en geç beş iş günü; süre belirtilmeyen bilgi ve görüş taleplerini ise talebin kendilerine ulaşmasından itibaren en geç on beş iş günü içinde yerine getirir. Talebin ulaştığı tarih, </a:t>
            </a:r>
            <a:r>
              <a:rPr lang="tr-TR" sz="2400" i="1" smtClean="0"/>
              <a:t>elektronik</a:t>
            </a:r>
            <a:r>
              <a:rPr lang="tr-TR" sz="2400" smtClean="0"/>
              <a:t> ortamda gelen talepler için ilgili yazının </a:t>
            </a:r>
            <a:r>
              <a:rPr lang="tr-TR" sz="2400" i="1" smtClean="0"/>
              <a:t>EBYS’ye giriş kaydının yapıldığı</a:t>
            </a:r>
            <a:r>
              <a:rPr lang="tr-TR" sz="2400" smtClean="0"/>
              <a:t> zamanı; </a:t>
            </a:r>
            <a:r>
              <a:rPr lang="tr-TR" sz="2400" i="1" smtClean="0"/>
              <a:t>fiziksel</a:t>
            </a:r>
            <a:r>
              <a:rPr lang="tr-TR" sz="2400" smtClean="0"/>
              <a:t> ortamda gelen talepler için ise </a:t>
            </a:r>
            <a:r>
              <a:rPr lang="tr-TR" sz="2400" i="1" smtClean="0"/>
              <a:t>ilgili</a:t>
            </a:r>
            <a:r>
              <a:rPr lang="tr-TR" sz="2400" smtClean="0"/>
              <a:t> yazının EBYS’ye </a:t>
            </a:r>
            <a:r>
              <a:rPr lang="tr-TR" sz="2400" i="1" smtClean="0"/>
              <a:t>veya kurumsal belge kayıt sistemine girdiği</a:t>
            </a:r>
            <a:r>
              <a:rPr lang="tr-TR" sz="2400" smtClean="0"/>
              <a:t> zamanı ifade eder.</a:t>
            </a:r>
          </a:p>
        </p:txBody>
      </p:sp>
      <p:sp>
        <p:nvSpPr>
          <p:cNvPr id="13517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11F78528-2315-4033-B118-D51AF00AB425}" type="datetime1">
              <a:rPr lang="tr-TR" smtClean="0"/>
              <a:pPr/>
              <a:t>20.6.2020</a:t>
            </a:fld>
            <a:endParaRPr lang="tr-TR" smtClean="0"/>
          </a:p>
        </p:txBody>
      </p:sp>
      <p:sp>
        <p:nvSpPr>
          <p:cNvPr id="13517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3517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CB410AE-5E16-4EBA-B0F5-5BCAF54867EF}" type="slidenum">
              <a:rPr lang="tr-TR" smtClean="0"/>
              <a:pPr/>
              <a:t>124</a:t>
            </a:fld>
            <a:endParaRPr lang="tr-TR"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457200" y="458788"/>
            <a:ext cx="8229600" cy="5827712"/>
          </a:xfrm>
        </p:spPr>
        <p:txBody>
          <a:bodyPr>
            <a:normAutofit/>
          </a:bodyPr>
          <a:lstStyle/>
          <a:p>
            <a:pPr marL="365760" indent="-256032" eaLnBrk="1" fontAlgn="auto" hangingPunct="1">
              <a:spcAft>
                <a:spcPts val="0"/>
              </a:spcAft>
              <a:buFont typeface="Wingdings 2" pitchFamily="18" charset="2"/>
              <a:buNone/>
              <a:defRPr/>
            </a:pPr>
            <a:r>
              <a:rPr lang="tr-TR" b="1" dirty="0" smtClean="0">
                <a:solidFill>
                  <a:srgbClr val="FF0000"/>
                </a:solidFill>
              </a:rPr>
              <a:t>Tekit yazısı MADDE 34</a:t>
            </a:r>
            <a:r>
              <a:rPr lang="tr-TR" dirty="0" smtClean="0">
                <a:solidFill>
                  <a:srgbClr val="FF0000"/>
                </a:solidFill>
              </a:rPr>
              <a:t>-</a:t>
            </a:r>
          </a:p>
          <a:p>
            <a:pPr marL="365760" indent="-256032" eaLnBrk="1" fontAlgn="auto" hangingPunct="1">
              <a:spcAft>
                <a:spcPts val="0"/>
              </a:spcAft>
              <a:buFont typeface="Wingdings 2" pitchFamily="18" charset="2"/>
              <a:buNone/>
              <a:defRPr/>
            </a:pPr>
            <a:r>
              <a:rPr lang="tr-TR" dirty="0" smtClean="0">
                <a:solidFill>
                  <a:srgbClr val="FF0000"/>
                </a:solidFill>
              </a:rPr>
              <a:t> </a:t>
            </a:r>
          </a:p>
          <a:p>
            <a:pPr marL="566928" indent="-457200" eaLnBrk="1" fontAlgn="auto" hangingPunct="1">
              <a:spcAft>
                <a:spcPts val="0"/>
              </a:spcAft>
              <a:buFont typeface="Wingdings 3"/>
              <a:buNone/>
              <a:defRPr/>
            </a:pPr>
            <a:r>
              <a:rPr lang="tr-TR" sz="2400" dirty="0" smtClean="0"/>
              <a:t>(1) Belgeye süresi içinde cevap verilmemesi durumunda muhataba tekit yazısı yazılabilir</a:t>
            </a:r>
          </a:p>
          <a:p>
            <a:pPr marL="566928" indent="-457200" eaLnBrk="1" fontAlgn="auto" hangingPunct="1">
              <a:spcAft>
                <a:spcPts val="0"/>
              </a:spcAft>
              <a:buFont typeface="Wingdings 3"/>
              <a:buNone/>
              <a:defRPr/>
            </a:pPr>
            <a:r>
              <a:rPr lang="tr-TR" sz="2400" dirty="0" smtClean="0"/>
              <a:t> </a:t>
            </a:r>
            <a:r>
              <a:rPr lang="tr-TR" sz="2400" dirty="0" smtClean="0">
                <a:solidFill>
                  <a:srgbClr val="FF0000"/>
                </a:solidFill>
              </a:rPr>
              <a:t>(</a:t>
            </a:r>
            <a:r>
              <a:rPr lang="tr-TR" sz="2400" u="sng" dirty="0" smtClean="0">
                <a:solidFill>
                  <a:srgbClr val="FF0000"/>
                </a:solidFill>
              </a:rPr>
              <a:t>Örnek 24</a:t>
            </a:r>
            <a:r>
              <a:rPr lang="tr-TR" sz="2400" dirty="0" smtClean="0">
                <a:solidFill>
                  <a:srgbClr val="FF0000"/>
                </a:solidFill>
              </a:rPr>
              <a:t>)</a:t>
            </a:r>
            <a:endParaRPr lang="tr-TR" sz="2400" dirty="0" smtClean="0"/>
          </a:p>
        </p:txBody>
      </p:sp>
      <p:sp>
        <p:nvSpPr>
          <p:cNvPr id="13619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00E906CC-DA97-472C-912F-D3C5113FED88}" type="datetime1">
              <a:rPr lang="tr-TR" smtClean="0"/>
              <a:pPr/>
              <a:t>20.6.2020</a:t>
            </a:fld>
            <a:endParaRPr lang="tr-TR" smtClean="0"/>
          </a:p>
        </p:txBody>
      </p:sp>
      <p:sp>
        <p:nvSpPr>
          <p:cNvPr id="13619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3619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001C589-D9F1-416A-B217-5D12D1292AF2}" type="slidenum">
              <a:rPr lang="tr-TR" smtClean="0"/>
              <a:pPr/>
              <a:t>125</a:t>
            </a:fld>
            <a:endParaRPr lang="tr-TR"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457200" y="458788"/>
            <a:ext cx="8229600" cy="5827712"/>
          </a:xfrm>
        </p:spPr>
        <p:txBody>
          <a:bodyPr>
            <a:normAutofit fontScale="25000" lnSpcReduction="20000"/>
          </a:bodyPr>
          <a:lstStyle/>
          <a:p>
            <a:pPr marL="566928" indent="-457200" eaLnBrk="1" fontAlgn="auto" hangingPunct="1">
              <a:spcAft>
                <a:spcPts val="0"/>
              </a:spcAft>
              <a:buFont typeface="Wingdings 3"/>
              <a:buNone/>
              <a:defRPr/>
            </a:pPr>
            <a:r>
              <a:rPr lang="tr-TR" sz="11200" dirty="0" smtClean="0">
                <a:solidFill>
                  <a:srgbClr val="FF0000"/>
                </a:solidFill>
              </a:rPr>
              <a:t>(</a:t>
            </a:r>
            <a:r>
              <a:rPr lang="tr-TR" sz="11200" u="sng" dirty="0" smtClean="0">
                <a:solidFill>
                  <a:srgbClr val="FF0000"/>
                </a:solidFill>
              </a:rPr>
              <a:t>Örnek 24</a:t>
            </a:r>
            <a:r>
              <a:rPr lang="tr-TR" sz="11200" dirty="0" smtClean="0">
                <a:solidFill>
                  <a:srgbClr val="FF0000"/>
                </a:solidFill>
              </a:rPr>
              <a:t>)          </a:t>
            </a:r>
            <a:r>
              <a:rPr lang="tr-TR" sz="8000" b="1" dirty="0" smtClean="0"/>
              <a:t>TEKİT YAZISI ÖRNEĞİ</a:t>
            </a:r>
            <a:endParaRPr lang="tr-TR" sz="8000" dirty="0" smtClean="0"/>
          </a:p>
          <a:p>
            <a:pPr marL="365760" indent="-256032" eaLnBrk="1" fontAlgn="auto" hangingPunct="1">
              <a:spcAft>
                <a:spcPts val="0"/>
              </a:spcAft>
              <a:buFont typeface="Wingdings 3"/>
              <a:buNone/>
              <a:defRPr/>
            </a:pPr>
            <a:r>
              <a:rPr lang="tr-TR" sz="3500" b="1" dirty="0" smtClean="0"/>
              <a:t> </a:t>
            </a:r>
            <a:endParaRPr lang="tr-TR" sz="4300" dirty="0" smtClean="0"/>
          </a:p>
          <a:p>
            <a:pPr marL="365760" indent="-256032" algn="ctr" eaLnBrk="1" fontAlgn="auto" hangingPunct="1">
              <a:spcAft>
                <a:spcPts val="0"/>
              </a:spcAft>
              <a:buFont typeface="Wingdings 3"/>
              <a:buNone/>
              <a:defRPr/>
            </a:pPr>
            <a:r>
              <a:rPr lang="tr-TR" sz="5600" dirty="0" smtClean="0"/>
              <a:t>	T.C.	</a:t>
            </a:r>
          </a:p>
          <a:p>
            <a:pPr marL="365760" indent="-256032" algn="ctr" eaLnBrk="1" fontAlgn="auto" hangingPunct="1">
              <a:spcAft>
                <a:spcPts val="0"/>
              </a:spcAft>
              <a:buFont typeface="Wingdings 3"/>
              <a:buNone/>
              <a:defRPr/>
            </a:pPr>
            <a:r>
              <a:rPr lang="tr-TR" sz="5600" dirty="0" smtClean="0"/>
              <a:t>CUMHURBAŞKANLIĞI İDARİ İŞLER BAŞKANLIĞI</a:t>
            </a:r>
          </a:p>
          <a:p>
            <a:pPr marL="365760" indent="-256032" algn="ctr" eaLnBrk="1" fontAlgn="auto" hangingPunct="1">
              <a:spcAft>
                <a:spcPts val="0"/>
              </a:spcAft>
              <a:buFont typeface="Wingdings 3"/>
              <a:buNone/>
              <a:defRPr/>
            </a:pPr>
            <a:r>
              <a:rPr lang="tr-TR" sz="5600" dirty="0" smtClean="0"/>
              <a:t>Personel ve Prensipler Genel Müdürlüğü</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b="1" dirty="0" smtClean="0"/>
              <a:t>                       		                                                                                                                                             </a:t>
            </a:r>
          </a:p>
          <a:p>
            <a:pPr marL="365760" indent="-256032" eaLnBrk="1" fontAlgn="auto" hangingPunct="1">
              <a:spcAft>
                <a:spcPts val="0"/>
              </a:spcAft>
              <a:buFont typeface="Wingdings 3"/>
              <a:buNone/>
              <a:defRPr/>
            </a:pPr>
            <a:r>
              <a:rPr lang="tr-TR" sz="5600" b="1" dirty="0" smtClean="0"/>
              <a:t>                                                                                                                                                                      </a:t>
            </a:r>
          </a:p>
          <a:p>
            <a:pPr marL="365760" indent="-256032" eaLnBrk="1" fontAlgn="auto" hangingPunct="1">
              <a:spcAft>
                <a:spcPts val="0"/>
              </a:spcAft>
              <a:buFont typeface="Wingdings 3"/>
              <a:buNone/>
              <a:defRPr/>
            </a:pPr>
            <a:r>
              <a:rPr lang="tr-TR" sz="5600" b="1" dirty="0" smtClean="0"/>
              <a:t>                                                                                                                           </a:t>
            </a:r>
            <a:r>
              <a:rPr lang="tr-TR" sz="5600" b="1" dirty="0" smtClean="0">
                <a:solidFill>
                  <a:srgbClr val="FF0000"/>
                </a:solidFill>
              </a:rPr>
              <a:t>ACELE</a:t>
            </a:r>
            <a:endParaRPr lang="tr-TR" sz="5600" dirty="0" smtClean="0">
              <a:solidFill>
                <a:srgbClr val="FF0000"/>
              </a:solidFill>
            </a:endParaRPr>
          </a:p>
          <a:p>
            <a:pPr marL="365760" indent="-256032" eaLnBrk="1" fontAlgn="auto" hangingPunct="1">
              <a:spcAft>
                <a:spcPts val="0"/>
              </a:spcAft>
              <a:buFont typeface="Wingdings 3"/>
              <a:buNone/>
              <a:defRPr/>
            </a:pPr>
            <a:r>
              <a:rPr lang="tr-TR" sz="5600" dirty="0" smtClean="0"/>
              <a:t>Sayı	: E-69471265-903.04-142006	                                                         29.08.2019</a:t>
            </a:r>
          </a:p>
          <a:p>
            <a:pPr marL="365760" indent="-256032" eaLnBrk="1" fontAlgn="auto" hangingPunct="1">
              <a:spcAft>
                <a:spcPts val="0"/>
              </a:spcAft>
              <a:buFont typeface="Wingdings 3"/>
              <a:buNone/>
              <a:defRPr/>
            </a:pPr>
            <a:r>
              <a:rPr lang="tr-TR" sz="5600" dirty="0" smtClean="0"/>
              <a:t>Konu	: Tekit Yazısı</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algn="ctr" eaLnBrk="1" fontAlgn="auto" hangingPunct="1">
              <a:spcAft>
                <a:spcPts val="0"/>
              </a:spcAft>
              <a:buFont typeface="Wingdings 3"/>
              <a:buNone/>
              <a:defRPr/>
            </a:pPr>
            <a:r>
              <a:rPr lang="tr-TR" sz="5600" dirty="0" smtClean="0"/>
              <a:t>SOSYAL GÜVENLİK KURUMU BAŞKANLIĞINA</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İlgi : 29.07.2019 tarihli ve E-69471265-903.04-134867 sayılı yazımız.</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İlgi yazımıza beş gün içinde cevap verilmesi hususunda gereğini tekiden rica ederim.</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Adı SOYADI</a:t>
            </a:r>
          </a:p>
          <a:p>
            <a:pPr marL="365760" indent="-256032" algn="r" eaLnBrk="1" fontAlgn="auto" hangingPunct="1">
              <a:spcAft>
                <a:spcPts val="0"/>
              </a:spcAft>
              <a:buFont typeface="Wingdings 3"/>
              <a:buNone/>
              <a:defRPr/>
            </a:pPr>
            <a:r>
              <a:rPr lang="tr-TR" sz="5600" dirty="0" smtClean="0"/>
              <a:t>  İdari İşler Başkanı </a:t>
            </a:r>
          </a:p>
          <a:p>
            <a:pPr marL="566928" indent="-457200" eaLnBrk="1" fontAlgn="auto" hangingPunct="1">
              <a:spcAft>
                <a:spcPts val="0"/>
              </a:spcAft>
              <a:buFont typeface="Wingdings 3"/>
              <a:buNone/>
              <a:defRPr/>
            </a:pPr>
            <a:endParaRPr lang="tr-TR" sz="5600" dirty="0" smtClean="0"/>
          </a:p>
        </p:txBody>
      </p:sp>
      <p:sp>
        <p:nvSpPr>
          <p:cNvPr id="13721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C0398E02-1E41-4B33-A15D-1FD2F3598B5C}" type="datetime1">
              <a:rPr lang="tr-TR" smtClean="0"/>
              <a:pPr/>
              <a:t>20.6.2020</a:t>
            </a:fld>
            <a:endParaRPr lang="tr-TR" smtClean="0"/>
          </a:p>
        </p:txBody>
      </p:sp>
      <p:sp>
        <p:nvSpPr>
          <p:cNvPr id="13722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3722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339B195-5AA3-43B5-BF1D-A50ABC9F92E6}" type="slidenum">
              <a:rPr lang="tr-TR" smtClean="0"/>
              <a:pPr/>
              <a:t>126</a:t>
            </a:fld>
            <a:endParaRPr lang="tr-TR"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b="1" smtClean="0">
                <a:solidFill>
                  <a:srgbClr val="FF0000"/>
                </a:solidFill>
              </a:rPr>
              <a:t>Uygun yazılmayan belgeler MADDE 35</a:t>
            </a:r>
            <a:r>
              <a:rPr lang="tr-TR" smtClean="0">
                <a:solidFill>
                  <a:srgbClr val="FF0000"/>
                </a:solidFill>
              </a:rPr>
              <a:t>-</a:t>
            </a:r>
          </a:p>
          <a:p>
            <a:pPr eaLnBrk="1" hangingPunct="1">
              <a:buFont typeface="Wingdings 2" pitchFamily="18" charset="2"/>
              <a:buNone/>
            </a:pPr>
            <a:r>
              <a:rPr lang="tr-TR" smtClean="0">
                <a:solidFill>
                  <a:srgbClr val="FF0000"/>
                </a:solidFill>
              </a:rPr>
              <a:t> </a:t>
            </a:r>
          </a:p>
          <a:p>
            <a:pPr eaLnBrk="1" hangingPunct="1">
              <a:buFont typeface="Wingdings 2" pitchFamily="18" charset="2"/>
              <a:buNone/>
            </a:pPr>
            <a:r>
              <a:rPr lang="tr-TR" sz="2400" smtClean="0"/>
              <a:t>(1) Bu Yönetmeliğe uygun olarak yazılmayan belgelere verilecek cevabî yazılarda, bu Yönetmeliğin ilgili maddeleri belirtilmek suretiyle muhatap uyarılabilir. Söz konusu durumun devam etmesi hâlinde, süreli belgeler hariç müteakip belgeler gerekçesi belirtilerek iade edilebilir.</a:t>
            </a:r>
          </a:p>
        </p:txBody>
      </p:sp>
      <p:sp>
        <p:nvSpPr>
          <p:cNvPr id="13824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606EC9A2-2671-4230-955C-10D29335EE07}" type="datetime1">
              <a:rPr lang="tr-TR" smtClean="0"/>
              <a:pPr/>
              <a:t>20.6.2020</a:t>
            </a:fld>
            <a:endParaRPr lang="tr-TR" smtClean="0"/>
          </a:p>
        </p:txBody>
      </p:sp>
      <p:sp>
        <p:nvSpPr>
          <p:cNvPr id="13824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3824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FB32103-64DD-4926-BA05-76B65563F0E5}" type="slidenum">
              <a:rPr lang="tr-TR" smtClean="0"/>
              <a:pPr/>
              <a:t>127</a:t>
            </a:fld>
            <a:endParaRPr lang="tr-TR"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457200" y="458788"/>
            <a:ext cx="8229600" cy="5827712"/>
          </a:xfrm>
        </p:spPr>
        <p:txBody>
          <a:bodyPr>
            <a:normAutofit fontScale="92500"/>
          </a:bodyPr>
          <a:lstStyle/>
          <a:p>
            <a:pPr marL="365760" indent="-256032" eaLnBrk="1" fontAlgn="auto" hangingPunct="1">
              <a:spcAft>
                <a:spcPts val="0"/>
              </a:spcAft>
              <a:buFont typeface="Wingdings 2" pitchFamily="18" charset="2"/>
              <a:buNone/>
              <a:defRPr/>
            </a:pPr>
            <a:r>
              <a:rPr lang="tr-TR" sz="2400" b="1" dirty="0" smtClean="0">
                <a:solidFill>
                  <a:srgbClr val="FF0000"/>
                </a:solidFill>
              </a:rPr>
              <a:t>Düzenleme yetkisi </a:t>
            </a:r>
            <a:r>
              <a:rPr lang="tr-TR" sz="2400" b="1" i="1" dirty="0" smtClean="0">
                <a:solidFill>
                  <a:srgbClr val="FF0000"/>
                </a:solidFill>
              </a:rPr>
              <a:t>ve kılavuz hazırlanması</a:t>
            </a:r>
            <a:r>
              <a:rPr lang="tr-TR" sz="2400" b="1" dirty="0" smtClean="0">
                <a:solidFill>
                  <a:srgbClr val="FF0000"/>
                </a:solidFill>
              </a:rPr>
              <a:t> MADDE 36</a:t>
            </a:r>
            <a:r>
              <a:rPr lang="tr-TR" sz="2400" dirty="0" smtClean="0">
                <a:solidFill>
                  <a:srgbClr val="FF0000"/>
                </a:solidFill>
              </a:rPr>
              <a:t>- </a:t>
            </a:r>
          </a:p>
          <a:p>
            <a:pPr marL="365760" indent="-256032" eaLnBrk="1" fontAlgn="auto" hangingPunct="1">
              <a:spcAft>
                <a:spcPts val="0"/>
              </a:spcAft>
              <a:buFont typeface="Wingdings 2" pitchFamily="18" charset="2"/>
              <a:buNone/>
              <a:defRPr/>
            </a:pPr>
            <a:endParaRPr lang="tr-TR" sz="2400" i="1" dirty="0" smtClean="0"/>
          </a:p>
          <a:p>
            <a:pPr marL="365760" indent="-256032" eaLnBrk="1" fontAlgn="auto" hangingPunct="1">
              <a:spcAft>
                <a:spcPts val="0"/>
              </a:spcAft>
              <a:buFont typeface="Wingdings 2" pitchFamily="18" charset="2"/>
              <a:buNone/>
              <a:defRPr/>
            </a:pPr>
            <a:r>
              <a:rPr lang="tr-TR" sz="2400" i="1" dirty="0" smtClean="0"/>
              <a:t>(1) Cumhurbaşkanlığı İdari İşler Başkanlığınca, bu Yönetmeliğin uygulama birliğinin sağlanması ve idari işleyişin verimli yürütülebilmesi amacıyla “Resmî Yazışmalarda Uygulanacak Usul ve Esaslar Hakkında Yönetmelik Kılavuzu” hazırlanır ve duyurulur.</a:t>
            </a:r>
            <a:endParaRPr lang="tr-TR" sz="2400" dirty="0" smtClean="0"/>
          </a:p>
          <a:p>
            <a:pPr marL="365760" indent="-256032" eaLnBrk="1" fontAlgn="auto" hangingPunct="1">
              <a:spcAft>
                <a:spcPts val="0"/>
              </a:spcAft>
              <a:buFont typeface="Wingdings 2" pitchFamily="18" charset="2"/>
              <a:buNone/>
              <a:defRPr/>
            </a:pPr>
            <a:r>
              <a:rPr lang="tr-TR" sz="2400" dirty="0" smtClean="0"/>
              <a:t>(</a:t>
            </a:r>
            <a:r>
              <a:rPr lang="tr-TR" sz="2400" i="1" dirty="0" smtClean="0"/>
              <a:t>2</a:t>
            </a:r>
            <a:r>
              <a:rPr lang="tr-TR" sz="2400" dirty="0" smtClean="0"/>
              <a:t>) </a:t>
            </a:r>
            <a:r>
              <a:rPr lang="tr-TR" sz="2400" dirty="0" smtClean="0">
                <a:solidFill>
                  <a:srgbClr val="FF0000"/>
                </a:solidFill>
              </a:rPr>
              <a:t>İdareler, resmî yazışmalarla ilgili olarak bu Yönetmeliğe aykırı olmamak kaydıyla ek düzenleme yapabilir.</a:t>
            </a:r>
          </a:p>
          <a:p>
            <a:pPr marL="365760" indent="-256032" eaLnBrk="1" fontAlgn="auto" hangingPunct="1">
              <a:spcAft>
                <a:spcPts val="0"/>
              </a:spcAft>
              <a:buFont typeface="Wingdings 2" pitchFamily="18" charset="2"/>
              <a:buNone/>
              <a:defRPr/>
            </a:pPr>
            <a:r>
              <a:rPr lang="tr-TR" sz="2400" dirty="0" smtClean="0"/>
              <a:t>(</a:t>
            </a:r>
            <a:r>
              <a:rPr lang="tr-TR" sz="2400" i="1" dirty="0" smtClean="0"/>
              <a:t>3</a:t>
            </a:r>
            <a:r>
              <a:rPr lang="tr-TR" sz="2400" dirty="0" smtClean="0"/>
              <a:t>) Bu Yönetmeli</a:t>
            </a:r>
            <a:r>
              <a:rPr lang="tr-TR" sz="2400" i="1" dirty="0" smtClean="0"/>
              <a:t>k ile ilgili eğitim stratejilerini belirlemeye ve koordinasyonu sağlamaya,</a:t>
            </a:r>
            <a:r>
              <a:rPr lang="tr-TR" sz="2400" dirty="0" smtClean="0"/>
              <a:t> ortaya çıkabilecek tereddütleri gidermeye ve gerektiğinde uygulamaya yönelik esasları </a:t>
            </a:r>
            <a:r>
              <a:rPr lang="tr-TR" sz="2400" i="1" dirty="0" smtClean="0"/>
              <a:t>düzenlemeye Cumhurbaşkanlığı İdari İşler Başkanlığı</a:t>
            </a:r>
            <a:r>
              <a:rPr lang="tr-TR" sz="2400" dirty="0" smtClean="0"/>
              <a:t> yetkilidir.</a:t>
            </a:r>
          </a:p>
        </p:txBody>
      </p:sp>
      <p:sp>
        <p:nvSpPr>
          <p:cNvPr id="13926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11E1560A-AA56-4F74-A2C7-719B6DA706BE}" type="datetime1">
              <a:rPr lang="tr-TR" smtClean="0"/>
              <a:pPr/>
              <a:t>20.6.2020</a:t>
            </a:fld>
            <a:endParaRPr lang="tr-TR" smtClean="0"/>
          </a:p>
        </p:txBody>
      </p:sp>
      <p:sp>
        <p:nvSpPr>
          <p:cNvPr id="13926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3926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B28050E-8153-44A1-80BC-D0ED5582D383}" type="slidenum">
              <a:rPr lang="tr-TR" smtClean="0"/>
              <a:pPr/>
              <a:t>128</a:t>
            </a:fld>
            <a:endParaRPr lang="tr-TR"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500063" y="357188"/>
            <a:ext cx="8229600" cy="5827712"/>
          </a:xfrm>
        </p:spPr>
        <p:txBody>
          <a:bodyPr/>
          <a:lstStyle/>
          <a:p>
            <a:pPr eaLnBrk="1" hangingPunct="1">
              <a:buFont typeface="Wingdings 2" pitchFamily="18" charset="2"/>
              <a:buNone/>
            </a:pPr>
            <a:r>
              <a:rPr lang="tr-TR" sz="2400" b="1" smtClean="0">
                <a:solidFill>
                  <a:srgbClr val="FF0000"/>
                </a:solidFill>
              </a:rPr>
              <a:t>Yürürlükten kaldırılan mevzuat ve atıflar MADDE 37</a:t>
            </a:r>
            <a:r>
              <a:rPr lang="tr-TR" sz="2400" smtClean="0">
                <a:solidFill>
                  <a:srgbClr val="FF0000"/>
                </a:solidFill>
              </a:rPr>
              <a:t>- </a:t>
            </a:r>
          </a:p>
          <a:p>
            <a:pPr eaLnBrk="1" hangingPunct="1">
              <a:buFont typeface="Wingdings 2" pitchFamily="18" charset="2"/>
              <a:buNone/>
            </a:pPr>
            <a:endParaRPr lang="tr-TR" sz="2400" i="1" smtClean="0"/>
          </a:p>
          <a:p>
            <a:pPr eaLnBrk="1" hangingPunct="1">
              <a:buFont typeface="Wingdings 2" pitchFamily="18" charset="2"/>
              <a:buNone/>
            </a:pPr>
            <a:r>
              <a:rPr lang="tr-TR" sz="2400" smtClean="0"/>
              <a:t> (1) </a:t>
            </a:r>
            <a:r>
              <a:rPr lang="tr-TR" sz="2400" i="1" smtClean="0"/>
              <a:t>15/12/2014 tarihli ve 2014/7074</a:t>
            </a:r>
            <a:r>
              <a:rPr lang="tr-TR" sz="2400" smtClean="0"/>
              <a:t> sayılı Bakanlar Kurulu Kararı ile yürürlüğe konulan Resmî Yazışmalarda Uygulanacak </a:t>
            </a:r>
            <a:r>
              <a:rPr lang="tr-TR" sz="2400" i="1" smtClean="0"/>
              <a:t>Usul</a:t>
            </a:r>
            <a:r>
              <a:rPr lang="tr-TR" sz="2400" smtClean="0"/>
              <a:t> ve </a:t>
            </a:r>
            <a:r>
              <a:rPr lang="tr-TR" sz="2400" i="1" smtClean="0"/>
              <a:t>Esaslar</a:t>
            </a:r>
            <a:r>
              <a:rPr lang="tr-TR" sz="2400" smtClean="0"/>
              <a:t> Hakkında Yönetmelik yürürlükten kaldırılmıştır.</a:t>
            </a:r>
          </a:p>
          <a:p>
            <a:pPr eaLnBrk="1" hangingPunct="1">
              <a:buFont typeface="Wingdings 2" pitchFamily="18" charset="2"/>
              <a:buNone/>
            </a:pPr>
            <a:r>
              <a:rPr lang="tr-TR" sz="2400" smtClean="0"/>
              <a:t>(2) Diğer mevzuatta, </a:t>
            </a:r>
            <a:r>
              <a:rPr lang="tr-TR" sz="2400" i="1" smtClean="0"/>
              <a:t>birinci fıkrada belirtilen</a:t>
            </a:r>
            <a:r>
              <a:rPr lang="tr-TR" sz="2400" smtClean="0"/>
              <a:t> mülga yönetmeliğe yapılan atıflar bu Yönetmeliğe yapılmış sayılır.</a:t>
            </a:r>
          </a:p>
        </p:txBody>
      </p:sp>
      <p:sp>
        <p:nvSpPr>
          <p:cNvPr id="14029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72E1C93-4491-4BFF-8EC2-068A703439EC}" type="datetime1">
              <a:rPr lang="tr-TR" smtClean="0"/>
              <a:pPr/>
              <a:t>20.6.2020</a:t>
            </a:fld>
            <a:endParaRPr lang="tr-TR" smtClean="0"/>
          </a:p>
        </p:txBody>
      </p:sp>
      <p:sp>
        <p:nvSpPr>
          <p:cNvPr id="14029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4029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841BE18-84DE-4100-AAD2-313E9F4E2906}" type="slidenum">
              <a:rPr lang="tr-TR" smtClean="0"/>
              <a:pPr/>
              <a:t>129</a:t>
            </a:fld>
            <a:endParaRPr lang="tr-T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554038" y="350838"/>
            <a:ext cx="8242300" cy="5775325"/>
          </a:xfrm>
        </p:spPr>
        <p:txBody>
          <a:bodyPr/>
          <a:lstStyle/>
          <a:p>
            <a:pPr eaLnBrk="1" hangingPunct="1">
              <a:buFont typeface="Wingdings 3" pitchFamily="18" charset="2"/>
              <a:buNone/>
            </a:pPr>
            <a:r>
              <a:rPr lang="tr-TR" sz="2800" b="1" smtClean="0">
                <a:solidFill>
                  <a:srgbClr val="FF0000"/>
                </a:solidFill>
              </a:rPr>
              <a:t>Tanımlar</a:t>
            </a:r>
            <a:r>
              <a:rPr lang="tr-TR" sz="2800" b="1" i="1" smtClean="0">
                <a:solidFill>
                  <a:srgbClr val="FF0000"/>
                </a:solidFill>
              </a:rPr>
              <a:t> ve kısaltmalar </a:t>
            </a:r>
            <a:r>
              <a:rPr lang="tr-TR" sz="2800" b="1" smtClean="0">
                <a:solidFill>
                  <a:srgbClr val="FF0000"/>
                </a:solidFill>
              </a:rPr>
              <a:t>MADDE 3</a:t>
            </a:r>
            <a:r>
              <a:rPr lang="tr-TR" sz="2800" smtClean="0">
                <a:solidFill>
                  <a:srgbClr val="FF0000"/>
                </a:solidFill>
              </a:rPr>
              <a:t>-</a:t>
            </a:r>
            <a:r>
              <a:rPr lang="tr-TR" sz="2800" smtClean="0"/>
              <a:t> </a:t>
            </a:r>
            <a:endParaRPr lang="tr-TR" smtClean="0">
              <a:solidFill>
                <a:srgbClr val="FF0000"/>
              </a:solidFill>
            </a:endParaRPr>
          </a:p>
          <a:p>
            <a:pPr eaLnBrk="1" hangingPunct="1">
              <a:buFont typeface="Wingdings 3" pitchFamily="18" charset="2"/>
              <a:buNone/>
            </a:pPr>
            <a:r>
              <a:rPr lang="tr-TR" sz="2600" i="1" smtClean="0"/>
              <a:t> </a:t>
            </a:r>
            <a:r>
              <a:rPr lang="tr-TR" sz="2600" i="1" u="sng" smtClean="0">
                <a:solidFill>
                  <a:srgbClr val="FF0000"/>
                </a:solidFill>
              </a:rPr>
              <a:t>s</a:t>
            </a:r>
            <a:r>
              <a:rPr lang="tr-TR" sz="2600" u="sng" smtClean="0">
                <a:solidFill>
                  <a:srgbClr val="FF0000"/>
                </a:solidFill>
              </a:rPr>
              <a:t>) Yetkili makam:</a:t>
            </a:r>
            <a:r>
              <a:rPr lang="tr-TR" sz="2600" smtClean="0"/>
              <a:t> Mevzuatta belirtilen görevleri yerine getirme hususunda yürütme ve karar verme yetkisine sahip görevlileri,</a:t>
            </a:r>
          </a:p>
          <a:p>
            <a:pPr eaLnBrk="1" hangingPunct="1">
              <a:buFont typeface="Wingdings 3" pitchFamily="18" charset="2"/>
              <a:buNone/>
            </a:pPr>
            <a:r>
              <a:rPr lang="tr-TR" sz="2600" i="1" u="sng" smtClean="0">
                <a:solidFill>
                  <a:srgbClr val="FF0000"/>
                </a:solidFill>
              </a:rPr>
              <a:t>ş</a:t>
            </a:r>
            <a:r>
              <a:rPr lang="tr-TR" sz="2600" u="sng" smtClean="0">
                <a:solidFill>
                  <a:srgbClr val="FF0000"/>
                </a:solidFill>
              </a:rPr>
              <a:t>) Zaman damgası: </a:t>
            </a:r>
            <a:r>
              <a:rPr lang="tr-TR" sz="2600" smtClean="0"/>
              <a:t>Bir elektronik verinin üretildiği, değiştirildiği, gönderildiği, alındığı ve/veya kaydedildiği zamanın tespit edilmesi amacıyla elektronik sertifika hizmet sağlayıcısı tarafından güvenli elektronik imza ile doğrulanan zaman kaydını,</a:t>
            </a:r>
          </a:p>
          <a:p>
            <a:pPr eaLnBrk="1" hangingPunct="1">
              <a:buFont typeface="Wingdings 3" pitchFamily="18" charset="2"/>
              <a:buNone/>
            </a:pPr>
            <a:r>
              <a:rPr lang="tr-TR" sz="2600" u="sng" smtClean="0">
                <a:solidFill>
                  <a:srgbClr val="FF0000"/>
                </a:solidFill>
              </a:rPr>
              <a:t>t) Zorunlu hâl: </a:t>
            </a:r>
            <a:r>
              <a:rPr lang="tr-TR" sz="2600" i="1" smtClean="0"/>
              <a:t>İlgili mevzuattaki özel hükümlere göre belgenin fiziksel ortamda hazırlanması gereken hâlleri, </a:t>
            </a:r>
            <a:r>
              <a:rPr lang="tr-TR" sz="2600" smtClean="0"/>
              <a:t>ifade eder.</a:t>
            </a:r>
          </a:p>
          <a:p>
            <a:pPr eaLnBrk="1" hangingPunct="1">
              <a:lnSpc>
                <a:spcPct val="80000"/>
              </a:lnSpc>
              <a:buFont typeface="Wingdings 3" pitchFamily="18" charset="2"/>
              <a:buNone/>
            </a:pPr>
            <a:endParaRPr lang="tr-TR" sz="2800" smtClean="0"/>
          </a:p>
          <a:p>
            <a:pPr eaLnBrk="1" hangingPunct="1">
              <a:lnSpc>
                <a:spcPct val="80000"/>
              </a:lnSpc>
              <a:buFont typeface="Wingdings 3" pitchFamily="18" charset="2"/>
              <a:buNone/>
            </a:pPr>
            <a:endParaRPr lang="tr-TR" b="1" smtClean="0">
              <a:solidFill>
                <a:schemeClr val="accent2"/>
              </a:solidFill>
            </a:endParaRPr>
          </a:p>
        </p:txBody>
      </p:sp>
      <p:sp>
        <p:nvSpPr>
          <p:cNvPr id="2150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B25742C-6258-4E08-8143-1CF5B791889B}" type="datetime1">
              <a:rPr lang="tr-TR" smtClean="0"/>
              <a:pPr/>
              <a:t>20.6.2020</a:t>
            </a:fld>
            <a:endParaRPr lang="tr-TR" smtClean="0"/>
          </a:p>
        </p:txBody>
      </p:sp>
      <p:sp>
        <p:nvSpPr>
          <p:cNvPr id="2150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2150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B761E03-5C48-4161-A68C-7640CD0DD40C}" type="slidenum">
              <a:rPr lang="tr-TR" smtClean="0"/>
              <a:pPr/>
              <a:t>13</a:t>
            </a:fld>
            <a:endParaRPr lang="tr-TR"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500063" y="357188"/>
            <a:ext cx="8229600" cy="5827712"/>
          </a:xfrm>
        </p:spPr>
        <p:txBody>
          <a:bodyPr>
            <a:normAutofit fontScale="92500"/>
          </a:bodyPr>
          <a:lstStyle/>
          <a:p>
            <a:pPr marL="365760" indent="-256032" eaLnBrk="1" fontAlgn="auto" hangingPunct="1">
              <a:spcAft>
                <a:spcPts val="0"/>
              </a:spcAft>
              <a:buFont typeface="Wingdings 2" pitchFamily="18" charset="2"/>
              <a:buNone/>
              <a:defRPr/>
            </a:pPr>
            <a:r>
              <a:rPr lang="tr-TR" sz="2400" b="1" i="1" smtClean="0">
                <a:solidFill>
                  <a:srgbClr val="FF0000"/>
                </a:solidFill>
              </a:rPr>
              <a:t>EBYS’lerin uyumlu hale getirilmesi </a:t>
            </a:r>
            <a:r>
              <a:rPr lang="tr-TR" sz="2400" b="1" smtClean="0">
                <a:solidFill>
                  <a:srgbClr val="FF0000"/>
                </a:solidFill>
              </a:rPr>
              <a:t>GEÇİCİ MADDE 1</a:t>
            </a:r>
            <a:r>
              <a:rPr lang="tr-TR" sz="2400" smtClean="0">
                <a:solidFill>
                  <a:srgbClr val="FF0000"/>
                </a:solidFill>
              </a:rPr>
              <a:t>-</a:t>
            </a:r>
            <a:endParaRPr lang="tr-TR" sz="2400" i="1" smtClean="0">
              <a:solidFill>
                <a:srgbClr val="FF0000"/>
              </a:solidFill>
            </a:endParaRPr>
          </a:p>
          <a:p>
            <a:pPr marL="365760" indent="-256032" eaLnBrk="1" fontAlgn="auto" hangingPunct="1">
              <a:spcAft>
                <a:spcPts val="0"/>
              </a:spcAft>
              <a:buFont typeface="Wingdings 2" pitchFamily="18" charset="2"/>
              <a:buNone/>
              <a:defRPr/>
            </a:pPr>
            <a:endParaRPr lang="tr-TR" sz="2400" smtClean="0"/>
          </a:p>
          <a:p>
            <a:pPr marL="365760" indent="-256032" eaLnBrk="1" fontAlgn="auto" hangingPunct="1">
              <a:spcAft>
                <a:spcPts val="0"/>
              </a:spcAft>
              <a:buFont typeface="Wingdings 2" pitchFamily="18" charset="2"/>
              <a:buNone/>
              <a:defRPr/>
            </a:pPr>
            <a:r>
              <a:rPr lang="tr-TR" sz="2400" smtClean="0"/>
              <a:t>(1) Bu Yönetmeliğin yürürlüğe girdiği tarihten önce kurulan EBYS’ler, idarelerce </a:t>
            </a:r>
            <a:r>
              <a:rPr lang="tr-TR" sz="2400" i="1" smtClean="0"/>
              <a:t>altı ay</a:t>
            </a:r>
            <a:r>
              <a:rPr lang="tr-TR" sz="2400" smtClean="0"/>
              <a:t> içinde bu Yönetmelik hükümlerine uyumlu hâle getirilir. Bu Yönetmeliğin yürürlüğe girdiği tarihten sonra kurulacak olan EBYS’ler, bu Yönetmelik hükümlerine uyumlu şekilde kurulur.</a:t>
            </a:r>
          </a:p>
          <a:p>
            <a:pPr marL="365760" indent="-256032" eaLnBrk="1" fontAlgn="auto" hangingPunct="1">
              <a:spcAft>
                <a:spcPts val="0"/>
              </a:spcAft>
              <a:buFont typeface="Wingdings 2" pitchFamily="18" charset="2"/>
              <a:buNone/>
              <a:defRPr/>
            </a:pPr>
            <a:r>
              <a:rPr lang="tr-TR" sz="2400" smtClean="0"/>
              <a:t>(2) </a:t>
            </a:r>
            <a:r>
              <a:rPr lang="tr-TR" sz="2400" i="1" smtClean="0"/>
              <a:t>30 uncu maddenin birinci fıkrasında belirtilen güvenli elektronik imza ile imzalanan belgelerin, elektronik ortamda gönderilmesi ve alınması işlemlerini sağlamak amacıyla yetki verilmiş üçüncü taraf aracılığıyla oluşturulacak kullanıcı hesaplarını temin etmeyen idareler, </a:t>
            </a:r>
            <a:r>
              <a:rPr lang="tr-TR" sz="2400" smtClean="0"/>
              <a:t>bu Yönetmeliğin yürürlüğe girdiği tarihten itibaren </a:t>
            </a:r>
            <a:r>
              <a:rPr lang="tr-TR" sz="2400" i="1" smtClean="0"/>
              <a:t>üç</a:t>
            </a:r>
            <a:r>
              <a:rPr lang="tr-TR" sz="2400" smtClean="0"/>
              <a:t> ay içinde </a:t>
            </a:r>
            <a:r>
              <a:rPr lang="tr-TR" sz="2400" i="1" smtClean="0"/>
              <a:t>kullanıcı hesaplarını temin ederek DETSİS’e kaydeder ve faal olarak kullanımını sağlar.</a:t>
            </a:r>
            <a:endParaRPr lang="tr-TR" sz="2400" smtClean="0"/>
          </a:p>
        </p:txBody>
      </p:sp>
      <p:sp>
        <p:nvSpPr>
          <p:cNvPr id="14131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974C8B9-CF4A-4E8C-9556-0A3ED467F5E4}" type="datetime1">
              <a:rPr lang="tr-TR" smtClean="0"/>
              <a:pPr/>
              <a:t>20.6.2020</a:t>
            </a:fld>
            <a:endParaRPr lang="tr-TR" smtClean="0"/>
          </a:p>
        </p:txBody>
      </p:sp>
      <p:sp>
        <p:nvSpPr>
          <p:cNvPr id="14131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4131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715CD4D-AB1A-42A9-A0E1-D983BDB88284}" type="slidenum">
              <a:rPr lang="tr-TR" smtClean="0"/>
              <a:pPr/>
              <a:t>130</a:t>
            </a:fld>
            <a:endParaRPr lang="tr-TR"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500063" y="357188"/>
            <a:ext cx="8229600" cy="5827712"/>
          </a:xfrm>
        </p:spPr>
        <p:txBody>
          <a:bodyPr>
            <a:normAutofit fontScale="92500"/>
          </a:bodyPr>
          <a:lstStyle/>
          <a:p>
            <a:pPr marL="365760" indent="-256032" eaLnBrk="1" fontAlgn="auto" hangingPunct="1">
              <a:spcAft>
                <a:spcPts val="0"/>
              </a:spcAft>
              <a:buFont typeface="Wingdings 2" pitchFamily="18" charset="2"/>
              <a:buNone/>
              <a:defRPr/>
            </a:pPr>
            <a:r>
              <a:rPr lang="tr-TR" sz="2400" b="1" i="1" smtClean="0">
                <a:solidFill>
                  <a:srgbClr val="FF0000"/>
                </a:solidFill>
              </a:rPr>
              <a:t>EBYS’lerin uyumlu hale getirilmesi </a:t>
            </a:r>
            <a:r>
              <a:rPr lang="tr-TR" sz="2400" b="1" smtClean="0">
                <a:solidFill>
                  <a:srgbClr val="FF0000"/>
                </a:solidFill>
              </a:rPr>
              <a:t>GEÇİCİ MADDE 1</a:t>
            </a:r>
            <a:r>
              <a:rPr lang="tr-TR" sz="2400" smtClean="0">
                <a:solidFill>
                  <a:srgbClr val="FF0000"/>
                </a:solidFill>
              </a:rPr>
              <a:t>-</a:t>
            </a:r>
            <a:endParaRPr lang="tr-TR" sz="2400" i="1" smtClean="0">
              <a:solidFill>
                <a:srgbClr val="FF0000"/>
              </a:solidFill>
            </a:endParaRPr>
          </a:p>
          <a:p>
            <a:pPr marL="365760" indent="-256032" eaLnBrk="1" fontAlgn="auto" hangingPunct="1">
              <a:spcAft>
                <a:spcPts val="0"/>
              </a:spcAft>
              <a:buFont typeface="Wingdings 2" pitchFamily="18" charset="2"/>
              <a:buNone/>
              <a:defRPr/>
            </a:pPr>
            <a:endParaRPr lang="tr-TR" sz="2400" smtClean="0"/>
          </a:p>
          <a:p>
            <a:pPr marL="365760" indent="-256032" eaLnBrk="1" fontAlgn="auto" hangingPunct="1">
              <a:spcAft>
                <a:spcPts val="0"/>
              </a:spcAft>
              <a:buFont typeface="Wingdings 2" pitchFamily="18" charset="2"/>
              <a:buNone/>
              <a:defRPr/>
            </a:pPr>
            <a:r>
              <a:rPr lang="tr-TR" sz="2400" smtClean="0"/>
              <a:t>(1) Bu Yönetmeliğin yürürlüğe girdiği tarihten önce kurulan EBYS’ler, idarelerce </a:t>
            </a:r>
            <a:r>
              <a:rPr lang="tr-TR" sz="2400" i="1" smtClean="0"/>
              <a:t>altı ay</a:t>
            </a:r>
            <a:r>
              <a:rPr lang="tr-TR" sz="2400" smtClean="0"/>
              <a:t> içinde bu Yönetmelik hükümlerine uyumlu hâle getirilir. Bu Yönetmeliğin yürürlüğe girdiği tarihten sonra kurulacak olan EBYS’ler, bu Yönetmelik hükümlerine uyumlu şekilde kurulur.</a:t>
            </a:r>
          </a:p>
          <a:p>
            <a:pPr marL="365760" indent="-256032" eaLnBrk="1" fontAlgn="auto" hangingPunct="1">
              <a:spcAft>
                <a:spcPts val="0"/>
              </a:spcAft>
              <a:buFont typeface="Wingdings 2" pitchFamily="18" charset="2"/>
              <a:buNone/>
              <a:defRPr/>
            </a:pPr>
            <a:r>
              <a:rPr lang="tr-TR" sz="2400" smtClean="0"/>
              <a:t>(2) </a:t>
            </a:r>
            <a:r>
              <a:rPr lang="tr-TR" sz="2400" i="1" smtClean="0"/>
              <a:t>30 uncu maddenin birinci fıkrasında belirtilen güvenli elektronik imza ile imzalanan belgelerin, elektronik ortamda gönderilmesi ve alınması işlemlerini sağlamak amacıyla yetki verilmiş üçüncü taraf aracılığıyla oluşturulacak kullanıcı hesaplarını temin etmeyen idareler, </a:t>
            </a:r>
            <a:r>
              <a:rPr lang="tr-TR" sz="2400" smtClean="0"/>
              <a:t>bu Yönetmeliğin yürürlüğe girdiği tarihten itibaren </a:t>
            </a:r>
            <a:r>
              <a:rPr lang="tr-TR" sz="2400" i="1" smtClean="0"/>
              <a:t>üç</a:t>
            </a:r>
            <a:r>
              <a:rPr lang="tr-TR" sz="2400" smtClean="0"/>
              <a:t> ay içinde </a:t>
            </a:r>
            <a:r>
              <a:rPr lang="tr-TR" sz="2400" i="1" smtClean="0"/>
              <a:t>kullanıcı hesaplarını temin ederek DETSİS’e kaydeder ve faal olarak kullanımını sağlar.</a:t>
            </a:r>
            <a:endParaRPr lang="tr-TR" sz="2400" smtClean="0"/>
          </a:p>
        </p:txBody>
      </p:sp>
      <p:sp>
        <p:nvSpPr>
          <p:cNvPr id="14233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FCC300BE-EB72-46BF-B95C-FF52C8B732F9}" type="datetime1">
              <a:rPr lang="tr-TR" smtClean="0"/>
              <a:pPr/>
              <a:t>20.6.2020</a:t>
            </a:fld>
            <a:endParaRPr lang="tr-TR" smtClean="0"/>
          </a:p>
        </p:txBody>
      </p:sp>
      <p:sp>
        <p:nvSpPr>
          <p:cNvPr id="14234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4234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A5622E8-1052-4219-B94E-5D3FB820C00C}" type="slidenum">
              <a:rPr lang="tr-TR" smtClean="0"/>
              <a:pPr/>
              <a:t>131</a:t>
            </a:fld>
            <a:endParaRPr lang="tr-TR"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idx="1"/>
          </p:nvPr>
        </p:nvSpPr>
        <p:spPr>
          <a:xfrm>
            <a:off x="457200" y="404813"/>
            <a:ext cx="8229600" cy="5940425"/>
          </a:xfrm>
        </p:spPr>
        <p:txBody>
          <a:bodyPr/>
          <a:lstStyle/>
          <a:p>
            <a:pPr eaLnBrk="1" hangingPunct="1">
              <a:buFont typeface="Wingdings 2" pitchFamily="18" charset="2"/>
              <a:buNone/>
            </a:pPr>
            <a:r>
              <a:rPr lang="tr-TR" sz="3600" b="1" smtClean="0">
                <a:solidFill>
                  <a:srgbClr val="FF0000"/>
                </a:solidFill>
              </a:rPr>
              <a:t>Yürürlük MADDE 38</a:t>
            </a:r>
            <a:r>
              <a:rPr lang="tr-TR" sz="3600" smtClean="0">
                <a:solidFill>
                  <a:srgbClr val="FF0000"/>
                </a:solidFill>
              </a:rPr>
              <a:t>-</a:t>
            </a:r>
            <a:endParaRPr lang="tr-TR" sz="2000" b="1" u="sng" smtClean="0">
              <a:solidFill>
                <a:srgbClr val="FF0000"/>
              </a:solidFill>
            </a:endParaRPr>
          </a:p>
          <a:p>
            <a:pPr eaLnBrk="1" hangingPunct="1">
              <a:buFont typeface="Wingdings 2" pitchFamily="18" charset="2"/>
              <a:buNone/>
            </a:pPr>
            <a:r>
              <a:rPr lang="tr-TR" sz="2000" b="1" smtClean="0"/>
              <a:t> </a:t>
            </a:r>
          </a:p>
          <a:p>
            <a:pPr eaLnBrk="1" hangingPunct="1">
              <a:buFont typeface="Wingdings 2" pitchFamily="18" charset="2"/>
              <a:buNone/>
            </a:pPr>
            <a:endParaRPr lang="tr-TR" sz="2000" b="1" smtClean="0"/>
          </a:p>
          <a:p>
            <a:pPr eaLnBrk="1" hangingPunct="1">
              <a:buFont typeface="Wingdings 2" pitchFamily="18" charset="2"/>
              <a:buNone/>
            </a:pPr>
            <a:endParaRPr lang="tr-TR" sz="2000" b="1" smtClean="0"/>
          </a:p>
          <a:p>
            <a:pPr eaLnBrk="1" hangingPunct="1">
              <a:buFont typeface="Wingdings 2" pitchFamily="18" charset="2"/>
              <a:buNone/>
            </a:pPr>
            <a:r>
              <a:rPr lang="tr-TR" sz="3600" smtClean="0"/>
              <a:t>(1) Bu Yönetmelik yayımını takip eden ayın birinci günü yürürlüğe girer.</a:t>
            </a:r>
          </a:p>
          <a:p>
            <a:pPr algn="ctr" eaLnBrk="1" hangingPunct="1">
              <a:lnSpc>
                <a:spcPct val="80000"/>
              </a:lnSpc>
              <a:buFont typeface="Wingdings 2" pitchFamily="18" charset="2"/>
              <a:buNone/>
            </a:pPr>
            <a:endParaRPr lang="tr-TR" sz="2000" b="1" u="sng" smtClean="0">
              <a:solidFill>
                <a:schemeClr val="accent2"/>
              </a:solidFill>
            </a:endParaRPr>
          </a:p>
          <a:p>
            <a:pPr algn="ctr" eaLnBrk="1" hangingPunct="1">
              <a:lnSpc>
                <a:spcPct val="80000"/>
              </a:lnSpc>
              <a:buFontTx/>
              <a:buNone/>
            </a:pPr>
            <a:r>
              <a:rPr lang="tr-TR" sz="1400" smtClean="0">
                <a:solidFill>
                  <a:schemeClr val="accent2"/>
                </a:solidFill>
              </a:rPr>
              <a:t>                                                                         </a:t>
            </a:r>
          </a:p>
        </p:txBody>
      </p:sp>
      <p:sp>
        <p:nvSpPr>
          <p:cNvPr id="14336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2E08BAF-4705-4CD5-9410-B4471F8FBCAE}" type="datetime1">
              <a:rPr lang="tr-TR" smtClean="0"/>
              <a:pPr/>
              <a:t>20.6.2020</a:t>
            </a:fld>
            <a:endParaRPr lang="tr-TR" smtClean="0"/>
          </a:p>
        </p:txBody>
      </p:sp>
      <p:sp>
        <p:nvSpPr>
          <p:cNvPr id="14336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4336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06AB2E9-1A00-4D8D-B895-E8DD9210AF3C}" type="slidenum">
              <a:rPr lang="tr-TR" smtClean="0"/>
              <a:pPr/>
              <a:t>132</a:t>
            </a:fld>
            <a:endParaRPr lang="tr-TR"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idx="1"/>
          </p:nvPr>
        </p:nvSpPr>
        <p:spPr>
          <a:xfrm>
            <a:off x="457200" y="458788"/>
            <a:ext cx="8229600" cy="5667375"/>
          </a:xfrm>
        </p:spPr>
        <p:txBody>
          <a:bodyPr/>
          <a:lstStyle/>
          <a:p>
            <a:pPr eaLnBrk="1" hangingPunct="1">
              <a:buFont typeface="Wingdings 2" pitchFamily="18" charset="2"/>
              <a:buNone/>
            </a:pPr>
            <a:r>
              <a:rPr lang="tr-TR" sz="3600" b="1" smtClean="0">
                <a:solidFill>
                  <a:srgbClr val="FF0000"/>
                </a:solidFill>
              </a:rPr>
              <a:t>Yürütme MADDE 39</a:t>
            </a:r>
            <a:r>
              <a:rPr lang="tr-TR" sz="3600" smtClean="0">
                <a:solidFill>
                  <a:srgbClr val="FF0000"/>
                </a:solidFill>
              </a:rPr>
              <a:t>-</a:t>
            </a:r>
            <a:endParaRPr lang="tr-TR" sz="2400" smtClean="0">
              <a:solidFill>
                <a:srgbClr val="FF0000"/>
              </a:solidFill>
            </a:endParaRPr>
          </a:p>
          <a:p>
            <a:pPr eaLnBrk="1" hangingPunct="1">
              <a:buFont typeface="Wingdings 2" pitchFamily="18" charset="2"/>
              <a:buNone/>
            </a:pPr>
            <a:endParaRPr lang="tr-TR" sz="3600" smtClean="0"/>
          </a:p>
          <a:p>
            <a:pPr eaLnBrk="1" hangingPunct="1">
              <a:buFont typeface="Wingdings 2" pitchFamily="18" charset="2"/>
              <a:buNone/>
            </a:pPr>
            <a:r>
              <a:rPr lang="tr-TR" sz="4000" smtClean="0"/>
              <a:t>(1) Bu Yönetmelik hükümlerini Cumhurbaşkanı yürütür.</a:t>
            </a:r>
          </a:p>
        </p:txBody>
      </p:sp>
      <p:sp>
        <p:nvSpPr>
          <p:cNvPr id="14438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CBC1F37E-457A-4B3C-B211-7A452C5444A7}" type="datetime1">
              <a:rPr lang="tr-TR" smtClean="0"/>
              <a:pPr/>
              <a:t>20.6.2020</a:t>
            </a:fld>
            <a:endParaRPr lang="tr-TR" smtClean="0"/>
          </a:p>
        </p:txBody>
      </p:sp>
      <p:sp>
        <p:nvSpPr>
          <p:cNvPr id="14438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4438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AB241A8-52C7-4AF3-8CE2-D10EC8C8B6A7}" type="slidenum">
              <a:rPr lang="tr-TR" smtClean="0"/>
              <a:pPr/>
              <a:t>133</a:t>
            </a:fld>
            <a:endParaRPr lang="tr-TR"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412875"/>
            <a:ext cx="8686800" cy="4667250"/>
          </a:xfrm>
        </p:spPr>
        <p:txBody>
          <a:bodyPr>
            <a:normAutofit fontScale="92500" lnSpcReduction="10000"/>
          </a:bodyPr>
          <a:lstStyle/>
          <a:p>
            <a:pPr marL="365760" indent="-256032" eaLnBrk="1" fontAlgn="auto" hangingPunct="1">
              <a:lnSpc>
                <a:spcPct val="90000"/>
              </a:lnSpc>
              <a:spcAft>
                <a:spcPts val="0"/>
              </a:spcAft>
              <a:buFont typeface="Wingdings" pitchFamily="2" charset="2"/>
              <a:buChar char="Ø"/>
              <a:defRPr/>
            </a:pPr>
            <a:r>
              <a:rPr lang="tr-TR" b="1" dirty="0" smtClean="0">
                <a:solidFill>
                  <a:schemeClr val="accent2"/>
                </a:solidFill>
              </a:rPr>
              <a:t>Yazıyı hazırlayan, metni okunaklı yazmalı ve son şeklini vermelidir.</a:t>
            </a:r>
          </a:p>
          <a:p>
            <a:pPr marL="365760" indent="-256032" eaLnBrk="1" fontAlgn="auto" hangingPunct="1">
              <a:lnSpc>
                <a:spcPct val="90000"/>
              </a:lnSpc>
              <a:spcAft>
                <a:spcPts val="0"/>
              </a:spcAft>
              <a:buFont typeface="Wingdings" pitchFamily="2" charset="2"/>
              <a:buChar char="Ø"/>
              <a:defRPr/>
            </a:pPr>
            <a:endParaRPr lang="tr-TR" b="1" dirty="0" smtClean="0">
              <a:solidFill>
                <a:schemeClr val="accent2"/>
              </a:solidFill>
            </a:endParaRPr>
          </a:p>
          <a:p>
            <a:pPr marL="365760" indent="-256032" eaLnBrk="1" fontAlgn="auto" hangingPunct="1">
              <a:lnSpc>
                <a:spcPct val="90000"/>
              </a:lnSpc>
              <a:spcAft>
                <a:spcPts val="0"/>
              </a:spcAft>
              <a:buFont typeface="Wingdings" pitchFamily="2" charset="2"/>
              <a:buChar char="Ø"/>
              <a:defRPr/>
            </a:pPr>
            <a:r>
              <a:rPr lang="tr-TR" b="1" dirty="0" smtClean="0"/>
              <a:t>Yazı, dilbilgisi ve imla kurallarına uygun olmalıdır.</a:t>
            </a:r>
          </a:p>
          <a:p>
            <a:pPr marL="365760" indent="-256032" eaLnBrk="1" fontAlgn="auto" hangingPunct="1">
              <a:lnSpc>
                <a:spcPct val="90000"/>
              </a:lnSpc>
              <a:spcAft>
                <a:spcPts val="0"/>
              </a:spcAft>
              <a:buFont typeface="Wingdings" pitchFamily="2" charset="2"/>
              <a:buChar char="Ø"/>
              <a:defRPr/>
            </a:pPr>
            <a:endParaRPr lang="tr-TR" b="1" dirty="0" smtClean="0">
              <a:solidFill>
                <a:schemeClr val="accent2"/>
              </a:solidFill>
            </a:endParaRPr>
          </a:p>
          <a:p>
            <a:pPr marL="365760" indent="-256032" eaLnBrk="1" fontAlgn="auto" hangingPunct="1">
              <a:lnSpc>
                <a:spcPct val="90000"/>
              </a:lnSpc>
              <a:spcAft>
                <a:spcPts val="0"/>
              </a:spcAft>
              <a:buFont typeface="Wingdings" pitchFamily="2" charset="2"/>
              <a:buChar char="Ø"/>
              <a:defRPr/>
            </a:pPr>
            <a:r>
              <a:rPr lang="tr-TR" b="1" dirty="0" smtClean="0">
                <a:solidFill>
                  <a:schemeClr val="accent2"/>
                </a:solidFill>
              </a:rPr>
              <a:t>Fiziksel ortamda hazırlanan Yazılar silinti ve kazıntısız, hatasız ve temiz olmalıdır.</a:t>
            </a:r>
          </a:p>
          <a:p>
            <a:pPr marL="365760" indent="-256032" eaLnBrk="1" fontAlgn="auto" hangingPunct="1">
              <a:lnSpc>
                <a:spcPct val="90000"/>
              </a:lnSpc>
              <a:spcAft>
                <a:spcPts val="0"/>
              </a:spcAft>
              <a:buFont typeface="Wingdings" pitchFamily="2" charset="2"/>
              <a:buChar char="Ø"/>
              <a:defRPr/>
            </a:pPr>
            <a:endParaRPr lang="de-DE" b="1" dirty="0" smtClean="0">
              <a:solidFill>
                <a:schemeClr val="accent2"/>
              </a:solidFill>
            </a:endParaRPr>
          </a:p>
          <a:p>
            <a:pPr marL="365760" indent="-256032" eaLnBrk="1" fontAlgn="auto" hangingPunct="1">
              <a:lnSpc>
                <a:spcPct val="90000"/>
              </a:lnSpc>
              <a:spcAft>
                <a:spcPts val="0"/>
              </a:spcAft>
              <a:buFont typeface="Wingdings" pitchFamily="2" charset="2"/>
              <a:buChar char="Ø"/>
              <a:defRPr/>
            </a:pPr>
            <a:r>
              <a:rPr lang="de-DE" b="1" dirty="0" err="1" smtClean="0"/>
              <a:t>Aynı</a:t>
            </a:r>
            <a:r>
              <a:rPr lang="de-DE" b="1" dirty="0" smtClean="0"/>
              <a:t> </a:t>
            </a:r>
            <a:r>
              <a:rPr lang="de-DE" b="1" dirty="0" err="1" smtClean="0"/>
              <a:t>nitelikteki</a:t>
            </a:r>
            <a:r>
              <a:rPr lang="de-DE" b="1" dirty="0" smtClean="0"/>
              <a:t> </a:t>
            </a:r>
            <a:r>
              <a:rPr lang="de-DE" b="1" dirty="0" err="1" smtClean="0"/>
              <a:t>yazılar</a:t>
            </a:r>
            <a:r>
              <a:rPr lang="de-DE" b="1" dirty="0" smtClean="0"/>
              <a:t> </a:t>
            </a:r>
            <a:r>
              <a:rPr lang="de-DE" b="1" dirty="0" err="1" smtClean="0"/>
              <a:t>için</a:t>
            </a:r>
            <a:r>
              <a:rPr lang="de-DE" b="1" dirty="0" smtClean="0"/>
              <a:t> </a:t>
            </a:r>
            <a:r>
              <a:rPr lang="tr-TR" b="1" dirty="0" smtClean="0"/>
              <a:t>s</a:t>
            </a:r>
            <a:r>
              <a:rPr lang="de-DE" b="1" dirty="0" err="1" smtClean="0"/>
              <a:t>tandar</a:t>
            </a:r>
            <a:r>
              <a:rPr lang="tr-TR" b="1" dirty="0" smtClean="0"/>
              <a:t>t</a:t>
            </a:r>
            <a:r>
              <a:rPr lang="de-DE" b="1" dirty="0" smtClean="0"/>
              <a:t> </a:t>
            </a:r>
            <a:r>
              <a:rPr lang="tr-TR" b="1" dirty="0" smtClean="0"/>
              <a:t> f</a:t>
            </a:r>
            <a:r>
              <a:rPr lang="de-DE" b="1" dirty="0" err="1" smtClean="0"/>
              <a:t>ormlar</a:t>
            </a:r>
            <a:r>
              <a:rPr lang="de-DE" b="1" dirty="0" smtClean="0"/>
              <a:t> </a:t>
            </a:r>
            <a:r>
              <a:rPr lang="de-DE" b="1" dirty="0" err="1" smtClean="0"/>
              <a:t>geliştirilmelidir</a:t>
            </a:r>
            <a:r>
              <a:rPr lang="de-DE" b="1" dirty="0" smtClean="0"/>
              <a:t>.</a:t>
            </a:r>
            <a:r>
              <a:rPr lang="tr-TR" b="1" dirty="0" smtClean="0"/>
              <a:t> </a:t>
            </a:r>
          </a:p>
          <a:p>
            <a:pPr marL="365760" indent="-256032" eaLnBrk="1" fontAlgn="auto" hangingPunct="1">
              <a:lnSpc>
                <a:spcPct val="90000"/>
              </a:lnSpc>
              <a:spcAft>
                <a:spcPts val="0"/>
              </a:spcAft>
              <a:buFont typeface="Wingdings" pitchFamily="2" charset="2"/>
              <a:buChar char="Ø"/>
              <a:defRPr/>
            </a:pPr>
            <a:endParaRPr lang="tr-TR" b="1" dirty="0" smtClean="0">
              <a:solidFill>
                <a:schemeClr val="accent2"/>
              </a:solidFill>
            </a:endParaRPr>
          </a:p>
          <a:p>
            <a:pPr marL="365760" indent="-256032" eaLnBrk="1" fontAlgn="auto" hangingPunct="1">
              <a:lnSpc>
                <a:spcPct val="90000"/>
              </a:lnSpc>
              <a:spcAft>
                <a:spcPts val="0"/>
              </a:spcAft>
              <a:buFont typeface="Wingdings" pitchFamily="2" charset="2"/>
              <a:buChar char="Ø"/>
              <a:defRPr/>
            </a:pPr>
            <a:r>
              <a:rPr lang="de-DE" b="1" dirty="0" err="1" smtClean="0">
                <a:solidFill>
                  <a:schemeClr val="accent2"/>
                </a:solidFill>
              </a:rPr>
              <a:t>Yazıların</a:t>
            </a:r>
            <a:r>
              <a:rPr lang="de-DE" b="1" dirty="0" smtClean="0">
                <a:solidFill>
                  <a:schemeClr val="accent2"/>
                </a:solidFill>
              </a:rPr>
              <a:t> </a:t>
            </a:r>
            <a:r>
              <a:rPr lang="de-DE" b="1" dirty="0" err="1" smtClean="0">
                <a:solidFill>
                  <a:schemeClr val="accent2"/>
                </a:solidFill>
              </a:rPr>
              <a:t>önem</a:t>
            </a:r>
            <a:r>
              <a:rPr lang="de-DE" b="1" dirty="0" smtClean="0">
                <a:solidFill>
                  <a:schemeClr val="accent2"/>
                </a:solidFill>
              </a:rPr>
              <a:t> </a:t>
            </a:r>
            <a:r>
              <a:rPr lang="de-DE" b="1" dirty="0" err="1" smtClean="0">
                <a:solidFill>
                  <a:schemeClr val="accent2"/>
                </a:solidFill>
              </a:rPr>
              <a:t>ve</a:t>
            </a:r>
            <a:r>
              <a:rPr lang="de-DE" b="1" dirty="0" smtClean="0">
                <a:solidFill>
                  <a:schemeClr val="accent2"/>
                </a:solidFill>
              </a:rPr>
              <a:t> </a:t>
            </a:r>
            <a:r>
              <a:rPr lang="de-DE" b="1" dirty="0" err="1" smtClean="0">
                <a:solidFill>
                  <a:schemeClr val="accent2"/>
                </a:solidFill>
              </a:rPr>
              <a:t>öncelik</a:t>
            </a:r>
            <a:r>
              <a:rPr lang="tr-TR" b="1" dirty="0" smtClean="0">
                <a:solidFill>
                  <a:schemeClr val="accent2"/>
                </a:solidFill>
              </a:rPr>
              <a:t> </a:t>
            </a:r>
            <a:r>
              <a:rPr lang="de-DE" b="1" dirty="0" err="1" smtClean="0">
                <a:solidFill>
                  <a:schemeClr val="accent2"/>
                </a:solidFill>
              </a:rPr>
              <a:t>derecelerine</a:t>
            </a:r>
            <a:r>
              <a:rPr lang="de-DE" b="1" dirty="0" smtClean="0">
                <a:solidFill>
                  <a:schemeClr val="accent2"/>
                </a:solidFill>
              </a:rPr>
              <a:t> </a:t>
            </a:r>
            <a:r>
              <a:rPr lang="tr-TR" b="1" dirty="0" smtClean="0">
                <a:solidFill>
                  <a:schemeClr val="accent2"/>
                </a:solidFill>
              </a:rPr>
              <a:t>  d</a:t>
            </a:r>
            <a:r>
              <a:rPr lang="de-DE" b="1" dirty="0" err="1" smtClean="0">
                <a:solidFill>
                  <a:schemeClr val="accent2"/>
                </a:solidFill>
              </a:rPr>
              <a:t>ikkat</a:t>
            </a:r>
            <a:r>
              <a:rPr lang="tr-TR" b="1" dirty="0" smtClean="0">
                <a:solidFill>
                  <a:schemeClr val="accent2"/>
                </a:solidFill>
              </a:rPr>
              <a:t> </a:t>
            </a:r>
            <a:r>
              <a:rPr lang="de-DE" b="1" dirty="0" err="1" smtClean="0">
                <a:solidFill>
                  <a:schemeClr val="accent2"/>
                </a:solidFill>
              </a:rPr>
              <a:t>edilmelidir</a:t>
            </a:r>
            <a:r>
              <a:rPr lang="de-DE" b="1" dirty="0" smtClean="0">
                <a:solidFill>
                  <a:schemeClr val="accent2"/>
                </a:solidFill>
              </a:rPr>
              <a:t>.</a:t>
            </a:r>
            <a:endParaRPr lang="tr-TR" b="1" dirty="0" smtClean="0">
              <a:solidFill>
                <a:schemeClr val="accent2"/>
              </a:solidFill>
            </a:endParaRPr>
          </a:p>
          <a:p>
            <a:pPr marL="365760" indent="-256032" eaLnBrk="1" fontAlgn="auto" hangingPunct="1">
              <a:spcAft>
                <a:spcPts val="0"/>
              </a:spcAft>
              <a:buFont typeface="Wingdings 2"/>
              <a:buChar char=""/>
              <a:defRPr/>
            </a:pPr>
            <a:endParaRPr lang="tr-TR" dirty="0"/>
          </a:p>
        </p:txBody>
      </p:sp>
      <p:sp>
        <p:nvSpPr>
          <p:cNvPr id="14541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6FED70E-406E-4BAF-B0ED-8F755A50269A}" type="datetime1">
              <a:rPr lang="tr-TR" smtClean="0"/>
              <a:pPr/>
              <a:t>20.6.2020</a:t>
            </a:fld>
            <a:endParaRPr lang="tr-TR" smtClean="0"/>
          </a:p>
        </p:txBody>
      </p:sp>
      <p:sp>
        <p:nvSpPr>
          <p:cNvPr id="145412" name="6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45413" name="4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161E65A-07DD-4980-8EBD-A01E756CB506}" type="slidenum">
              <a:rPr lang="tr-TR" smtClean="0"/>
              <a:pPr/>
              <a:t>134</a:t>
            </a:fld>
            <a:endParaRPr lang="tr-TR" smtClean="0"/>
          </a:p>
        </p:txBody>
      </p:sp>
      <p:sp>
        <p:nvSpPr>
          <p:cNvPr id="2" name="1 Başlık"/>
          <p:cNvSpPr>
            <a:spLocks noGrp="1"/>
          </p:cNvSpPr>
          <p:nvPr>
            <p:ph type="title"/>
          </p:nvPr>
        </p:nvSpPr>
        <p:spPr/>
        <p:txBody>
          <a:bodyPr/>
          <a:lstStyle/>
          <a:p>
            <a:pPr algn="ctr" eaLnBrk="1" fontAlgn="auto" hangingPunct="1">
              <a:spcAft>
                <a:spcPts val="0"/>
              </a:spcAft>
              <a:defRPr/>
            </a:pPr>
            <a:r>
              <a:rPr lang="tr-TR" dirty="0" smtClean="0">
                <a:solidFill>
                  <a:srgbClr val="FF0000"/>
                </a:solidFill>
              </a:rPr>
              <a:t>önemli</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2 İçerik Yer Tutucusu"/>
          <p:cNvSpPr>
            <a:spLocks noGrp="1"/>
          </p:cNvSpPr>
          <p:nvPr>
            <p:ph idx="1"/>
          </p:nvPr>
        </p:nvSpPr>
        <p:spPr/>
        <p:txBody>
          <a:bodyPr>
            <a:normAutofit/>
          </a:bodyPr>
          <a:lstStyle/>
          <a:p>
            <a:pPr marL="365760" indent="-256032" algn="ctr" eaLnBrk="1" fontAlgn="auto" hangingPunct="1">
              <a:spcAft>
                <a:spcPts val="0"/>
              </a:spcAft>
              <a:buFont typeface="Wingdings 3"/>
              <a:buChar char=""/>
              <a:defRPr/>
            </a:pPr>
            <a:r>
              <a:rPr lang="tr-TR" b="1" u="sng" dirty="0" smtClean="0">
                <a:solidFill>
                  <a:schemeClr val="accent2"/>
                </a:solidFill>
              </a:rPr>
              <a:t>İYİ BİR YAZI ;</a:t>
            </a:r>
          </a:p>
          <a:p>
            <a:pPr marL="365760" indent="-256032" algn="ctr" eaLnBrk="1" fontAlgn="auto" hangingPunct="1">
              <a:spcAft>
                <a:spcPts val="0"/>
              </a:spcAft>
              <a:buFont typeface="Wingdings 2" pitchFamily="18" charset="2"/>
              <a:buNone/>
              <a:defRPr/>
            </a:pPr>
            <a:r>
              <a:rPr lang="tr-TR" b="1" dirty="0" smtClean="0">
                <a:solidFill>
                  <a:schemeClr val="accent2"/>
                </a:solidFill>
              </a:rPr>
              <a:t/>
            </a:r>
            <a:br>
              <a:rPr lang="tr-TR" b="1" dirty="0" smtClean="0">
                <a:solidFill>
                  <a:schemeClr val="accent2"/>
                </a:solidFill>
              </a:rPr>
            </a:br>
            <a:r>
              <a:rPr lang="tr-TR" b="1" dirty="0" smtClean="0"/>
              <a:t>- Kısa</a:t>
            </a:r>
            <a:r>
              <a:rPr lang="tr-TR" b="1" dirty="0" smtClean="0">
                <a:solidFill>
                  <a:schemeClr val="accent2"/>
                </a:solidFill>
              </a:rPr>
              <a:t/>
            </a:r>
            <a:br>
              <a:rPr lang="tr-TR" b="1" dirty="0" smtClean="0">
                <a:solidFill>
                  <a:schemeClr val="accent2"/>
                </a:solidFill>
              </a:rPr>
            </a:br>
            <a:r>
              <a:rPr lang="tr-TR" b="1" dirty="0" smtClean="0">
                <a:solidFill>
                  <a:srgbClr val="FF0000"/>
                </a:solidFill>
              </a:rPr>
              <a:t>- Açık</a:t>
            </a:r>
            <a:r>
              <a:rPr lang="tr-TR" b="1" dirty="0" smtClean="0">
                <a:solidFill>
                  <a:schemeClr val="accent2"/>
                </a:solidFill>
              </a:rPr>
              <a:t/>
            </a:r>
            <a:br>
              <a:rPr lang="tr-TR" b="1" dirty="0" smtClean="0">
                <a:solidFill>
                  <a:schemeClr val="accent2"/>
                </a:solidFill>
              </a:rPr>
            </a:br>
            <a:r>
              <a:rPr lang="tr-TR" b="1" dirty="0" smtClean="0">
                <a:solidFill>
                  <a:srgbClr val="0070C0"/>
                </a:solidFill>
              </a:rPr>
              <a:t>- Doğru</a:t>
            </a:r>
            <a:r>
              <a:rPr lang="tr-TR" b="1" dirty="0" smtClean="0">
                <a:solidFill>
                  <a:schemeClr val="accent2"/>
                </a:solidFill>
              </a:rPr>
              <a:t/>
            </a:r>
            <a:br>
              <a:rPr lang="tr-TR" b="1" dirty="0" smtClean="0">
                <a:solidFill>
                  <a:schemeClr val="accent2"/>
                </a:solidFill>
              </a:rPr>
            </a:br>
            <a:r>
              <a:rPr lang="tr-TR" b="1" dirty="0" smtClean="0">
                <a:solidFill>
                  <a:schemeClr val="tx1">
                    <a:lumMod val="75000"/>
                    <a:lumOff val="25000"/>
                  </a:schemeClr>
                </a:solidFill>
              </a:rPr>
              <a:t>- Uygun </a:t>
            </a:r>
          </a:p>
          <a:p>
            <a:pPr marL="365760" indent="-256032" algn="ctr" eaLnBrk="1" fontAlgn="auto" hangingPunct="1">
              <a:spcAft>
                <a:spcPts val="0"/>
              </a:spcAft>
              <a:buFont typeface="Wingdings 2" pitchFamily="18" charset="2"/>
              <a:buNone/>
              <a:defRPr/>
            </a:pPr>
            <a:r>
              <a:rPr lang="tr-TR" b="1" dirty="0" smtClean="0">
                <a:solidFill>
                  <a:schemeClr val="accent2"/>
                </a:solidFill>
              </a:rPr>
              <a:t>bir dil kullanılarak hazırlanmalıdır</a:t>
            </a:r>
            <a:endParaRPr lang="tr-TR" dirty="0" smtClean="0"/>
          </a:p>
        </p:txBody>
      </p:sp>
      <p:sp>
        <p:nvSpPr>
          <p:cNvPr id="14643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2063726-2DE8-4431-B682-4D500566B518}" type="datetime1">
              <a:rPr lang="tr-TR" smtClean="0"/>
              <a:pPr/>
              <a:t>20.6.2020</a:t>
            </a:fld>
            <a:endParaRPr lang="tr-TR" smtClean="0"/>
          </a:p>
        </p:txBody>
      </p:sp>
      <p:sp>
        <p:nvSpPr>
          <p:cNvPr id="146436" name="6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46437" name="4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E324B3C-72EC-4333-8707-40CAD0750607}" type="slidenum">
              <a:rPr lang="tr-TR" smtClean="0"/>
              <a:pPr/>
              <a:t>135</a:t>
            </a:fld>
            <a:endParaRPr lang="tr-TR" smtClean="0"/>
          </a:p>
        </p:txBody>
      </p:sp>
      <p:sp>
        <p:nvSpPr>
          <p:cNvPr id="2" name="1 Başlık"/>
          <p:cNvSpPr>
            <a:spLocks noGrp="1"/>
          </p:cNvSpPr>
          <p:nvPr>
            <p:ph type="title"/>
          </p:nvPr>
        </p:nvSpPr>
        <p:spPr/>
        <p:txBody>
          <a:bodyPr/>
          <a:lstStyle/>
          <a:p>
            <a:pPr algn="ctr" eaLnBrk="1" fontAlgn="auto" hangingPunct="1">
              <a:spcAft>
                <a:spcPts val="0"/>
              </a:spcAft>
              <a:defRPr/>
            </a:pPr>
            <a:r>
              <a:rPr lang="tr-TR" dirty="0" smtClean="0">
                <a:solidFill>
                  <a:srgbClr val="FF0000"/>
                </a:solidFill>
              </a:rPr>
              <a:t>kısacası</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2 İçerik Yer Tutucusu"/>
          <p:cNvSpPr>
            <a:spLocks noGrp="1"/>
          </p:cNvSpPr>
          <p:nvPr>
            <p:ph idx="1"/>
          </p:nvPr>
        </p:nvSpPr>
        <p:spPr/>
        <p:txBody>
          <a:bodyPr/>
          <a:lstStyle/>
          <a:p>
            <a:pPr eaLnBrk="1" hangingPunct="1">
              <a:buFont typeface="Wingdings" pitchFamily="2" charset="2"/>
              <a:buChar char="Ø"/>
            </a:pPr>
            <a:r>
              <a:rPr lang="tr-TR" sz="3200" b="1" smtClean="0">
                <a:solidFill>
                  <a:schemeClr val="accent2"/>
                </a:solidFill>
              </a:rPr>
              <a:t> Gereksiz tekrarlar barındırmaz.</a:t>
            </a:r>
          </a:p>
          <a:p>
            <a:pPr eaLnBrk="1" hangingPunct="1">
              <a:buFont typeface="Wingdings" pitchFamily="2" charset="2"/>
              <a:buChar char="Ø"/>
            </a:pPr>
            <a:r>
              <a:rPr lang="tr-TR" sz="3200" b="1" smtClean="0">
                <a:solidFill>
                  <a:schemeClr val="accent2"/>
                </a:solidFill>
              </a:rPr>
              <a:t> Çabuk ve kolay anlaşılır.</a:t>
            </a:r>
          </a:p>
          <a:p>
            <a:pPr eaLnBrk="1" hangingPunct="1">
              <a:buFont typeface="Wingdings" pitchFamily="2" charset="2"/>
              <a:buChar char="Ø"/>
            </a:pPr>
            <a:r>
              <a:rPr lang="tr-TR" sz="3200" b="1" smtClean="0">
                <a:solidFill>
                  <a:schemeClr val="accent2"/>
                </a:solidFill>
              </a:rPr>
              <a:t>Yanlış anlamalara yol açmaz. </a:t>
            </a:r>
          </a:p>
          <a:p>
            <a:pPr eaLnBrk="1" hangingPunct="1">
              <a:buFont typeface="Wingdings" pitchFamily="2" charset="2"/>
              <a:buChar char="Ø"/>
            </a:pPr>
            <a:r>
              <a:rPr lang="tr-TR" sz="3200" b="1" smtClean="0">
                <a:solidFill>
                  <a:schemeClr val="accent2"/>
                </a:solidFill>
              </a:rPr>
              <a:t>Yazıyı okuyacakların kültür seviyesini dikkate alır.</a:t>
            </a:r>
          </a:p>
          <a:p>
            <a:pPr eaLnBrk="1" hangingPunct="1">
              <a:buFont typeface="Wingdings" pitchFamily="2" charset="2"/>
              <a:buChar char="Ø"/>
            </a:pPr>
            <a:r>
              <a:rPr lang="tr-TR" sz="3200" b="1" smtClean="0">
                <a:solidFill>
                  <a:schemeClr val="accent2"/>
                </a:solidFill>
              </a:rPr>
              <a:t> </a:t>
            </a:r>
            <a:r>
              <a:rPr lang="de-DE" sz="3200" b="1" smtClean="0">
                <a:solidFill>
                  <a:schemeClr val="accent2"/>
                </a:solidFill>
              </a:rPr>
              <a:t>Sade ve herkes</a:t>
            </a:r>
            <a:r>
              <a:rPr lang="tr-TR" sz="3200" b="1" smtClean="0">
                <a:solidFill>
                  <a:schemeClr val="accent2"/>
                </a:solidFill>
              </a:rPr>
              <a:t> tarafından </a:t>
            </a:r>
            <a:r>
              <a:rPr lang="de-DE" sz="3200" b="1" smtClean="0">
                <a:solidFill>
                  <a:schemeClr val="accent2"/>
                </a:solidFill>
              </a:rPr>
              <a:t> bilinen kelimeler</a:t>
            </a:r>
            <a:r>
              <a:rPr lang="tr-TR" sz="3200" b="1" smtClean="0">
                <a:solidFill>
                  <a:schemeClr val="accent2"/>
                </a:solidFill>
              </a:rPr>
              <a:t>i 	taşır</a:t>
            </a:r>
            <a:r>
              <a:rPr lang="de-DE" sz="3200" b="1" smtClean="0">
                <a:solidFill>
                  <a:schemeClr val="accent2"/>
                </a:solidFill>
              </a:rPr>
              <a:t>.</a:t>
            </a:r>
            <a:endParaRPr lang="tr-TR" sz="3200" b="1" smtClean="0">
              <a:solidFill>
                <a:schemeClr val="accent2"/>
              </a:solidFill>
            </a:endParaRPr>
          </a:p>
          <a:p>
            <a:pPr eaLnBrk="1" hangingPunct="1">
              <a:buFont typeface="Wingdings 2" pitchFamily="18" charset="2"/>
              <a:buNone/>
            </a:pPr>
            <a:endParaRPr lang="tr-TR" smtClean="0"/>
          </a:p>
        </p:txBody>
      </p:sp>
      <p:sp>
        <p:nvSpPr>
          <p:cNvPr id="14745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C867E99-B5CD-4CB0-B923-B0DCA253B043}" type="datetime1">
              <a:rPr lang="tr-TR" smtClean="0"/>
              <a:pPr/>
              <a:t>20.6.2020</a:t>
            </a:fld>
            <a:endParaRPr lang="tr-TR" smtClean="0"/>
          </a:p>
        </p:txBody>
      </p:sp>
      <p:sp>
        <p:nvSpPr>
          <p:cNvPr id="147460" name="6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47461" name="4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93B2648-891E-4CB8-899E-9BFBBA40EB1C}" type="slidenum">
              <a:rPr lang="tr-TR" smtClean="0"/>
              <a:pPr/>
              <a:t>136</a:t>
            </a:fld>
            <a:endParaRPr lang="tr-TR" smtClean="0"/>
          </a:p>
        </p:txBody>
      </p:sp>
      <p:sp>
        <p:nvSpPr>
          <p:cNvPr id="2" name="1 Başlık"/>
          <p:cNvSpPr>
            <a:spLocks noGrp="1"/>
          </p:cNvSpPr>
          <p:nvPr>
            <p:ph type="title"/>
          </p:nvPr>
        </p:nvSpPr>
        <p:spPr/>
        <p:txBody>
          <a:bodyPr/>
          <a:lstStyle/>
          <a:p>
            <a:pPr algn="ctr" eaLnBrk="1" fontAlgn="auto" hangingPunct="1">
              <a:spcAft>
                <a:spcPts val="0"/>
              </a:spcAft>
              <a:defRPr/>
            </a:pPr>
            <a:r>
              <a:rPr lang="tr-TR" dirty="0" smtClean="0">
                <a:solidFill>
                  <a:srgbClr val="FF0000"/>
                </a:solidFill>
              </a:rPr>
              <a:t>Uygun Bir yazı</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2 İçerik Yer Tutucusu"/>
          <p:cNvSpPr>
            <a:spLocks noGrp="1"/>
          </p:cNvSpPr>
          <p:nvPr>
            <p:ph idx="1"/>
          </p:nvPr>
        </p:nvSpPr>
        <p:spPr/>
        <p:txBody>
          <a:bodyPr/>
          <a:lstStyle/>
          <a:p>
            <a:pPr eaLnBrk="1" hangingPunct="1">
              <a:buFont typeface="Wingdings 2" pitchFamily="18" charset="2"/>
              <a:buNone/>
            </a:pPr>
            <a:endParaRPr lang="tr-TR" b="1" smtClean="0">
              <a:solidFill>
                <a:schemeClr val="accent2"/>
              </a:solidFill>
            </a:endParaRPr>
          </a:p>
          <a:p>
            <a:pPr eaLnBrk="1" hangingPunct="1">
              <a:buFont typeface="Wingdings 2" pitchFamily="18" charset="2"/>
              <a:buNone/>
            </a:pPr>
            <a:endParaRPr lang="tr-TR" b="1" smtClean="0">
              <a:solidFill>
                <a:schemeClr val="accent2"/>
              </a:solidFill>
            </a:endParaRPr>
          </a:p>
          <a:p>
            <a:pPr algn="ctr" eaLnBrk="1" hangingPunct="1">
              <a:buFont typeface="Wingdings 2" pitchFamily="18" charset="2"/>
              <a:buNone/>
            </a:pPr>
            <a:r>
              <a:rPr lang="tr-TR" b="1" smtClean="0">
                <a:solidFill>
                  <a:srgbClr val="FF0000"/>
                </a:solidFill>
              </a:rPr>
              <a:t> </a:t>
            </a:r>
            <a:r>
              <a:rPr lang="tr-TR" sz="4400" b="1" u="sng" smtClean="0">
                <a:solidFill>
                  <a:srgbClr val="FF0000"/>
                </a:solidFill>
              </a:rPr>
              <a:t>Hazırladığınız Yazıları</a:t>
            </a:r>
            <a:br>
              <a:rPr lang="tr-TR" sz="4400" b="1" u="sng" smtClean="0">
                <a:solidFill>
                  <a:srgbClr val="FF0000"/>
                </a:solidFill>
              </a:rPr>
            </a:br>
            <a:r>
              <a:rPr lang="tr-TR" sz="4400" b="1" u="sng" smtClean="0">
                <a:solidFill>
                  <a:srgbClr val="FF0000"/>
                </a:solidFill>
              </a:rPr>
              <a:t>Lütfen Tekrar Okuyunuz </a:t>
            </a:r>
            <a:r>
              <a:rPr lang="tr-TR" sz="4400" b="1" smtClean="0">
                <a:solidFill>
                  <a:srgbClr val="FF0000"/>
                </a:solidFill>
              </a:rPr>
              <a:t>!</a:t>
            </a:r>
            <a:br>
              <a:rPr lang="tr-TR" sz="4400" b="1" smtClean="0">
                <a:solidFill>
                  <a:srgbClr val="FF0000"/>
                </a:solidFill>
              </a:rPr>
            </a:br>
            <a:r>
              <a:rPr lang="tr-TR" b="1" smtClean="0">
                <a:solidFill>
                  <a:schemeClr val="accent2"/>
                </a:solidFill>
              </a:rPr>
              <a:t/>
            </a:r>
            <a:br>
              <a:rPr lang="tr-TR" b="1" smtClean="0">
                <a:solidFill>
                  <a:schemeClr val="accent2"/>
                </a:solidFill>
              </a:rPr>
            </a:br>
            <a:r>
              <a:rPr lang="tr-TR" b="1" smtClean="0">
                <a:solidFill>
                  <a:schemeClr val="accent2"/>
                </a:solidFill>
              </a:rPr>
              <a:t/>
            </a:r>
            <a:br>
              <a:rPr lang="tr-TR" b="1" smtClean="0">
                <a:solidFill>
                  <a:schemeClr val="accent2"/>
                </a:solidFill>
              </a:rPr>
            </a:br>
            <a:endParaRPr lang="tr-TR" smtClean="0"/>
          </a:p>
        </p:txBody>
      </p:sp>
      <p:sp>
        <p:nvSpPr>
          <p:cNvPr id="14848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C66AACF-2F6B-4A78-90BF-FA81E5ED1EDD}" type="datetime1">
              <a:rPr lang="tr-TR" smtClean="0"/>
              <a:pPr/>
              <a:t>20.6.2020</a:t>
            </a:fld>
            <a:endParaRPr lang="tr-TR" smtClean="0"/>
          </a:p>
        </p:txBody>
      </p:sp>
      <p:sp>
        <p:nvSpPr>
          <p:cNvPr id="148484" name="6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48485" name="4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60ADEE1-712E-4842-BC54-CEA3D37E79B6}" type="slidenum">
              <a:rPr lang="tr-TR" smtClean="0"/>
              <a:pPr/>
              <a:t>137</a:t>
            </a:fld>
            <a:endParaRPr lang="tr-TR" smtClean="0"/>
          </a:p>
        </p:txBody>
      </p:sp>
      <p:sp>
        <p:nvSpPr>
          <p:cNvPr id="2" name="1 Başlık"/>
          <p:cNvSpPr>
            <a:spLocks noGrp="1"/>
          </p:cNvSpPr>
          <p:nvPr>
            <p:ph type="title"/>
          </p:nvPr>
        </p:nvSpPr>
        <p:spPr/>
        <p:txBody>
          <a:bodyPr/>
          <a:lstStyle/>
          <a:p>
            <a:pPr algn="ctr" eaLnBrk="1" fontAlgn="auto" hangingPunct="1">
              <a:spcAft>
                <a:spcPts val="0"/>
              </a:spcAft>
              <a:defRPr/>
            </a:pPr>
            <a:r>
              <a:rPr lang="tr-TR" dirty="0" smtClean="0">
                <a:solidFill>
                  <a:srgbClr val="FF0000"/>
                </a:solidFill>
              </a:rPr>
              <a:t>Çok çok </a:t>
            </a:r>
            <a:r>
              <a:rPr lang="tr-TR" dirty="0" err="1" smtClean="0">
                <a:solidFill>
                  <a:srgbClr val="FF0000"/>
                </a:solidFill>
              </a:rPr>
              <a:t>önemlİ</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2 İçerik Yer Tutucusu"/>
          <p:cNvSpPr>
            <a:spLocks noGrp="1"/>
          </p:cNvSpPr>
          <p:nvPr>
            <p:ph idx="1"/>
          </p:nvPr>
        </p:nvSpPr>
        <p:spPr>
          <a:xfrm>
            <a:off x="457200" y="1285875"/>
            <a:ext cx="8229600" cy="4721225"/>
          </a:xfrm>
        </p:spPr>
        <p:txBody>
          <a:bodyPr/>
          <a:lstStyle/>
          <a:p>
            <a:pPr algn="ctr" eaLnBrk="1" hangingPunct="1">
              <a:buFont typeface="Wingdings 2" pitchFamily="18" charset="2"/>
              <a:buNone/>
            </a:pPr>
            <a:r>
              <a:rPr lang="tr-TR" b="1" smtClean="0">
                <a:solidFill>
                  <a:srgbClr val="FF0000"/>
                </a:solidFill>
              </a:rPr>
              <a:t> </a:t>
            </a:r>
            <a:r>
              <a:rPr lang="tr-TR" sz="4400" smtClean="0">
                <a:solidFill>
                  <a:srgbClr val="FF0000"/>
                </a:solidFill>
              </a:rPr>
              <a:t>T.C. CUMHURBAŞKANLIĞI İDARİ İŞLER BAŞKANLIĞI TARAFINDAN PAYLAŞILAN BİLGİYE GÖRE RESMÎ YAZIŞMALARDA SIKLIKLA YANLIŞ KULLANILAN KELİMELER </a:t>
            </a:r>
            <a:r>
              <a:rPr lang="tr-TR" b="1" smtClean="0">
                <a:solidFill>
                  <a:schemeClr val="accent2"/>
                </a:solidFill>
              </a:rPr>
              <a:t/>
            </a:r>
            <a:br>
              <a:rPr lang="tr-TR" b="1" smtClean="0">
                <a:solidFill>
                  <a:schemeClr val="accent2"/>
                </a:solidFill>
              </a:rPr>
            </a:br>
            <a:r>
              <a:rPr lang="tr-TR" b="1" smtClean="0">
                <a:solidFill>
                  <a:schemeClr val="accent2"/>
                </a:solidFill>
              </a:rPr>
              <a:t/>
            </a:r>
            <a:br>
              <a:rPr lang="tr-TR" b="1" smtClean="0">
                <a:solidFill>
                  <a:schemeClr val="accent2"/>
                </a:solidFill>
              </a:rPr>
            </a:br>
            <a:endParaRPr lang="tr-TR" smtClean="0"/>
          </a:p>
        </p:txBody>
      </p:sp>
      <p:sp>
        <p:nvSpPr>
          <p:cNvPr id="14950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CCD5201-C3D6-40D9-8390-9FCD6B747D1F}" type="datetime1">
              <a:rPr lang="tr-TR" smtClean="0"/>
              <a:pPr/>
              <a:t>20.6.2020</a:t>
            </a:fld>
            <a:endParaRPr lang="tr-TR" smtClean="0"/>
          </a:p>
        </p:txBody>
      </p:sp>
      <p:sp>
        <p:nvSpPr>
          <p:cNvPr id="149508" name="6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49509" name="4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97716DA-ED69-4F1D-B911-7515B1C6FA6C}" type="slidenum">
              <a:rPr lang="tr-TR" smtClean="0"/>
              <a:pPr/>
              <a:t>138</a:t>
            </a:fld>
            <a:endParaRPr lang="tr-TR" smtClean="0"/>
          </a:p>
        </p:txBody>
      </p:sp>
      <p:sp>
        <p:nvSpPr>
          <p:cNvPr id="2" name="1 Başlık"/>
          <p:cNvSpPr>
            <a:spLocks noGrp="1"/>
          </p:cNvSpPr>
          <p:nvPr>
            <p:ph type="title"/>
          </p:nvPr>
        </p:nvSpPr>
        <p:spPr/>
        <p:txBody>
          <a:bodyPr/>
          <a:lstStyle/>
          <a:p>
            <a:pPr algn="ctr" eaLnBrk="1" fontAlgn="auto" hangingPunct="1">
              <a:spcAft>
                <a:spcPts val="0"/>
              </a:spcAft>
              <a:defRPr/>
            </a:pPr>
            <a:r>
              <a:rPr lang="tr-TR" dirty="0" smtClean="0">
                <a:solidFill>
                  <a:srgbClr val="FF0000"/>
                </a:solidFill>
              </a:rPr>
              <a:t>Çok çok </a:t>
            </a:r>
            <a:r>
              <a:rPr lang="tr-TR" dirty="0" err="1" smtClean="0">
                <a:solidFill>
                  <a:srgbClr val="FF0000"/>
                </a:solidFill>
              </a:rPr>
              <a:t>önemlİ</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CE96C50F-2AE7-4091-83A2-EA2A3EB1B8BC}" type="datetime1">
              <a:rPr lang="tr-TR" smtClean="0"/>
              <a:pPr/>
              <a:t>20.6.2020</a:t>
            </a:fld>
            <a:endParaRPr lang="tr-TR" smtClean="0"/>
          </a:p>
        </p:txBody>
      </p:sp>
      <p:sp>
        <p:nvSpPr>
          <p:cNvPr id="150531" name="6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50532" name="4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8A9F5D9-40F8-4D93-BE24-F1300AB54A76}" type="slidenum">
              <a:rPr lang="tr-TR" smtClean="0"/>
              <a:pPr/>
              <a:t>139</a:t>
            </a:fld>
            <a:endParaRPr lang="tr-TR" smtClean="0"/>
          </a:p>
        </p:txBody>
      </p:sp>
      <p:pic>
        <p:nvPicPr>
          <p:cNvPr id="150533" name="Picture 2" descr="C:\Users\Arif\Downloads\0a2421af-a3c0-43c4-be8f-c3d6d347726d (1).JPG"/>
          <p:cNvPicPr>
            <a:picLocks noChangeAspect="1" noChangeArrowheads="1"/>
          </p:cNvPicPr>
          <p:nvPr/>
        </p:nvPicPr>
        <p:blipFill>
          <a:blip r:embed="rId2" cstate="print"/>
          <a:srcRect/>
          <a:stretch>
            <a:fillRect/>
          </a:stretch>
        </p:blipFill>
        <p:spPr bwMode="auto">
          <a:xfrm>
            <a:off x="642938" y="428625"/>
            <a:ext cx="757237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554038" y="350838"/>
            <a:ext cx="8242300" cy="5775325"/>
          </a:xfrm>
        </p:spPr>
        <p:txBody>
          <a:bodyPr/>
          <a:lstStyle/>
          <a:p>
            <a:pPr eaLnBrk="1" hangingPunct="1">
              <a:buFont typeface="Wingdings 3" pitchFamily="18" charset="2"/>
              <a:buNone/>
            </a:pPr>
            <a:r>
              <a:rPr lang="tr-TR" sz="2800" b="1" i="1" u="sng" smtClean="0">
                <a:solidFill>
                  <a:srgbClr val="FF0000"/>
                </a:solidFill>
              </a:rPr>
              <a:t>Resmî yazışma ortamları MADDE 4</a:t>
            </a:r>
            <a:r>
              <a:rPr lang="tr-TR" sz="2800" i="1" u="sng" smtClean="0">
                <a:solidFill>
                  <a:srgbClr val="FF0000"/>
                </a:solidFill>
              </a:rPr>
              <a:t>-</a:t>
            </a:r>
            <a:endParaRPr lang="tr-TR" smtClean="0">
              <a:solidFill>
                <a:srgbClr val="FF0000"/>
              </a:solidFill>
            </a:endParaRPr>
          </a:p>
          <a:p>
            <a:pPr eaLnBrk="1" hangingPunct="1">
              <a:lnSpc>
                <a:spcPct val="80000"/>
              </a:lnSpc>
              <a:buFont typeface="Wingdings 3" pitchFamily="18" charset="2"/>
              <a:buNone/>
            </a:pPr>
            <a:endParaRPr lang="tr-TR" sz="2800" i="1" u="sng" smtClean="0"/>
          </a:p>
          <a:p>
            <a:pPr eaLnBrk="1" hangingPunct="1">
              <a:lnSpc>
                <a:spcPct val="80000"/>
              </a:lnSpc>
              <a:buFont typeface="Wingdings 3" pitchFamily="18" charset="2"/>
              <a:buNone/>
            </a:pPr>
            <a:r>
              <a:rPr lang="tr-TR" sz="2800" i="1" smtClean="0"/>
              <a:t>(1) Kamu kurum ve kuruluşlarınca resmî yazışmalar, elektronik ortamda e-Yazışma Teknik Rehberi’ne uygun olarak hazırlanan ve güvenli elektronik imza ile imzalanan belgelerle yapılır. Bu belgeler, elektronik ortamda muhatapları ile paylaşılır ve elektronik ortamda saklanır. </a:t>
            </a:r>
            <a:r>
              <a:rPr lang="tr-TR" sz="2800" i="1" smtClean="0">
                <a:solidFill>
                  <a:srgbClr val="FF0000"/>
                </a:solidFill>
              </a:rPr>
              <a:t>Ayrıca güvenli elektronik imza ile imzalanan belgeler, çıktısı alınarak el yazısıyla atılan imza ile imzalanmaz ve fiziksel ortamda saklanmaz.</a:t>
            </a:r>
            <a:endParaRPr lang="tr-TR" sz="2800" smtClean="0">
              <a:solidFill>
                <a:srgbClr val="FF0000"/>
              </a:solidFill>
            </a:endParaRPr>
          </a:p>
          <a:p>
            <a:pPr eaLnBrk="1" hangingPunct="1">
              <a:lnSpc>
                <a:spcPct val="80000"/>
              </a:lnSpc>
              <a:buFont typeface="Wingdings 3" pitchFamily="18" charset="2"/>
              <a:buNone/>
            </a:pPr>
            <a:r>
              <a:rPr lang="tr-TR" sz="2800" smtClean="0"/>
              <a:t> </a:t>
            </a:r>
            <a:endParaRPr lang="tr-TR" b="1" smtClean="0">
              <a:solidFill>
                <a:schemeClr val="accent2"/>
              </a:solidFill>
            </a:endParaRPr>
          </a:p>
          <a:p>
            <a:pPr eaLnBrk="1" hangingPunct="1">
              <a:lnSpc>
                <a:spcPct val="80000"/>
              </a:lnSpc>
            </a:pPr>
            <a:endParaRPr lang="tr-TR" b="1" smtClean="0">
              <a:solidFill>
                <a:schemeClr val="accent2"/>
              </a:solidFill>
            </a:endParaRPr>
          </a:p>
        </p:txBody>
      </p:sp>
      <p:sp>
        <p:nvSpPr>
          <p:cNvPr id="2253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1C15152D-E905-4D5D-9B0E-C536072E44DB}" type="datetime1">
              <a:rPr lang="tr-TR" smtClean="0"/>
              <a:pPr/>
              <a:t>20.6.2020</a:t>
            </a:fld>
            <a:endParaRPr lang="tr-TR" smtClean="0"/>
          </a:p>
        </p:txBody>
      </p:sp>
      <p:sp>
        <p:nvSpPr>
          <p:cNvPr id="2253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2253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22C4F9A-04B7-4B11-BA68-79F70C44DD8E}" type="slidenum">
              <a:rPr lang="tr-TR" smtClean="0"/>
              <a:pPr/>
              <a:t>14</a:t>
            </a:fld>
            <a:endParaRPr lang="tr-TR"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4" descr="C:\Users\Yasemin\Desktop\images.jpg"/>
          <p:cNvPicPr>
            <a:picLocks noChangeAspect="1" noChangeArrowheads="1"/>
          </p:cNvPicPr>
          <p:nvPr/>
        </p:nvPicPr>
        <p:blipFill>
          <a:blip r:embed="rId2" cstate="print"/>
          <a:srcRect/>
          <a:stretch>
            <a:fillRect/>
          </a:stretch>
        </p:blipFill>
        <p:spPr bwMode="auto">
          <a:xfrm>
            <a:off x="250825" y="260350"/>
            <a:ext cx="2808288" cy="3184525"/>
          </a:xfrm>
          <a:prstGeom prst="rect">
            <a:avLst/>
          </a:prstGeom>
          <a:noFill/>
          <a:ln w="9525">
            <a:noFill/>
            <a:miter lim="800000"/>
            <a:headEnd/>
            <a:tailEnd/>
          </a:ln>
        </p:spPr>
      </p:pic>
      <p:sp>
        <p:nvSpPr>
          <p:cNvPr id="151555" name="2 İçerik Yer Tutucusu"/>
          <p:cNvSpPr>
            <a:spLocks noGrp="1"/>
          </p:cNvSpPr>
          <p:nvPr>
            <p:ph idx="1"/>
          </p:nvPr>
        </p:nvSpPr>
        <p:spPr>
          <a:xfrm>
            <a:off x="323850" y="1554163"/>
            <a:ext cx="8496300" cy="4525962"/>
          </a:xfrm>
        </p:spPr>
        <p:txBody>
          <a:bodyPr/>
          <a:lstStyle/>
          <a:p>
            <a:pPr algn="ctr" eaLnBrk="1" hangingPunct="1">
              <a:buFont typeface="Wingdings 2" pitchFamily="18" charset="2"/>
              <a:buNone/>
            </a:pPr>
            <a:r>
              <a:rPr lang="tr-TR" b="1" smtClean="0">
                <a:solidFill>
                  <a:schemeClr val="accent2"/>
                </a:solidFill>
              </a:rPr>
              <a:t/>
            </a:r>
            <a:br>
              <a:rPr lang="tr-TR" b="1" smtClean="0">
                <a:solidFill>
                  <a:schemeClr val="accent2"/>
                </a:solidFill>
              </a:rPr>
            </a:br>
            <a:r>
              <a:rPr lang="tr-TR" b="1" smtClean="0">
                <a:solidFill>
                  <a:schemeClr val="accent2"/>
                </a:solidFill>
              </a:rPr>
              <a:t>                        </a:t>
            </a:r>
          </a:p>
          <a:p>
            <a:pPr algn="ctr" eaLnBrk="1" hangingPunct="1">
              <a:buFont typeface="Wingdings 2" pitchFamily="18" charset="2"/>
              <a:buNone/>
            </a:pPr>
            <a:r>
              <a:rPr lang="tr-TR" b="1" smtClean="0">
                <a:solidFill>
                  <a:schemeClr val="accent2"/>
                </a:solidFill>
              </a:rPr>
              <a:t>                    </a:t>
            </a:r>
            <a:r>
              <a:rPr lang="tr-TR" b="1" smtClean="0"/>
              <a:t>BİLGİSAYAR TEKNOLOJİSİ</a:t>
            </a:r>
          </a:p>
          <a:p>
            <a:pPr algn="ctr" eaLnBrk="1" hangingPunct="1">
              <a:buFont typeface="Wingdings 2" pitchFamily="18" charset="2"/>
              <a:buNone/>
            </a:pPr>
            <a:r>
              <a:rPr lang="tr-TR" b="1" smtClean="0"/>
              <a:t/>
            </a:r>
            <a:br>
              <a:rPr lang="tr-TR" b="1" smtClean="0"/>
            </a:br>
            <a:r>
              <a:rPr lang="tr-TR" b="1" smtClean="0"/>
              <a:t> KOLAYLIK SAĞLAMAKLA BİRLİKTE </a:t>
            </a:r>
          </a:p>
          <a:p>
            <a:pPr eaLnBrk="1" hangingPunct="1">
              <a:buFont typeface="Wingdings 2" pitchFamily="18" charset="2"/>
              <a:buNone/>
            </a:pPr>
            <a:endParaRPr lang="tr-TR" b="1" smtClean="0">
              <a:solidFill>
                <a:schemeClr val="accent2"/>
              </a:solidFill>
            </a:endParaRPr>
          </a:p>
          <a:p>
            <a:pPr algn="ctr" eaLnBrk="1" hangingPunct="1">
              <a:buFont typeface="Wingdings 2" pitchFamily="18" charset="2"/>
              <a:buNone/>
            </a:pPr>
            <a:r>
              <a:rPr lang="tr-TR" b="1" smtClean="0">
                <a:solidFill>
                  <a:srgbClr val="FF0000"/>
                </a:solidFill>
              </a:rPr>
              <a:t>       </a:t>
            </a:r>
            <a:r>
              <a:rPr lang="tr-TR" b="1" u="sng" smtClean="0">
                <a:solidFill>
                  <a:srgbClr val="FF0000"/>
                </a:solidFill>
              </a:rPr>
              <a:t>SÜRPRİZLER DE BARINDIRABİLİR !...</a:t>
            </a:r>
            <a:endParaRPr lang="tr-TR" u="sng" smtClean="0">
              <a:solidFill>
                <a:srgbClr val="FF0000"/>
              </a:solidFill>
            </a:endParaRPr>
          </a:p>
        </p:txBody>
      </p:sp>
      <p:sp>
        <p:nvSpPr>
          <p:cNvPr id="151556" name="4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B5AF44B-9DD4-4022-B4EC-D173C43B78E5}" type="datetime1">
              <a:rPr lang="tr-TR" smtClean="0"/>
              <a:pPr/>
              <a:t>20.6.2020</a:t>
            </a:fld>
            <a:endParaRPr lang="tr-TR" smtClean="0"/>
          </a:p>
        </p:txBody>
      </p:sp>
      <p:sp>
        <p:nvSpPr>
          <p:cNvPr id="151557" name="7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51558"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4405CC1-29B7-481E-B977-4A70A6A3076C}" type="slidenum">
              <a:rPr lang="tr-TR" smtClean="0"/>
              <a:pPr/>
              <a:t>140</a:t>
            </a:fld>
            <a:endParaRPr lang="tr-TR" smtClean="0"/>
          </a:p>
        </p:txBody>
      </p:sp>
      <p:sp>
        <p:nvSpPr>
          <p:cNvPr id="2" name="1 Başlık"/>
          <p:cNvSpPr>
            <a:spLocks noGrp="1"/>
          </p:cNvSpPr>
          <p:nvPr>
            <p:ph type="title"/>
          </p:nvPr>
        </p:nvSpPr>
        <p:spPr/>
        <p:txBody>
          <a:bodyPr/>
          <a:lstStyle/>
          <a:p>
            <a:pPr algn="ctr" eaLnBrk="1" fontAlgn="auto" hangingPunct="1">
              <a:spcAft>
                <a:spcPts val="0"/>
              </a:spcAft>
              <a:defRPr/>
            </a:pPr>
            <a:r>
              <a:rPr lang="tr-TR" dirty="0" smtClean="0"/>
              <a:t>                 </a:t>
            </a:r>
            <a:r>
              <a:rPr lang="tr-TR" dirty="0" err="1" smtClean="0">
                <a:solidFill>
                  <a:srgbClr val="FF0000"/>
                </a:solidFill>
              </a:rPr>
              <a:t>UnutmayInIz</a:t>
            </a:r>
            <a:r>
              <a:rPr lang="tr-TR" dirty="0" smtClean="0">
                <a:solidFill>
                  <a:srgbClr val="FF0000"/>
                </a:solidFill>
              </a:rPr>
              <a:t>!</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body" sz="half" idx="1"/>
          </p:nvPr>
        </p:nvSpPr>
        <p:spPr>
          <a:xfrm>
            <a:off x="457200" y="620713"/>
            <a:ext cx="7931150" cy="5505450"/>
          </a:xfrm>
        </p:spPr>
        <p:txBody>
          <a:bodyPr/>
          <a:lstStyle/>
          <a:p>
            <a:pPr eaLnBrk="1" hangingPunct="1">
              <a:buFontTx/>
              <a:buNone/>
            </a:pPr>
            <a:endParaRPr lang="tr-TR" sz="2400" b="1" u="sng" smtClean="0">
              <a:solidFill>
                <a:srgbClr val="FF0000"/>
              </a:solidFill>
            </a:endParaRPr>
          </a:p>
          <a:p>
            <a:pPr algn="ctr" eaLnBrk="1" hangingPunct="1">
              <a:buFontTx/>
              <a:buNone/>
            </a:pPr>
            <a:r>
              <a:rPr lang="tr-TR" sz="3600" b="1" i="1" smtClean="0">
                <a:solidFill>
                  <a:srgbClr val="FF0000"/>
                </a:solidFill>
              </a:rPr>
              <a:t>İLGİNİZ İÇİN TEŞEKKÜR EDER,</a:t>
            </a:r>
          </a:p>
          <a:p>
            <a:pPr algn="ctr" eaLnBrk="1" hangingPunct="1">
              <a:buFontTx/>
              <a:buNone/>
            </a:pPr>
            <a:r>
              <a:rPr lang="tr-TR" sz="3600" b="1" i="1" smtClean="0">
                <a:solidFill>
                  <a:srgbClr val="FF0000"/>
                </a:solidFill>
              </a:rPr>
              <a:t>ÇALIŞMALARINIZDA</a:t>
            </a:r>
          </a:p>
          <a:p>
            <a:pPr algn="ctr" eaLnBrk="1" hangingPunct="1">
              <a:buFontTx/>
              <a:buNone/>
            </a:pPr>
            <a:r>
              <a:rPr lang="tr-TR" sz="3600" b="1" i="1" smtClean="0">
                <a:solidFill>
                  <a:srgbClr val="FF0000"/>
                </a:solidFill>
              </a:rPr>
              <a:t> BAŞARILAR DİLERİM.</a:t>
            </a:r>
          </a:p>
          <a:p>
            <a:pPr eaLnBrk="1" hangingPunct="1">
              <a:buFontTx/>
              <a:buNone/>
            </a:pPr>
            <a:endParaRPr lang="tr-TR" sz="2400" smtClean="0">
              <a:solidFill>
                <a:srgbClr val="FF0000"/>
              </a:solidFill>
            </a:endParaRPr>
          </a:p>
          <a:p>
            <a:pPr algn="ctr" eaLnBrk="1" hangingPunct="1">
              <a:buFontTx/>
              <a:buNone/>
            </a:pPr>
            <a:r>
              <a:rPr lang="tr-TR" sz="2400" smtClean="0">
                <a:solidFill>
                  <a:srgbClr val="FF0000"/>
                </a:solidFill>
              </a:rPr>
              <a:t>ARİF DEDE</a:t>
            </a:r>
          </a:p>
          <a:p>
            <a:pPr algn="ctr" eaLnBrk="1" hangingPunct="1">
              <a:buFontTx/>
              <a:buNone/>
            </a:pPr>
            <a:r>
              <a:rPr lang="tr-TR" sz="2400" smtClean="0">
                <a:solidFill>
                  <a:srgbClr val="FF0000"/>
                </a:solidFill>
              </a:rPr>
              <a:t>EĞİTİM UZMANI</a:t>
            </a:r>
          </a:p>
          <a:p>
            <a:pPr algn="ctr" eaLnBrk="1" hangingPunct="1">
              <a:buFontTx/>
              <a:buNone/>
            </a:pPr>
            <a:endParaRPr lang="tr-TR" sz="2400" smtClean="0">
              <a:solidFill>
                <a:srgbClr val="FF0000"/>
              </a:solidFill>
            </a:endParaRPr>
          </a:p>
          <a:p>
            <a:pPr algn="ctr" eaLnBrk="1" hangingPunct="1">
              <a:buFontTx/>
              <a:buNone/>
            </a:pPr>
            <a:r>
              <a:rPr lang="tr-TR" sz="2400" smtClean="0">
                <a:hlinkClick r:id="rId3"/>
              </a:rPr>
              <a:t>www.arifdede.info</a:t>
            </a:r>
            <a:endParaRPr lang="tr-TR" sz="2400" smtClean="0"/>
          </a:p>
          <a:p>
            <a:pPr algn="ctr" eaLnBrk="1" hangingPunct="1">
              <a:buFontTx/>
              <a:buNone/>
            </a:pPr>
            <a:r>
              <a:rPr lang="tr-TR" sz="2400" smtClean="0">
                <a:hlinkClick r:id="rId4"/>
              </a:rPr>
              <a:t>arifdede2834@gmail.com</a:t>
            </a:r>
            <a:endParaRPr lang="tr-TR" sz="2400" smtClean="0"/>
          </a:p>
          <a:p>
            <a:pPr algn="ctr" eaLnBrk="1" hangingPunct="1">
              <a:buFontTx/>
              <a:buNone/>
            </a:pPr>
            <a:r>
              <a:rPr lang="tr-TR" sz="2400" smtClean="0"/>
              <a:t>0506 794 28 28</a:t>
            </a:r>
          </a:p>
        </p:txBody>
      </p:sp>
      <p:sp>
        <p:nvSpPr>
          <p:cNvPr id="15257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B3BC0BE5-3DC7-4F50-AA2C-8E2EA2C5B71B}" type="datetime1">
              <a:rPr lang="tr-TR" smtClean="0"/>
              <a:pPr/>
              <a:t>20.6.2020</a:t>
            </a:fld>
            <a:endParaRPr lang="tr-TR" smtClean="0"/>
          </a:p>
        </p:txBody>
      </p:sp>
      <p:sp>
        <p:nvSpPr>
          <p:cNvPr id="15258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52581" name="6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8B8295C-3F12-4AFC-827E-1988A3CDE92B}" type="slidenum">
              <a:rPr lang="tr-TR" smtClean="0"/>
              <a:pPr/>
              <a:t>141</a:t>
            </a:fld>
            <a:endParaRPr lang="tr-T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554038" y="350838"/>
            <a:ext cx="8242300" cy="5775325"/>
          </a:xfrm>
        </p:spPr>
        <p:txBody>
          <a:bodyPr/>
          <a:lstStyle/>
          <a:p>
            <a:pPr eaLnBrk="1" hangingPunct="1">
              <a:buFont typeface="Wingdings 3" pitchFamily="18" charset="2"/>
              <a:buNone/>
            </a:pPr>
            <a:r>
              <a:rPr lang="tr-TR" sz="2800" b="1" i="1" u="sng" smtClean="0">
                <a:solidFill>
                  <a:srgbClr val="FF0000"/>
                </a:solidFill>
              </a:rPr>
              <a:t>Resmî yazışma ortamları MADDE 4</a:t>
            </a:r>
            <a:r>
              <a:rPr lang="tr-TR" sz="2800" i="1" u="sng" smtClean="0">
                <a:solidFill>
                  <a:srgbClr val="FF0000"/>
                </a:solidFill>
              </a:rPr>
              <a:t>-</a:t>
            </a:r>
            <a:endParaRPr lang="tr-TR" smtClean="0">
              <a:solidFill>
                <a:srgbClr val="FF0000"/>
              </a:solidFill>
            </a:endParaRPr>
          </a:p>
          <a:p>
            <a:pPr eaLnBrk="1" hangingPunct="1">
              <a:lnSpc>
                <a:spcPct val="80000"/>
              </a:lnSpc>
              <a:buFont typeface="Wingdings 3" pitchFamily="18" charset="2"/>
              <a:buNone/>
            </a:pPr>
            <a:endParaRPr lang="tr-TR" b="1" smtClean="0">
              <a:solidFill>
                <a:schemeClr val="accent2"/>
              </a:solidFill>
            </a:endParaRPr>
          </a:p>
          <a:p>
            <a:pPr eaLnBrk="1" hangingPunct="1">
              <a:lnSpc>
                <a:spcPct val="80000"/>
              </a:lnSpc>
              <a:buFont typeface="Wingdings 3" pitchFamily="18" charset="2"/>
              <a:buNone/>
            </a:pPr>
            <a:r>
              <a:rPr lang="tr-TR" sz="2800" i="1" smtClean="0"/>
              <a:t>(2) Zorunlu hâllerde veya olağanüstü durumlarda resmî yazışmalar, el yazısıyla imzalanan belgelerle yapılır. Bu belgelerin gönderilmesi ve saklanması fiziksel ortam şartlarına göre gerçekleştirilir.</a:t>
            </a:r>
            <a:endParaRPr lang="tr-TR" sz="2800" smtClean="0"/>
          </a:p>
          <a:p>
            <a:pPr eaLnBrk="1" hangingPunct="1">
              <a:lnSpc>
                <a:spcPct val="80000"/>
              </a:lnSpc>
              <a:buFont typeface="Wingdings 3" pitchFamily="18" charset="2"/>
              <a:buNone/>
            </a:pPr>
            <a:endParaRPr lang="tr-TR" b="1" smtClean="0">
              <a:solidFill>
                <a:schemeClr val="accent2"/>
              </a:solidFill>
            </a:endParaRPr>
          </a:p>
          <a:p>
            <a:pPr eaLnBrk="1" hangingPunct="1">
              <a:lnSpc>
                <a:spcPct val="80000"/>
              </a:lnSpc>
            </a:pPr>
            <a:endParaRPr lang="tr-TR" b="1" smtClean="0">
              <a:solidFill>
                <a:schemeClr val="accent2"/>
              </a:solidFill>
            </a:endParaRPr>
          </a:p>
        </p:txBody>
      </p:sp>
      <p:sp>
        <p:nvSpPr>
          <p:cNvPr id="2355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D0C2AFBB-527B-43B0-841A-82A7388BD903}" type="datetime1">
              <a:rPr lang="tr-TR" smtClean="0"/>
              <a:pPr/>
              <a:t>20.6.2020</a:t>
            </a:fld>
            <a:endParaRPr lang="tr-TR" smtClean="0"/>
          </a:p>
        </p:txBody>
      </p:sp>
      <p:sp>
        <p:nvSpPr>
          <p:cNvPr id="2355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2355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7F778C7-4D50-47BC-95BD-A147EFD740B3}" type="slidenum">
              <a:rPr lang="tr-TR" smtClean="0"/>
              <a:pPr/>
              <a:t>15</a:t>
            </a:fld>
            <a:endParaRPr lang="tr-T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554038" y="350838"/>
            <a:ext cx="8242300" cy="5775325"/>
          </a:xfrm>
        </p:spPr>
        <p:txBody>
          <a:bodyPr/>
          <a:lstStyle/>
          <a:p>
            <a:pPr eaLnBrk="1" hangingPunct="1">
              <a:lnSpc>
                <a:spcPct val="80000"/>
              </a:lnSpc>
              <a:buFontTx/>
              <a:buNone/>
            </a:pPr>
            <a:endParaRPr lang="tr-TR" b="1" smtClean="0">
              <a:solidFill>
                <a:srgbClr val="FF0000"/>
              </a:solidFill>
            </a:endParaRPr>
          </a:p>
          <a:p>
            <a:pPr eaLnBrk="1" hangingPunct="1">
              <a:lnSpc>
                <a:spcPct val="80000"/>
              </a:lnSpc>
              <a:buFontTx/>
              <a:buNone/>
            </a:pPr>
            <a:r>
              <a:rPr lang="tr-TR" b="1" smtClean="0">
                <a:solidFill>
                  <a:srgbClr val="FF0000"/>
                </a:solidFill>
              </a:rPr>
              <a:t>NÜSHA SAYISI</a:t>
            </a:r>
            <a:r>
              <a:rPr lang="tr-TR" b="1" smtClean="0">
                <a:solidFill>
                  <a:schemeClr val="accent2"/>
                </a:solidFill>
              </a:rPr>
              <a:t> </a:t>
            </a:r>
            <a:r>
              <a:rPr lang="tr-TR" b="1" smtClean="0">
                <a:solidFill>
                  <a:srgbClr val="FF0000"/>
                </a:solidFill>
              </a:rPr>
              <a:t>(Madde-5)</a:t>
            </a:r>
            <a:endParaRPr lang="tr-TR" smtClean="0">
              <a:solidFill>
                <a:srgbClr val="FF0000"/>
              </a:solidFill>
            </a:endParaRPr>
          </a:p>
          <a:p>
            <a:pPr eaLnBrk="1" hangingPunct="1">
              <a:lnSpc>
                <a:spcPct val="80000"/>
              </a:lnSpc>
            </a:pPr>
            <a:endParaRPr lang="tr-TR" smtClean="0">
              <a:solidFill>
                <a:schemeClr val="accent2"/>
              </a:solidFill>
            </a:endParaRPr>
          </a:p>
          <a:p>
            <a:pPr eaLnBrk="1" hangingPunct="1">
              <a:lnSpc>
                <a:spcPct val="80000"/>
              </a:lnSpc>
              <a:buFont typeface="Wingdings 3" pitchFamily="18" charset="2"/>
              <a:buNone/>
            </a:pPr>
            <a:r>
              <a:rPr lang="tr-TR" sz="2800" smtClean="0"/>
              <a:t>   (1) Elektronik ortamda güvenli elektronik imza ile </a:t>
            </a:r>
            <a:r>
              <a:rPr lang="tr-TR" sz="3600" smtClean="0"/>
              <a:t>imzalanan </a:t>
            </a:r>
            <a:r>
              <a:rPr lang="tr-TR" sz="3600" smtClean="0">
                <a:solidFill>
                  <a:srgbClr val="FF0000"/>
                </a:solidFill>
              </a:rPr>
              <a:t>belgeler tek nüsha olarak </a:t>
            </a:r>
            <a:r>
              <a:rPr lang="tr-TR" sz="3600" smtClean="0"/>
              <a:t>hazırlanır.</a:t>
            </a:r>
            <a:br>
              <a:rPr lang="tr-TR" sz="3600" smtClean="0"/>
            </a:br>
            <a:r>
              <a:rPr lang="tr-TR" sz="3600" smtClean="0"/>
              <a:t>(2) Zorunlu hallerde veya olağanüstü durumlarda hazırlanacak belgeler, paraflı nüshası hazırlayan idarede kalacak şekilde </a:t>
            </a:r>
            <a:r>
              <a:rPr lang="tr-TR" sz="3600" smtClean="0">
                <a:solidFill>
                  <a:srgbClr val="FF0000"/>
                </a:solidFill>
              </a:rPr>
              <a:t>en az iki nüsha olarak</a:t>
            </a:r>
            <a:r>
              <a:rPr lang="tr-TR" sz="3600" smtClean="0"/>
              <a:t> düzenlenir.</a:t>
            </a:r>
          </a:p>
          <a:p>
            <a:pPr eaLnBrk="1" hangingPunct="1">
              <a:lnSpc>
                <a:spcPct val="80000"/>
              </a:lnSpc>
            </a:pPr>
            <a:endParaRPr lang="tr-TR" b="1" smtClean="0">
              <a:solidFill>
                <a:schemeClr val="accent2"/>
              </a:solidFill>
            </a:endParaRPr>
          </a:p>
          <a:p>
            <a:pPr eaLnBrk="1" hangingPunct="1">
              <a:lnSpc>
                <a:spcPct val="80000"/>
              </a:lnSpc>
            </a:pPr>
            <a:endParaRPr lang="tr-TR" b="1" smtClean="0">
              <a:solidFill>
                <a:schemeClr val="accent2"/>
              </a:solidFill>
            </a:endParaRPr>
          </a:p>
        </p:txBody>
      </p:sp>
      <p:sp>
        <p:nvSpPr>
          <p:cNvPr id="2457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04B8CB2-26FE-4431-9E95-A03A9A7970D3}" type="datetime1">
              <a:rPr lang="tr-TR" smtClean="0"/>
              <a:pPr/>
              <a:t>20.6.2020</a:t>
            </a:fld>
            <a:endParaRPr lang="tr-TR" smtClean="0"/>
          </a:p>
        </p:txBody>
      </p:sp>
      <p:sp>
        <p:nvSpPr>
          <p:cNvPr id="2458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2458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F75EEE0-B70C-4B8B-ABA1-23E1F6AFA635}" type="slidenum">
              <a:rPr lang="tr-TR" smtClean="0"/>
              <a:pPr/>
              <a:t>16</a:t>
            </a:fld>
            <a:endParaRPr lang="tr-T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54038" y="350838"/>
            <a:ext cx="8242300" cy="5775325"/>
          </a:xfrm>
        </p:spPr>
        <p:txBody>
          <a:bodyPr>
            <a:normAutofit lnSpcReduction="10000"/>
          </a:bodyPr>
          <a:lstStyle/>
          <a:p>
            <a:pPr marL="365760" indent="-256032" eaLnBrk="1" fontAlgn="auto" hangingPunct="1">
              <a:spcAft>
                <a:spcPts val="0"/>
              </a:spcAft>
              <a:buFont typeface="Wingdings 2" pitchFamily="18" charset="2"/>
              <a:buNone/>
              <a:defRPr/>
            </a:pPr>
            <a:r>
              <a:rPr lang="tr-TR" b="1" dirty="0" smtClean="0">
                <a:solidFill>
                  <a:srgbClr val="FF0000"/>
                </a:solidFill>
              </a:rPr>
              <a:t>Belgenin şeklî özellikleri MADDE 6</a:t>
            </a:r>
            <a:r>
              <a:rPr lang="tr-TR" dirty="0" smtClean="0">
                <a:solidFill>
                  <a:srgbClr val="FF0000"/>
                </a:solidFill>
              </a:rPr>
              <a:t>-</a:t>
            </a:r>
            <a:endParaRPr lang="tr-TR" sz="2300" dirty="0" smtClean="0">
              <a:solidFill>
                <a:srgbClr val="FF0000"/>
              </a:solidFill>
            </a:endParaRPr>
          </a:p>
          <a:p>
            <a:pPr marL="365760" indent="-256032" eaLnBrk="1" fontAlgn="auto" hangingPunct="1">
              <a:lnSpc>
                <a:spcPct val="80000"/>
              </a:lnSpc>
              <a:spcAft>
                <a:spcPts val="0"/>
              </a:spcAft>
              <a:buFontTx/>
              <a:buNone/>
              <a:defRPr/>
            </a:pPr>
            <a:endParaRPr lang="tr-TR" sz="2300" dirty="0" smtClean="0">
              <a:solidFill>
                <a:schemeClr val="accent2"/>
              </a:solidFill>
            </a:endParaRPr>
          </a:p>
          <a:p>
            <a:pPr marL="365760" indent="-256032" eaLnBrk="1" fontAlgn="auto" hangingPunct="1">
              <a:spcAft>
                <a:spcPts val="0"/>
              </a:spcAft>
              <a:buFont typeface="Wingdings 2" pitchFamily="18" charset="2"/>
              <a:buNone/>
              <a:defRPr/>
            </a:pPr>
            <a:r>
              <a:rPr lang="tr-TR" sz="2800" i="1" dirty="0" smtClean="0"/>
              <a:t> </a:t>
            </a:r>
            <a:r>
              <a:rPr lang="tr-TR" sz="2800" dirty="0" smtClean="0"/>
              <a:t>(1) Belgeler</a:t>
            </a:r>
            <a:r>
              <a:rPr lang="tr-TR" sz="2800" i="1" dirty="0" smtClean="0"/>
              <a:t>,</a:t>
            </a:r>
            <a:r>
              <a:rPr lang="tr-TR" sz="2800" dirty="0" smtClean="0"/>
              <a:t> </a:t>
            </a:r>
            <a:r>
              <a:rPr lang="tr-TR" sz="2800" dirty="0" smtClean="0">
                <a:solidFill>
                  <a:srgbClr val="FF0000"/>
                </a:solidFill>
              </a:rPr>
              <a:t>A4 (210x297 mm)</a:t>
            </a:r>
            <a:r>
              <a:rPr lang="tr-TR" sz="2800" dirty="0" smtClean="0"/>
              <a:t> boyutu </a:t>
            </a:r>
            <a:r>
              <a:rPr lang="tr-TR" sz="2800" i="1" dirty="0" smtClean="0"/>
              <a:t>dikkate alınarak hazırlanır.</a:t>
            </a:r>
          </a:p>
          <a:p>
            <a:pPr marL="365760" indent="-256032" eaLnBrk="1" fontAlgn="auto" hangingPunct="1">
              <a:spcAft>
                <a:spcPts val="0"/>
              </a:spcAft>
              <a:buFont typeface="Wingdings 2" pitchFamily="18" charset="2"/>
              <a:buNone/>
              <a:defRPr/>
            </a:pPr>
            <a:r>
              <a:rPr lang="tr-TR" sz="2800" dirty="0" smtClean="0"/>
              <a:t> </a:t>
            </a:r>
          </a:p>
          <a:p>
            <a:pPr marL="365760" indent="-256032" eaLnBrk="1" fontAlgn="auto" hangingPunct="1">
              <a:spcAft>
                <a:spcPts val="0"/>
              </a:spcAft>
              <a:buFont typeface="Wingdings 2" pitchFamily="18" charset="2"/>
              <a:buNone/>
              <a:defRPr/>
            </a:pPr>
            <a:r>
              <a:rPr lang="tr-TR" sz="2800" dirty="0" smtClean="0"/>
              <a:t>  (2) Belge ekleri farklı form, format veya ebatlarda hazırlanabilir.</a:t>
            </a:r>
          </a:p>
          <a:p>
            <a:pPr marL="365760" indent="-256032" eaLnBrk="1" fontAlgn="auto" hangingPunct="1">
              <a:spcAft>
                <a:spcPts val="0"/>
              </a:spcAft>
              <a:buFont typeface="Wingdings 2" pitchFamily="18" charset="2"/>
              <a:buNone/>
              <a:defRPr/>
            </a:pPr>
            <a:endParaRPr lang="tr-TR" sz="2800" dirty="0" smtClean="0"/>
          </a:p>
          <a:p>
            <a:pPr marL="365760" indent="-256032" eaLnBrk="1" fontAlgn="auto" hangingPunct="1">
              <a:spcAft>
                <a:spcPts val="0"/>
              </a:spcAft>
              <a:buFont typeface="Wingdings 2" pitchFamily="18" charset="2"/>
              <a:buNone/>
              <a:defRPr/>
            </a:pPr>
            <a:r>
              <a:rPr lang="tr-TR" sz="2800" dirty="0" smtClean="0"/>
              <a:t>   (3) </a:t>
            </a:r>
            <a:r>
              <a:rPr lang="tr-TR" sz="2800" i="1" dirty="0" smtClean="0"/>
              <a:t>Zorunlu hâllerde veya olağanüstü durumlarda hazırlanacak belgelerin</a:t>
            </a:r>
            <a:r>
              <a:rPr lang="tr-TR" sz="2800" dirty="0" smtClean="0"/>
              <a:t> üst yazılar</a:t>
            </a:r>
            <a:r>
              <a:rPr lang="tr-TR" sz="2800" i="1" dirty="0" smtClean="0"/>
              <a:t>ı için</a:t>
            </a:r>
            <a:r>
              <a:rPr lang="tr-TR" sz="2800" dirty="0" smtClean="0"/>
              <a:t> kâğıdın bir yüzü kullanılır. Ancak üst yazının ekleri için kâğıdın her iki yüzü de kullanılabilir.</a:t>
            </a:r>
          </a:p>
          <a:p>
            <a:pPr marL="365760" indent="-256032" eaLnBrk="1" fontAlgn="auto" hangingPunct="1">
              <a:lnSpc>
                <a:spcPct val="80000"/>
              </a:lnSpc>
              <a:spcAft>
                <a:spcPts val="0"/>
              </a:spcAft>
              <a:buFont typeface="Wingdings 2" pitchFamily="18" charset="2"/>
              <a:buNone/>
              <a:defRPr/>
            </a:pPr>
            <a:endParaRPr lang="tr-TR" b="1" dirty="0" smtClean="0">
              <a:solidFill>
                <a:schemeClr val="accent2"/>
              </a:solidFill>
            </a:endParaRPr>
          </a:p>
        </p:txBody>
      </p:sp>
      <p:sp>
        <p:nvSpPr>
          <p:cNvPr id="25603" name="4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69F1E4B5-43FD-4D19-AD8F-62CAB1D01DE6}" type="datetime1">
              <a:rPr lang="tr-TR" smtClean="0"/>
              <a:pPr/>
              <a:t>20.6.2020</a:t>
            </a:fld>
            <a:endParaRPr lang="tr-TR" smtClean="0"/>
          </a:p>
        </p:txBody>
      </p:sp>
      <p:sp>
        <p:nvSpPr>
          <p:cNvPr id="25604" name="6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2560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DE95251-50F8-4096-84EF-4BB960D692A8}" type="slidenum">
              <a:rPr lang="tr-TR" smtClean="0"/>
              <a:pPr/>
              <a:t>17</a:t>
            </a:fld>
            <a:endParaRPr lang="tr-T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54038" y="350838"/>
            <a:ext cx="8242300" cy="5775325"/>
          </a:xfrm>
        </p:spPr>
        <p:txBody>
          <a:bodyPr>
            <a:normAutofit/>
          </a:bodyPr>
          <a:lstStyle/>
          <a:p>
            <a:pPr marL="365760" indent="-256032" eaLnBrk="1" fontAlgn="auto" hangingPunct="1">
              <a:spcAft>
                <a:spcPts val="0"/>
              </a:spcAft>
              <a:buFont typeface="Wingdings 2" pitchFamily="18" charset="2"/>
              <a:buNone/>
              <a:defRPr/>
            </a:pPr>
            <a:r>
              <a:rPr lang="tr-TR" b="1" dirty="0" smtClean="0">
                <a:solidFill>
                  <a:srgbClr val="FF0000"/>
                </a:solidFill>
              </a:rPr>
              <a:t>Yazı tipi ve harf büyüklüğü MADDE 7</a:t>
            </a:r>
            <a:r>
              <a:rPr lang="tr-TR" dirty="0" smtClean="0">
                <a:solidFill>
                  <a:srgbClr val="FF0000"/>
                </a:solidFill>
              </a:rPr>
              <a:t>-</a:t>
            </a:r>
          </a:p>
          <a:p>
            <a:pPr marL="514350" indent="-514350" eaLnBrk="1" fontAlgn="auto" hangingPunct="1">
              <a:spcAft>
                <a:spcPts val="0"/>
              </a:spcAft>
              <a:buFont typeface="Wingdings 2" pitchFamily="18" charset="2"/>
              <a:buNone/>
              <a:defRPr/>
            </a:pPr>
            <a:r>
              <a:rPr lang="tr-TR" sz="2800" dirty="0" smtClean="0"/>
              <a:t>(1) Hazırlanan belgelerde “</a:t>
            </a:r>
            <a:r>
              <a:rPr lang="tr-TR" sz="2800" dirty="0" err="1" smtClean="0">
                <a:solidFill>
                  <a:srgbClr val="FF0000"/>
                </a:solidFill>
              </a:rPr>
              <a:t>Times</a:t>
            </a:r>
            <a:r>
              <a:rPr lang="tr-TR" sz="2800" dirty="0" smtClean="0">
                <a:solidFill>
                  <a:srgbClr val="FF0000"/>
                </a:solidFill>
              </a:rPr>
              <a:t> New Roman</a:t>
            </a:r>
            <a:r>
              <a:rPr lang="tr-TR" sz="2800" dirty="0" smtClean="0"/>
              <a:t>” veya “</a:t>
            </a:r>
            <a:r>
              <a:rPr lang="tr-TR" sz="2800" dirty="0" err="1" smtClean="0">
                <a:solidFill>
                  <a:srgbClr val="FF0000"/>
                </a:solidFill>
              </a:rPr>
              <a:t>Arial</a:t>
            </a:r>
            <a:r>
              <a:rPr lang="tr-TR" sz="2800" dirty="0" smtClean="0"/>
              <a:t>” yazı tipi normal yazı stilinde kullanılır. </a:t>
            </a:r>
          </a:p>
          <a:p>
            <a:pPr marL="514350" indent="-514350" eaLnBrk="1" fontAlgn="auto" hangingPunct="1">
              <a:spcAft>
                <a:spcPts val="0"/>
              </a:spcAft>
              <a:buFont typeface="Wingdings 2" pitchFamily="18" charset="2"/>
              <a:buNone/>
              <a:defRPr/>
            </a:pPr>
            <a:r>
              <a:rPr lang="tr-TR" sz="2800" dirty="0" smtClean="0"/>
              <a:t>     Harf büyüklüğünün </a:t>
            </a:r>
            <a:r>
              <a:rPr lang="tr-TR" sz="2800" dirty="0" err="1" smtClean="0">
                <a:solidFill>
                  <a:srgbClr val="FF0000"/>
                </a:solidFill>
              </a:rPr>
              <a:t>Times</a:t>
            </a:r>
            <a:r>
              <a:rPr lang="tr-TR" sz="2800" dirty="0" smtClean="0">
                <a:solidFill>
                  <a:srgbClr val="FF0000"/>
                </a:solidFill>
              </a:rPr>
              <a:t> New Roman </a:t>
            </a:r>
            <a:r>
              <a:rPr lang="tr-TR" sz="2800" dirty="0" smtClean="0"/>
              <a:t>için </a:t>
            </a:r>
            <a:r>
              <a:rPr lang="tr-TR" sz="2800" dirty="0" smtClean="0">
                <a:solidFill>
                  <a:srgbClr val="FF0000"/>
                </a:solidFill>
              </a:rPr>
              <a:t>12</a:t>
            </a:r>
            <a:r>
              <a:rPr lang="tr-TR" sz="2800" dirty="0" smtClean="0"/>
              <a:t> punto, </a:t>
            </a:r>
            <a:r>
              <a:rPr lang="tr-TR" sz="2800" dirty="0" err="1" smtClean="0">
                <a:solidFill>
                  <a:srgbClr val="FF0000"/>
                </a:solidFill>
              </a:rPr>
              <a:t>Arial</a:t>
            </a:r>
            <a:r>
              <a:rPr lang="tr-TR" sz="2800" dirty="0" smtClean="0">
                <a:solidFill>
                  <a:srgbClr val="FF0000"/>
                </a:solidFill>
              </a:rPr>
              <a:t> </a:t>
            </a:r>
            <a:r>
              <a:rPr lang="tr-TR" sz="2800" dirty="0" smtClean="0"/>
              <a:t>için </a:t>
            </a:r>
            <a:r>
              <a:rPr lang="tr-TR" sz="2800" dirty="0" smtClean="0">
                <a:solidFill>
                  <a:srgbClr val="FF0000"/>
                </a:solidFill>
              </a:rPr>
              <a:t>11</a:t>
            </a:r>
            <a:r>
              <a:rPr lang="tr-TR" sz="2800" dirty="0" smtClean="0"/>
              <a:t> punto olması esastır. Ancak gerekli hâllerde </a:t>
            </a:r>
            <a:r>
              <a:rPr lang="tr-TR" sz="2800" i="1" dirty="0" smtClean="0"/>
              <a:t>yazı alanında</a:t>
            </a:r>
            <a:r>
              <a:rPr lang="tr-TR" sz="2800" dirty="0" smtClean="0"/>
              <a:t> harf büyüklüğü </a:t>
            </a:r>
            <a:r>
              <a:rPr lang="tr-TR" sz="2800" dirty="0" smtClean="0">
                <a:solidFill>
                  <a:srgbClr val="FF0000"/>
                </a:solidFill>
              </a:rPr>
              <a:t>9 puntoya</a:t>
            </a:r>
            <a:r>
              <a:rPr lang="tr-TR" sz="2800" dirty="0" smtClean="0"/>
              <a:t>, </a:t>
            </a:r>
            <a:r>
              <a:rPr lang="tr-TR" sz="2800" i="1" dirty="0" smtClean="0"/>
              <a:t>iletişim bilgileri kısmında</a:t>
            </a:r>
            <a:r>
              <a:rPr lang="tr-TR" sz="2800" dirty="0" smtClean="0"/>
              <a:t> ise </a:t>
            </a:r>
            <a:r>
              <a:rPr lang="tr-TR" sz="2800" dirty="0" smtClean="0">
                <a:solidFill>
                  <a:srgbClr val="FF0000"/>
                </a:solidFill>
              </a:rPr>
              <a:t>8 puntoya </a:t>
            </a:r>
            <a:r>
              <a:rPr lang="tr-TR" sz="2800" dirty="0" smtClean="0"/>
              <a:t>kadar düşürülebilir. </a:t>
            </a:r>
            <a:r>
              <a:rPr lang="tr-TR" sz="2800" i="1" dirty="0" smtClean="0"/>
              <a:t>Belge eklerinde</a:t>
            </a:r>
            <a:r>
              <a:rPr lang="tr-TR" sz="2800" dirty="0" smtClean="0"/>
              <a:t> farklı yazı tipi ve harf büyüklüğü kullanılabilir.</a:t>
            </a:r>
            <a:endParaRPr lang="tr-TR" sz="2800" dirty="0"/>
          </a:p>
        </p:txBody>
      </p:sp>
      <p:sp>
        <p:nvSpPr>
          <p:cNvPr id="26627" name="4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D176FEC-18AD-45F8-B2F2-65823FCB3B0F}" type="datetime1">
              <a:rPr lang="tr-TR" smtClean="0"/>
              <a:pPr/>
              <a:t>20.6.2020</a:t>
            </a:fld>
            <a:endParaRPr lang="tr-TR" smtClean="0"/>
          </a:p>
        </p:txBody>
      </p:sp>
      <p:sp>
        <p:nvSpPr>
          <p:cNvPr id="26628" name="6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2662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A4AF917-7801-4576-BF03-447B69B62D3C}" type="slidenum">
              <a:rPr lang="tr-TR" smtClean="0"/>
              <a:pPr/>
              <a:t>18</a:t>
            </a:fld>
            <a:endParaRPr lang="tr-T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54038" y="350838"/>
            <a:ext cx="8242300" cy="5775325"/>
          </a:xfrm>
        </p:spPr>
        <p:txBody>
          <a:bodyPr>
            <a:normAutofit/>
          </a:bodyPr>
          <a:lstStyle/>
          <a:p>
            <a:pPr marL="365760" indent="-256032" eaLnBrk="1" fontAlgn="auto" hangingPunct="1">
              <a:spcAft>
                <a:spcPts val="0"/>
              </a:spcAft>
              <a:buFont typeface="Wingdings 2" pitchFamily="18" charset="2"/>
              <a:buNone/>
              <a:defRPr/>
            </a:pPr>
            <a:r>
              <a:rPr lang="tr-TR" b="1" dirty="0" smtClean="0">
                <a:solidFill>
                  <a:srgbClr val="FF0000"/>
                </a:solidFill>
              </a:rPr>
              <a:t>Yazı alanı MADDE 8</a:t>
            </a:r>
            <a:r>
              <a:rPr lang="tr-TR" dirty="0" smtClean="0">
                <a:solidFill>
                  <a:srgbClr val="FF0000"/>
                </a:solidFill>
              </a:rPr>
              <a:t>- </a:t>
            </a:r>
          </a:p>
          <a:p>
            <a:pPr marL="514350" indent="-514350" eaLnBrk="1" fontAlgn="auto" hangingPunct="1">
              <a:spcAft>
                <a:spcPts val="0"/>
              </a:spcAft>
              <a:buFont typeface="Wingdings 2" pitchFamily="18" charset="2"/>
              <a:buNone/>
              <a:defRPr/>
            </a:pPr>
            <a:r>
              <a:rPr lang="tr-TR" dirty="0" smtClean="0"/>
              <a:t>(1) Belgenin yazı alanı sayfanın </a:t>
            </a:r>
            <a:r>
              <a:rPr lang="tr-TR" dirty="0" smtClean="0">
                <a:solidFill>
                  <a:srgbClr val="FF0000"/>
                </a:solidFill>
              </a:rPr>
              <a:t>üst, sol ve sağ </a:t>
            </a:r>
            <a:r>
              <a:rPr lang="tr-TR" dirty="0" smtClean="0"/>
              <a:t>kenarından </a:t>
            </a:r>
            <a:r>
              <a:rPr lang="tr-TR" i="1" dirty="0" smtClean="0">
                <a:solidFill>
                  <a:srgbClr val="FF0000"/>
                </a:solidFill>
              </a:rPr>
              <a:t>1,5</a:t>
            </a:r>
            <a:r>
              <a:rPr lang="tr-TR" dirty="0" smtClean="0">
                <a:solidFill>
                  <a:srgbClr val="FF0000"/>
                </a:solidFill>
              </a:rPr>
              <a:t> cm </a:t>
            </a:r>
            <a:r>
              <a:rPr lang="tr-TR" dirty="0" smtClean="0"/>
              <a:t>boşluk bırakılarak düzenlenir. </a:t>
            </a:r>
          </a:p>
          <a:p>
            <a:pPr marL="514350" indent="-514350" eaLnBrk="1" fontAlgn="auto" hangingPunct="1">
              <a:spcAft>
                <a:spcPts val="0"/>
              </a:spcAft>
              <a:buFont typeface="Wingdings 2" pitchFamily="18" charset="2"/>
              <a:buNone/>
              <a:defRPr/>
            </a:pPr>
            <a:r>
              <a:rPr lang="tr-TR" i="1" dirty="0" smtClean="0"/>
              <a:t>     İdare, logo kullanmak istediğinde sayfanın üst boşluğu 0,5 cm olarak düzenlenir. </a:t>
            </a:r>
            <a:r>
              <a:rPr lang="tr-TR" b="1" dirty="0" smtClean="0">
                <a:solidFill>
                  <a:srgbClr val="FF0000"/>
                </a:solidFill>
              </a:rPr>
              <a:t> </a:t>
            </a:r>
            <a:endParaRPr lang="tr-TR" dirty="0" smtClean="0">
              <a:solidFill>
                <a:srgbClr val="FF0000"/>
              </a:solidFill>
            </a:endParaRPr>
          </a:p>
        </p:txBody>
      </p:sp>
      <p:sp>
        <p:nvSpPr>
          <p:cNvPr id="27651" name="4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699207E-CC55-411A-978B-25141615C65B}" type="datetime1">
              <a:rPr lang="tr-TR" smtClean="0"/>
              <a:pPr/>
              <a:t>20.6.2020</a:t>
            </a:fld>
            <a:endParaRPr lang="tr-TR" smtClean="0"/>
          </a:p>
        </p:txBody>
      </p:sp>
      <p:sp>
        <p:nvSpPr>
          <p:cNvPr id="27652" name="6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2765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B176A67-0525-48CB-BFA4-D4CFC2EE7A9F}" type="slidenum">
              <a:rPr lang="tr-TR" smtClean="0"/>
              <a:pPr/>
              <a:t>19</a:t>
            </a:fld>
            <a:endParaRPr lang="tr-T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İçerik Yer Tutucusu"/>
          <p:cNvSpPr>
            <a:spLocks noGrp="1"/>
          </p:cNvSpPr>
          <p:nvPr>
            <p:ph idx="1"/>
          </p:nvPr>
        </p:nvSpPr>
        <p:spPr>
          <a:xfrm>
            <a:off x="304800" y="1214438"/>
            <a:ext cx="8228013" cy="4865687"/>
          </a:xfrm>
        </p:spPr>
        <p:txBody>
          <a:bodyPr/>
          <a:lstStyle/>
          <a:p>
            <a:pPr algn="ctr" eaLnBrk="1" hangingPunct="1">
              <a:buFont typeface="Wingdings 2" pitchFamily="18" charset="2"/>
              <a:buNone/>
            </a:pPr>
            <a:r>
              <a:rPr lang="tr-TR" sz="4800" b="1" smtClean="0"/>
              <a:t>    10.06.2020 tarih ve 31151 sayılı Resmî Gazete’de yayımlanarak 01.07.2020 tarihinde yürürlüğe girdi.</a:t>
            </a:r>
          </a:p>
          <a:p>
            <a:pPr algn="ctr" eaLnBrk="1" hangingPunct="1">
              <a:buFont typeface="Wingdings 2" pitchFamily="18" charset="2"/>
              <a:buNone/>
            </a:pPr>
            <a:r>
              <a:rPr lang="tr-TR" sz="2400" b="1" smtClean="0">
                <a:solidFill>
                  <a:srgbClr val="FF0000"/>
                </a:solidFill>
              </a:rPr>
              <a:t>(Eski: 02.02.2015 tarih ve 29255 sayılı Resmî Gazete’de yayımlanarak yürürlüğe girmişti.)</a:t>
            </a:r>
          </a:p>
          <a:p>
            <a:pPr algn="ctr" eaLnBrk="1" hangingPunct="1">
              <a:buFont typeface="Wingdings 2" pitchFamily="18" charset="2"/>
              <a:buNone/>
            </a:pPr>
            <a:endParaRPr lang="tr-TR" sz="4800" smtClean="0"/>
          </a:p>
        </p:txBody>
      </p:sp>
      <p:sp>
        <p:nvSpPr>
          <p:cNvPr id="1024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8D99AC7-72D1-4F73-BB20-13E87C0F3672}" type="datetime1">
              <a:rPr lang="tr-TR" smtClean="0"/>
              <a:pPr/>
              <a:t>20.6.2020</a:t>
            </a:fld>
            <a:endParaRPr lang="tr-TR" smtClean="0"/>
          </a:p>
        </p:txBody>
      </p:sp>
      <p:sp>
        <p:nvSpPr>
          <p:cNvPr id="10244" name="6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0245" name="4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9C90008-841E-4ACA-A63A-5A56DD398301}" type="slidenum">
              <a:rPr lang="tr-TR" smtClean="0"/>
              <a:pPr/>
              <a:t>2</a:t>
            </a:fld>
            <a:endParaRPr lang="tr-TR" smtClean="0"/>
          </a:p>
        </p:txBody>
      </p:sp>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smtClean="0"/>
              <a:t>Resmî Yazışma Kuralları</a:t>
            </a:r>
            <a:br>
              <a:rPr lang="tr-TR" dirty="0" smtClean="0"/>
            </a:b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347663" y="1863725"/>
            <a:ext cx="8229600" cy="4525963"/>
          </a:xfrm>
        </p:spPr>
        <p:txBody>
          <a:bodyPr/>
          <a:lstStyle/>
          <a:p>
            <a:pPr eaLnBrk="1" hangingPunct="1"/>
            <a:endParaRPr lang="tr-TR" smtClean="0"/>
          </a:p>
        </p:txBody>
      </p:sp>
      <p:sp>
        <p:nvSpPr>
          <p:cNvPr id="28675" name="14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F15BBB0-C507-49C8-8FF2-6EE262D25107}" type="datetime1">
              <a:rPr lang="tr-TR" smtClean="0"/>
              <a:pPr/>
              <a:t>20.6.2020</a:t>
            </a:fld>
            <a:endParaRPr lang="tr-TR" smtClean="0"/>
          </a:p>
        </p:txBody>
      </p:sp>
      <p:sp>
        <p:nvSpPr>
          <p:cNvPr id="28676" name="16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2867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3F33FE1-C07A-4E88-9DD8-5BBC064A4EFF}" type="slidenum">
              <a:rPr lang="tr-TR" smtClean="0"/>
              <a:pPr/>
              <a:t>20</a:t>
            </a:fld>
            <a:endParaRPr lang="tr-TR" smtClean="0"/>
          </a:p>
        </p:txBody>
      </p:sp>
      <p:grpSp>
        <p:nvGrpSpPr>
          <p:cNvPr id="28678" name="Group 17"/>
          <p:cNvGrpSpPr>
            <a:grpSpLocks noChangeAspect="1"/>
          </p:cNvGrpSpPr>
          <p:nvPr/>
        </p:nvGrpSpPr>
        <p:grpSpPr bwMode="auto">
          <a:xfrm>
            <a:off x="250825" y="428625"/>
            <a:ext cx="8496300" cy="5643563"/>
            <a:chOff x="2800" y="974"/>
            <a:chExt cx="7659" cy="9924"/>
          </a:xfrm>
        </p:grpSpPr>
        <p:sp>
          <p:nvSpPr>
            <p:cNvPr id="28680" name="Rectangle 21"/>
            <p:cNvSpPr>
              <a:spLocks noChangeArrowheads="1"/>
            </p:cNvSpPr>
            <p:nvPr/>
          </p:nvSpPr>
          <p:spPr bwMode="auto">
            <a:xfrm>
              <a:off x="2800" y="974"/>
              <a:ext cx="7659" cy="9924"/>
            </a:xfrm>
            <a:prstGeom prst="rect">
              <a:avLst/>
            </a:prstGeom>
            <a:solidFill>
              <a:srgbClr val="FFFFFF"/>
            </a:solidFill>
            <a:ln w="9525">
              <a:solidFill>
                <a:srgbClr val="000000"/>
              </a:solidFill>
              <a:miter lim="800000"/>
              <a:headEnd/>
              <a:tailEnd/>
            </a:ln>
          </p:spPr>
          <p:txBody>
            <a:bodyPr/>
            <a:lstStyle/>
            <a:p>
              <a:endParaRPr lang="tr-TR">
                <a:latin typeface="Franklin Gothic Book" pitchFamily="34" charset="0"/>
              </a:endParaRPr>
            </a:p>
          </p:txBody>
        </p:sp>
        <p:sp>
          <p:nvSpPr>
            <p:cNvPr id="28681" name="Line 22"/>
            <p:cNvSpPr>
              <a:spLocks noChangeShapeType="1"/>
            </p:cNvSpPr>
            <p:nvPr/>
          </p:nvSpPr>
          <p:spPr bwMode="auto">
            <a:xfrm>
              <a:off x="6672" y="1815"/>
              <a:ext cx="0" cy="0"/>
            </a:xfrm>
            <a:prstGeom prst="line">
              <a:avLst/>
            </a:prstGeom>
            <a:noFill/>
            <a:ln w="9525">
              <a:solidFill>
                <a:srgbClr val="000000"/>
              </a:solidFill>
              <a:round/>
              <a:headEnd/>
              <a:tailEnd type="triangle" w="med" len="med"/>
            </a:ln>
          </p:spPr>
          <p:txBody>
            <a:bodyPr/>
            <a:lstStyle/>
            <a:p>
              <a:endParaRPr lang="tr-TR"/>
            </a:p>
          </p:txBody>
        </p:sp>
        <p:sp>
          <p:nvSpPr>
            <p:cNvPr id="28682" name="Line 23"/>
            <p:cNvSpPr>
              <a:spLocks noChangeShapeType="1"/>
            </p:cNvSpPr>
            <p:nvPr/>
          </p:nvSpPr>
          <p:spPr bwMode="auto">
            <a:xfrm>
              <a:off x="6096" y="1095"/>
              <a:ext cx="1" cy="432"/>
            </a:xfrm>
            <a:prstGeom prst="line">
              <a:avLst/>
            </a:prstGeom>
            <a:noFill/>
            <a:ln w="9525">
              <a:solidFill>
                <a:srgbClr val="000000"/>
              </a:solidFill>
              <a:round/>
              <a:headEnd/>
              <a:tailEnd type="triangle" w="med" len="med"/>
            </a:ln>
          </p:spPr>
          <p:txBody>
            <a:bodyPr/>
            <a:lstStyle/>
            <a:p>
              <a:endParaRPr lang="tr-TR"/>
            </a:p>
          </p:txBody>
        </p:sp>
        <p:sp>
          <p:nvSpPr>
            <p:cNvPr id="28683" name="Text Box 24"/>
            <p:cNvSpPr txBox="1">
              <a:spLocks noChangeArrowheads="1"/>
            </p:cNvSpPr>
            <p:nvPr/>
          </p:nvSpPr>
          <p:spPr bwMode="auto">
            <a:xfrm>
              <a:off x="6384" y="1239"/>
              <a:ext cx="1152" cy="566"/>
            </a:xfrm>
            <a:prstGeom prst="rect">
              <a:avLst/>
            </a:prstGeom>
            <a:solidFill>
              <a:srgbClr val="FFFFFF"/>
            </a:solidFill>
            <a:ln w="9525">
              <a:solidFill>
                <a:srgbClr val="000000"/>
              </a:solidFill>
              <a:miter lim="800000"/>
              <a:headEnd/>
              <a:tailEnd/>
            </a:ln>
          </p:spPr>
          <p:txBody>
            <a:bodyPr/>
            <a:lstStyle/>
            <a:p>
              <a:r>
                <a:rPr lang="tr-TR" sz="1200">
                  <a:latin typeface="Franklin Gothic Book" pitchFamily="34" charset="0"/>
                </a:rPr>
                <a:t>1,5 cm.</a:t>
              </a:r>
              <a:endParaRPr lang="tr-TR">
                <a:latin typeface="Franklin Gothic Book" pitchFamily="34" charset="0"/>
              </a:endParaRPr>
            </a:p>
          </p:txBody>
        </p:sp>
        <p:sp>
          <p:nvSpPr>
            <p:cNvPr id="28684" name="Line 25"/>
            <p:cNvSpPr>
              <a:spLocks noChangeShapeType="1"/>
            </p:cNvSpPr>
            <p:nvPr/>
          </p:nvSpPr>
          <p:spPr bwMode="auto">
            <a:xfrm>
              <a:off x="3072" y="5703"/>
              <a:ext cx="432" cy="0"/>
            </a:xfrm>
            <a:prstGeom prst="line">
              <a:avLst/>
            </a:prstGeom>
            <a:noFill/>
            <a:ln w="9525">
              <a:solidFill>
                <a:srgbClr val="000000"/>
              </a:solidFill>
              <a:round/>
              <a:headEnd/>
              <a:tailEnd type="triangle" w="med" len="med"/>
            </a:ln>
          </p:spPr>
          <p:txBody>
            <a:bodyPr/>
            <a:lstStyle/>
            <a:p>
              <a:endParaRPr lang="tr-TR"/>
            </a:p>
          </p:txBody>
        </p:sp>
        <p:sp>
          <p:nvSpPr>
            <p:cNvPr id="28685" name="Line 26"/>
            <p:cNvSpPr>
              <a:spLocks noChangeShapeType="1"/>
            </p:cNvSpPr>
            <p:nvPr/>
          </p:nvSpPr>
          <p:spPr bwMode="auto">
            <a:xfrm flipH="1">
              <a:off x="9552" y="6423"/>
              <a:ext cx="432" cy="0"/>
            </a:xfrm>
            <a:prstGeom prst="line">
              <a:avLst/>
            </a:prstGeom>
            <a:noFill/>
            <a:ln w="9525">
              <a:solidFill>
                <a:srgbClr val="000000"/>
              </a:solidFill>
              <a:round/>
              <a:headEnd/>
              <a:tailEnd type="triangle" w="med" len="med"/>
            </a:ln>
          </p:spPr>
          <p:txBody>
            <a:bodyPr/>
            <a:lstStyle/>
            <a:p>
              <a:endParaRPr lang="tr-TR"/>
            </a:p>
          </p:txBody>
        </p:sp>
        <p:sp>
          <p:nvSpPr>
            <p:cNvPr id="28686" name="Text Box 29"/>
            <p:cNvSpPr txBox="1">
              <a:spLocks noChangeArrowheads="1"/>
            </p:cNvSpPr>
            <p:nvPr/>
          </p:nvSpPr>
          <p:spPr bwMode="auto">
            <a:xfrm>
              <a:off x="3216" y="5847"/>
              <a:ext cx="1152" cy="432"/>
            </a:xfrm>
            <a:prstGeom prst="rect">
              <a:avLst/>
            </a:prstGeom>
            <a:solidFill>
              <a:srgbClr val="FFFFFF"/>
            </a:solidFill>
            <a:ln w="9525">
              <a:solidFill>
                <a:srgbClr val="000000"/>
              </a:solidFill>
              <a:miter lim="800000"/>
              <a:headEnd/>
              <a:tailEnd/>
            </a:ln>
          </p:spPr>
          <p:txBody>
            <a:bodyPr/>
            <a:lstStyle/>
            <a:p>
              <a:r>
                <a:rPr lang="tr-TR" sz="1200">
                  <a:latin typeface="Franklin Gothic Book" pitchFamily="34" charset="0"/>
                </a:rPr>
                <a:t>1,5 cm.</a:t>
              </a:r>
              <a:endParaRPr lang="tr-TR">
                <a:latin typeface="Franklin Gothic Book" pitchFamily="34" charset="0"/>
              </a:endParaRPr>
            </a:p>
          </p:txBody>
        </p:sp>
      </p:grpSp>
      <p:sp>
        <p:nvSpPr>
          <p:cNvPr id="28679" name="Text Box 31"/>
          <p:cNvSpPr txBox="1">
            <a:spLocks noChangeArrowheads="1"/>
          </p:cNvSpPr>
          <p:nvPr/>
        </p:nvSpPr>
        <p:spPr bwMode="auto">
          <a:xfrm>
            <a:off x="7308850" y="4005263"/>
            <a:ext cx="1339850" cy="360362"/>
          </a:xfrm>
          <a:prstGeom prst="rect">
            <a:avLst/>
          </a:prstGeom>
          <a:solidFill>
            <a:srgbClr val="FFFFFF"/>
          </a:solidFill>
          <a:ln w="9525">
            <a:solidFill>
              <a:srgbClr val="000000"/>
            </a:solidFill>
            <a:miter lim="800000"/>
            <a:headEnd/>
            <a:tailEnd/>
          </a:ln>
        </p:spPr>
        <p:txBody>
          <a:bodyPr/>
          <a:lstStyle/>
          <a:p>
            <a:r>
              <a:rPr lang="tr-TR" sz="1200">
                <a:latin typeface="Franklin Gothic Book" pitchFamily="34" charset="0"/>
              </a:rPr>
              <a:t>1,5 cm.</a:t>
            </a:r>
            <a:endParaRPr lang="tr-TR">
              <a:latin typeface="Franklin Gothic Boo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54038" y="350838"/>
            <a:ext cx="8242300" cy="5775325"/>
          </a:xfrm>
        </p:spPr>
        <p:txBody>
          <a:bodyPr>
            <a:normAutofit fontScale="92500" lnSpcReduction="10000"/>
          </a:bodyPr>
          <a:lstStyle/>
          <a:p>
            <a:pPr marL="365760" indent="-256032" eaLnBrk="1" fontAlgn="auto" hangingPunct="1">
              <a:spcAft>
                <a:spcPts val="0"/>
              </a:spcAft>
              <a:buFont typeface="Wingdings 2" pitchFamily="18" charset="2"/>
              <a:buNone/>
              <a:defRPr/>
            </a:pPr>
            <a:r>
              <a:rPr lang="tr-TR" sz="3600" b="1" i="1" dirty="0" smtClean="0">
                <a:solidFill>
                  <a:srgbClr val="FF0000"/>
                </a:solidFill>
              </a:rPr>
              <a:t>Kurumsal logo MADDE 9</a:t>
            </a:r>
            <a:r>
              <a:rPr lang="tr-TR" sz="3600" i="1" dirty="0" smtClean="0">
                <a:solidFill>
                  <a:srgbClr val="FF0000"/>
                </a:solidFill>
              </a:rPr>
              <a:t>-</a:t>
            </a:r>
            <a:endParaRPr lang="tr-TR" sz="3600" b="1" dirty="0" smtClean="0">
              <a:solidFill>
                <a:srgbClr val="FF0000"/>
              </a:solidFill>
            </a:endParaRPr>
          </a:p>
          <a:p>
            <a:pPr marL="365760" indent="-256032" eaLnBrk="1" fontAlgn="auto" hangingPunct="1">
              <a:lnSpc>
                <a:spcPct val="80000"/>
              </a:lnSpc>
              <a:spcAft>
                <a:spcPts val="0"/>
              </a:spcAft>
              <a:buFontTx/>
              <a:buNone/>
              <a:defRPr/>
            </a:pPr>
            <a:endParaRPr lang="tr-TR" sz="2300" dirty="0" smtClean="0">
              <a:solidFill>
                <a:schemeClr val="accent2"/>
              </a:solidFill>
            </a:endParaRPr>
          </a:p>
          <a:p>
            <a:pPr marL="365760" indent="-256032" eaLnBrk="1" fontAlgn="auto" hangingPunct="1">
              <a:spcAft>
                <a:spcPts val="0"/>
              </a:spcAft>
              <a:buFont typeface="Wingdings 2" pitchFamily="18" charset="2"/>
              <a:buNone/>
              <a:defRPr/>
            </a:pPr>
            <a:r>
              <a:rPr lang="tr-TR" sz="2400" i="1" dirty="0" smtClean="0"/>
              <a:t>(1) İdareler, tercihen kurumsal logo kullanabilir. Logo, tek kullanıldığında belgenin en üst orta kısmında “T.C.” ibaresini ortalayacak şekilde veya “Başlık” alanını ortalayacak şekilde belgenin üst sol kısmında yer alır </a:t>
            </a:r>
            <a:r>
              <a:rPr lang="tr-TR" sz="2400" i="1" dirty="0" smtClean="0">
                <a:solidFill>
                  <a:srgbClr val="FF0000"/>
                </a:solidFill>
              </a:rPr>
              <a:t>(Örnek 1). </a:t>
            </a:r>
            <a:r>
              <a:rPr lang="tr-TR" sz="2400" i="1" dirty="0" smtClean="0"/>
              <a:t>Belge üzerinde iki ayrı logo kullanıldığında ise “Başlık” alanını ortalayacak şekilde hiyerarşi yönünden </a:t>
            </a:r>
            <a:r>
              <a:rPr lang="tr-TR" sz="2400" i="1" dirty="0" smtClean="0">
                <a:solidFill>
                  <a:srgbClr val="FF0000"/>
                </a:solidFill>
              </a:rPr>
              <a:t>üst olan idareye ait logo solda</a:t>
            </a:r>
            <a:r>
              <a:rPr lang="tr-TR" sz="2400" i="1" dirty="0" smtClean="0"/>
              <a:t>, </a:t>
            </a:r>
            <a:r>
              <a:rPr lang="tr-TR" sz="2400" i="1" dirty="0" smtClean="0">
                <a:solidFill>
                  <a:srgbClr val="FF0000"/>
                </a:solidFill>
              </a:rPr>
              <a:t>alt olan idareye ait logo sağda</a:t>
            </a:r>
            <a:r>
              <a:rPr lang="tr-TR" sz="2400" i="1" dirty="0" smtClean="0"/>
              <a:t> kullanılır. Bir kavram veya etkinlik gibi hususlarla ilgili logo kullanılmak istendiğinde, “Başlık” alanını ortalayacak şekilde </a:t>
            </a:r>
            <a:r>
              <a:rPr lang="tr-TR" sz="2400" i="1" dirty="0" smtClean="0">
                <a:solidFill>
                  <a:srgbClr val="FF0000"/>
                </a:solidFill>
              </a:rPr>
              <a:t>idareye ait olan logo solda; diğer logo sağda kullanılır. </a:t>
            </a:r>
            <a:r>
              <a:rPr lang="tr-TR" sz="2400" i="1" dirty="0" smtClean="0"/>
              <a:t>Belge üzerinde en fazla iki logo kullanılabilir </a:t>
            </a:r>
            <a:r>
              <a:rPr lang="tr-TR" sz="2400" b="1" i="1" dirty="0" smtClean="0">
                <a:solidFill>
                  <a:srgbClr val="FF0000"/>
                </a:solidFill>
              </a:rPr>
              <a:t>(Örnek 1).</a:t>
            </a:r>
            <a:endParaRPr lang="tr-TR" sz="2400" b="1" dirty="0" smtClean="0">
              <a:solidFill>
                <a:srgbClr val="FF0000"/>
              </a:solidFill>
            </a:endParaRPr>
          </a:p>
          <a:p>
            <a:pPr marL="365760" indent="-256032" eaLnBrk="1" fontAlgn="auto" hangingPunct="1">
              <a:lnSpc>
                <a:spcPct val="80000"/>
              </a:lnSpc>
              <a:spcAft>
                <a:spcPts val="0"/>
              </a:spcAft>
              <a:buFont typeface="Wingdings 2" pitchFamily="18" charset="2"/>
              <a:buNone/>
              <a:defRPr/>
            </a:pPr>
            <a:endParaRPr lang="tr-TR" b="1" dirty="0" smtClean="0"/>
          </a:p>
          <a:p>
            <a:pPr marL="365760" indent="-256032" algn="ctr" eaLnBrk="1" fontAlgn="auto" hangingPunct="1">
              <a:lnSpc>
                <a:spcPct val="80000"/>
              </a:lnSpc>
              <a:spcAft>
                <a:spcPts val="0"/>
              </a:spcAft>
              <a:buFont typeface="Wingdings 2" pitchFamily="18" charset="2"/>
              <a:buNone/>
              <a:defRPr/>
            </a:pPr>
            <a:r>
              <a:rPr lang="tr-TR" sz="3600" b="1" dirty="0" smtClean="0"/>
              <a:t> </a:t>
            </a:r>
          </a:p>
          <a:p>
            <a:pPr marL="365760" indent="-256032" algn="ctr" eaLnBrk="1" fontAlgn="auto" hangingPunct="1">
              <a:lnSpc>
                <a:spcPct val="80000"/>
              </a:lnSpc>
              <a:spcAft>
                <a:spcPts val="0"/>
              </a:spcAft>
              <a:buFont typeface="Wingdings 2" pitchFamily="18" charset="2"/>
              <a:buNone/>
              <a:defRPr/>
            </a:pPr>
            <a:endParaRPr lang="tr-TR" b="1" dirty="0" smtClean="0">
              <a:solidFill>
                <a:schemeClr val="accent2"/>
              </a:solidFill>
            </a:endParaRPr>
          </a:p>
        </p:txBody>
      </p:sp>
      <p:sp>
        <p:nvSpPr>
          <p:cNvPr id="2969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F7054216-4971-4C8C-BE53-572FEE62E95E}" type="datetime1">
              <a:rPr lang="tr-TR" smtClean="0"/>
              <a:pPr/>
              <a:t>20.6.2020</a:t>
            </a:fld>
            <a:endParaRPr lang="tr-TR" smtClean="0"/>
          </a:p>
        </p:txBody>
      </p:sp>
      <p:sp>
        <p:nvSpPr>
          <p:cNvPr id="2970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2970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CC245BB-FA26-4D33-8501-7D615996220A}" type="slidenum">
              <a:rPr lang="tr-TR" smtClean="0"/>
              <a:pPr/>
              <a:t>21</a:t>
            </a:fld>
            <a:endParaRPr lang="tr-TR"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554038" y="350838"/>
            <a:ext cx="8242300" cy="5775325"/>
          </a:xfrm>
        </p:spPr>
        <p:txBody>
          <a:bodyPr/>
          <a:lstStyle/>
          <a:p>
            <a:pPr eaLnBrk="1" hangingPunct="1">
              <a:lnSpc>
                <a:spcPct val="80000"/>
              </a:lnSpc>
              <a:buFont typeface="Wingdings 2" pitchFamily="18" charset="2"/>
              <a:buNone/>
            </a:pPr>
            <a:r>
              <a:rPr lang="tr-TR" b="1" smtClean="0">
                <a:solidFill>
                  <a:srgbClr val="FF0000"/>
                </a:solidFill>
              </a:rPr>
              <a:t>Örnek 1</a:t>
            </a:r>
          </a:p>
          <a:p>
            <a:pPr eaLnBrk="1" hangingPunct="1">
              <a:lnSpc>
                <a:spcPct val="80000"/>
              </a:lnSpc>
              <a:buFont typeface="Wingdings 2" pitchFamily="18" charset="2"/>
              <a:buNone/>
            </a:pPr>
            <a:endParaRPr lang="tr-TR" b="1" smtClean="0">
              <a:solidFill>
                <a:srgbClr val="FF0000"/>
              </a:solidFill>
            </a:endParaRPr>
          </a:p>
          <a:p>
            <a:pPr eaLnBrk="1" hangingPunct="1">
              <a:lnSpc>
                <a:spcPct val="80000"/>
              </a:lnSpc>
              <a:buFont typeface="Wingdings 2" pitchFamily="18" charset="2"/>
              <a:buNone/>
            </a:pPr>
            <a:endParaRPr lang="tr-TR" b="1" smtClean="0">
              <a:solidFill>
                <a:srgbClr val="FF0000"/>
              </a:solidFill>
            </a:endParaRPr>
          </a:p>
          <a:p>
            <a:pPr eaLnBrk="1" hangingPunct="1">
              <a:lnSpc>
                <a:spcPct val="80000"/>
              </a:lnSpc>
              <a:buFont typeface="Wingdings 2" pitchFamily="18" charset="2"/>
              <a:buNone/>
            </a:pPr>
            <a:endParaRPr lang="tr-TR" b="1" smtClean="0">
              <a:solidFill>
                <a:srgbClr val="FF0000"/>
              </a:solidFill>
            </a:endParaRPr>
          </a:p>
          <a:p>
            <a:pPr algn="ctr" eaLnBrk="1" hangingPunct="1">
              <a:lnSpc>
                <a:spcPct val="80000"/>
              </a:lnSpc>
              <a:buFont typeface="Wingdings 2" pitchFamily="18" charset="2"/>
              <a:buNone/>
            </a:pPr>
            <a:r>
              <a:rPr lang="tr-TR" sz="3600" b="1" smtClean="0"/>
              <a:t> </a:t>
            </a:r>
          </a:p>
          <a:p>
            <a:pPr eaLnBrk="1" hangingPunct="1">
              <a:lnSpc>
                <a:spcPct val="80000"/>
              </a:lnSpc>
              <a:buFont typeface="Wingdings 2" pitchFamily="18" charset="2"/>
              <a:buNone/>
            </a:pPr>
            <a:endParaRPr lang="tr-TR" b="1" smtClean="0">
              <a:solidFill>
                <a:schemeClr val="accent2"/>
              </a:solidFill>
            </a:endParaRPr>
          </a:p>
        </p:txBody>
      </p:sp>
      <p:sp>
        <p:nvSpPr>
          <p:cNvPr id="3072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B755920-6D37-405F-B165-534A0A292B89}" type="datetime1">
              <a:rPr lang="tr-TR" smtClean="0"/>
              <a:pPr/>
              <a:t>20.6.2020</a:t>
            </a:fld>
            <a:endParaRPr lang="tr-TR" smtClean="0"/>
          </a:p>
        </p:txBody>
      </p:sp>
      <p:sp>
        <p:nvSpPr>
          <p:cNvPr id="30724" name="5 Altbilgi Yer Tutucusu"/>
          <p:cNvSpPr>
            <a:spLocks noGrp="1"/>
          </p:cNvSpPr>
          <p:nvPr>
            <p:ph type="ftr" sz="quarter" idx="11"/>
          </p:nvPr>
        </p:nvSpPr>
        <p:spPr bwMode="auto">
          <a:xfrm>
            <a:off x="3571875" y="642938"/>
            <a:ext cx="2895600" cy="288925"/>
          </a:xfrm>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3072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0EBF7EB-E725-4661-B2DE-BDD6D1DAB312}" type="slidenum">
              <a:rPr lang="tr-TR" smtClean="0"/>
              <a:pPr/>
              <a:t>22</a:t>
            </a:fld>
            <a:endParaRPr lang="tr-TR" smtClean="0"/>
          </a:p>
        </p:txBody>
      </p:sp>
      <p:pic>
        <p:nvPicPr>
          <p:cNvPr id="30726" name="Picture 3" descr="C:\Users\Arif\Downloads\IMG_7401 (1).jpg"/>
          <p:cNvPicPr>
            <a:picLocks noChangeAspect="1" noChangeArrowheads="1"/>
          </p:cNvPicPr>
          <p:nvPr/>
        </p:nvPicPr>
        <p:blipFill>
          <a:blip r:embed="rId2" cstate="print"/>
          <a:srcRect/>
          <a:stretch>
            <a:fillRect/>
          </a:stretch>
        </p:blipFill>
        <p:spPr bwMode="auto">
          <a:xfrm>
            <a:off x="285750" y="714375"/>
            <a:ext cx="8501063"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554038" y="350838"/>
            <a:ext cx="8242300" cy="5775325"/>
          </a:xfrm>
        </p:spPr>
        <p:txBody>
          <a:bodyPr>
            <a:normAutofit lnSpcReduction="10000"/>
          </a:bodyPr>
          <a:lstStyle/>
          <a:p>
            <a:pPr marL="365760" indent="-256032" eaLnBrk="1" fontAlgn="auto" hangingPunct="1">
              <a:spcAft>
                <a:spcPts val="0"/>
              </a:spcAft>
              <a:buFont typeface="Wingdings 2" pitchFamily="18" charset="2"/>
              <a:buNone/>
              <a:defRPr/>
            </a:pPr>
            <a:r>
              <a:rPr lang="tr-TR" sz="3600" b="1" dirty="0" smtClean="0">
                <a:solidFill>
                  <a:srgbClr val="FF0000"/>
                </a:solidFill>
              </a:rPr>
              <a:t>Başlık MADDE 10</a:t>
            </a:r>
            <a:r>
              <a:rPr lang="tr-TR" sz="3600" dirty="0" smtClean="0">
                <a:solidFill>
                  <a:srgbClr val="FF0000"/>
                </a:solidFill>
              </a:rPr>
              <a:t>-</a:t>
            </a:r>
            <a:endParaRPr lang="tr-TR" sz="2300" dirty="0" smtClean="0">
              <a:solidFill>
                <a:srgbClr val="FF0000"/>
              </a:solidFill>
            </a:endParaRPr>
          </a:p>
          <a:p>
            <a:pPr marL="365760" indent="-256032" eaLnBrk="1" fontAlgn="auto" hangingPunct="1">
              <a:spcAft>
                <a:spcPts val="0"/>
              </a:spcAft>
              <a:buFont typeface="Wingdings 2" pitchFamily="18" charset="2"/>
              <a:buNone/>
              <a:defRPr/>
            </a:pPr>
            <a:r>
              <a:rPr lang="tr-TR" sz="2400" dirty="0" smtClean="0"/>
              <a:t>(1) Başlık (antet), belgeyi gönderen idarenin adının belirtildiği bölümdür.</a:t>
            </a:r>
          </a:p>
          <a:p>
            <a:pPr marL="365760" indent="-256032" eaLnBrk="1" fontAlgn="auto" hangingPunct="1">
              <a:spcAft>
                <a:spcPts val="0"/>
              </a:spcAft>
              <a:buFont typeface="Wingdings 2" pitchFamily="18" charset="2"/>
              <a:buNone/>
              <a:defRPr/>
            </a:pPr>
            <a:r>
              <a:rPr lang="tr-TR" sz="2400" dirty="0" smtClean="0"/>
              <a:t>    (2) Başlık, belgenin yazı alanının üst kısmına ortalanarak yazılır. İlk satıra “T.C.” kısaltması, ikinci satıra idarenin adı büyük harflerle, üçüncü satıra birimin adı ilk harfleri büyük diğerleri küçük harflerle ortalanarak yazılır. Ancak bağlı veya ilgili idarelerde ilk satıra “T.C.” kısaltması, ikinci satıra bağlı veya ilgili olunan </a:t>
            </a:r>
            <a:r>
              <a:rPr lang="tr-TR" sz="2400" i="1" dirty="0" smtClean="0"/>
              <a:t>idarenin</a:t>
            </a:r>
            <a:r>
              <a:rPr lang="tr-TR" sz="2400" dirty="0" smtClean="0"/>
              <a:t> adı büyük harflerle, üçüncü satıra idarenin adı ilk harfleri büyük diğerleri küçük harflerle ve dördüncü satıra da birimin adı ilk harfleri büyük diğerleri küçük harflerle ortalanarak yazılabilir </a:t>
            </a:r>
            <a:r>
              <a:rPr lang="tr-TR" sz="2400" dirty="0" smtClean="0">
                <a:solidFill>
                  <a:srgbClr val="FF0000"/>
                </a:solidFill>
              </a:rPr>
              <a:t>(</a:t>
            </a:r>
            <a:r>
              <a:rPr lang="tr-TR" sz="2400" u="sng" dirty="0" smtClean="0">
                <a:solidFill>
                  <a:srgbClr val="FF0000"/>
                </a:solidFill>
              </a:rPr>
              <a:t>Örnek-2</a:t>
            </a:r>
            <a:r>
              <a:rPr lang="tr-TR" sz="2400" dirty="0" smtClean="0">
                <a:solidFill>
                  <a:srgbClr val="FF0000"/>
                </a:solidFill>
              </a:rPr>
              <a:t>).</a:t>
            </a:r>
            <a:endParaRPr lang="tr-TR" b="1" dirty="0" smtClean="0">
              <a:solidFill>
                <a:srgbClr val="FF0000"/>
              </a:solidFill>
            </a:endParaRPr>
          </a:p>
          <a:p>
            <a:pPr marL="365760" indent="-256032" algn="ctr" eaLnBrk="1" fontAlgn="auto" hangingPunct="1">
              <a:lnSpc>
                <a:spcPct val="80000"/>
              </a:lnSpc>
              <a:spcAft>
                <a:spcPts val="0"/>
              </a:spcAft>
              <a:buFont typeface="Wingdings 2" pitchFamily="18" charset="2"/>
              <a:buNone/>
              <a:defRPr/>
            </a:pPr>
            <a:r>
              <a:rPr lang="tr-TR" sz="3600" b="1" dirty="0" smtClean="0"/>
              <a:t> </a:t>
            </a:r>
          </a:p>
          <a:p>
            <a:pPr marL="365760" indent="-256032" algn="ctr" eaLnBrk="1" fontAlgn="auto" hangingPunct="1">
              <a:lnSpc>
                <a:spcPct val="80000"/>
              </a:lnSpc>
              <a:spcAft>
                <a:spcPts val="0"/>
              </a:spcAft>
              <a:buFont typeface="Wingdings 2" pitchFamily="18" charset="2"/>
              <a:buNone/>
              <a:defRPr/>
            </a:pPr>
            <a:endParaRPr lang="tr-TR" b="1" dirty="0" smtClean="0">
              <a:solidFill>
                <a:schemeClr val="accent2"/>
              </a:solidFill>
            </a:endParaRPr>
          </a:p>
        </p:txBody>
      </p:sp>
      <p:sp>
        <p:nvSpPr>
          <p:cNvPr id="3174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5111C58-2D68-4307-9E0F-461C45C7286E}" type="datetime1">
              <a:rPr lang="tr-TR" smtClean="0"/>
              <a:pPr/>
              <a:t>20.6.2020</a:t>
            </a:fld>
            <a:endParaRPr lang="tr-TR" smtClean="0"/>
          </a:p>
        </p:txBody>
      </p:sp>
      <p:sp>
        <p:nvSpPr>
          <p:cNvPr id="3174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3174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781EB5F-E352-4018-BD6A-7F94F1D5D8D0}" type="slidenum">
              <a:rPr lang="tr-TR" smtClean="0"/>
              <a:pPr/>
              <a:t>23</a:t>
            </a:fld>
            <a:endParaRPr lang="tr-T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554038" y="350838"/>
            <a:ext cx="8242300" cy="5775325"/>
          </a:xfrm>
        </p:spPr>
        <p:txBody>
          <a:bodyPr/>
          <a:lstStyle/>
          <a:p>
            <a:pPr eaLnBrk="1" hangingPunct="1">
              <a:lnSpc>
                <a:spcPct val="80000"/>
              </a:lnSpc>
              <a:buFont typeface="Wingdings 2" pitchFamily="18" charset="2"/>
              <a:buNone/>
            </a:pPr>
            <a:endParaRPr lang="tr-TR" b="1" smtClean="0">
              <a:solidFill>
                <a:srgbClr val="FF0000"/>
              </a:solidFill>
            </a:endParaRPr>
          </a:p>
          <a:p>
            <a:pPr eaLnBrk="1" hangingPunct="1">
              <a:lnSpc>
                <a:spcPct val="80000"/>
              </a:lnSpc>
              <a:buFont typeface="Wingdings 2" pitchFamily="18" charset="2"/>
              <a:buNone/>
            </a:pPr>
            <a:endParaRPr lang="tr-TR" b="1" smtClean="0">
              <a:solidFill>
                <a:srgbClr val="FF0000"/>
              </a:solidFill>
            </a:endParaRPr>
          </a:p>
          <a:p>
            <a:pPr eaLnBrk="1" hangingPunct="1">
              <a:lnSpc>
                <a:spcPct val="80000"/>
              </a:lnSpc>
              <a:buFont typeface="Wingdings 2" pitchFamily="18" charset="2"/>
              <a:buNone/>
            </a:pPr>
            <a:endParaRPr lang="tr-TR" b="1" smtClean="0">
              <a:solidFill>
                <a:srgbClr val="FF0000"/>
              </a:solidFill>
            </a:endParaRPr>
          </a:p>
        </p:txBody>
      </p:sp>
      <p:sp>
        <p:nvSpPr>
          <p:cNvPr id="3277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60E107AE-E9F6-4AFF-986C-DC3002492D4D}" type="datetime1">
              <a:rPr lang="tr-TR" smtClean="0"/>
              <a:pPr/>
              <a:t>20.6.2020</a:t>
            </a:fld>
            <a:endParaRPr lang="tr-TR" smtClean="0"/>
          </a:p>
        </p:txBody>
      </p:sp>
      <p:sp>
        <p:nvSpPr>
          <p:cNvPr id="3277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3277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2C27885-F326-49D9-A8D8-9994292A7E6A}" type="slidenum">
              <a:rPr lang="tr-TR" smtClean="0"/>
              <a:pPr/>
              <a:t>24</a:t>
            </a:fld>
            <a:endParaRPr lang="tr-TR" smtClean="0"/>
          </a:p>
        </p:txBody>
      </p:sp>
      <p:sp>
        <p:nvSpPr>
          <p:cNvPr id="7" name="Rectangle 3"/>
          <p:cNvSpPr txBox="1">
            <a:spLocks noChangeArrowheads="1"/>
          </p:cNvSpPr>
          <p:nvPr/>
        </p:nvSpPr>
        <p:spPr bwMode="auto">
          <a:xfrm>
            <a:off x="571500" y="357188"/>
            <a:ext cx="8242300" cy="5775325"/>
          </a:xfrm>
          <a:prstGeom prst="rect">
            <a:avLst/>
          </a:prstGeom>
          <a:noFill/>
          <a:ln w="9525">
            <a:noFill/>
            <a:miter lim="800000"/>
            <a:headEnd/>
            <a:tailEnd/>
          </a:ln>
        </p:spPr>
        <p:txBody>
          <a:bodyPr/>
          <a:lstStyle/>
          <a:p>
            <a:pPr marL="342900" indent="-342900">
              <a:lnSpc>
                <a:spcPct val="80000"/>
              </a:lnSpc>
              <a:spcBef>
                <a:spcPct val="20000"/>
              </a:spcBef>
              <a:buClr>
                <a:schemeClr val="accent1"/>
              </a:buClr>
              <a:buSzPct val="70000"/>
              <a:buFont typeface="Wingdings 2" pitchFamily="18" charset="2"/>
              <a:buNone/>
              <a:defRPr/>
            </a:pPr>
            <a:r>
              <a:rPr lang="tr-TR" sz="2700" b="1" dirty="0">
                <a:solidFill>
                  <a:srgbClr val="FF0000"/>
                </a:solidFill>
                <a:latin typeface="+mn-lt"/>
                <a:cs typeface="+mn-cs"/>
              </a:rPr>
              <a:t>Örnek 2</a:t>
            </a:r>
          </a:p>
          <a:p>
            <a:pPr marL="342900" indent="-342900">
              <a:lnSpc>
                <a:spcPct val="80000"/>
              </a:lnSpc>
              <a:spcBef>
                <a:spcPct val="20000"/>
              </a:spcBef>
              <a:buClr>
                <a:schemeClr val="accent1"/>
              </a:buClr>
              <a:buSzPct val="70000"/>
              <a:buFont typeface="Wingdings 2" pitchFamily="18" charset="2"/>
              <a:buNone/>
              <a:defRPr/>
            </a:pPr>
            <a:endParaRPr lang="tr-TR" sz="2700" b="1" dirty="0">
              <a:solidFill>
                <a:srgbClr val="FF0000"/>
              </a:solidFill>
              <a:latin typeface="+mn-lt"/>
              <a:cs typeface="+mn-cs"/>
            </a:endParaRPr>
          </a:p>
          <a:p>
            <a:pPr marL="342900" indent="-342900">
              <a:lnSpc>
                <a:spcPct val="80000"/>
              </a:lnSpc>
              <a:spcBef>
                <a:spcPct val="20000"/>
              </a:spcBef>
              <a:buClr>
                <a:schemeClr val="accent1"/>
              </a:buClr>
              <a:buSzPct val="70000"/>
              <a:buFont typeface="Wingdings 2" pitchFamily="18" charset="2"/>
              <a:buNone/>
              <a:defRPr/>
            </a:pPr>
            <a:endParaRPr lang="tr-TR" sz="2700" b="1" dirty="0">
              <a:solidFill>
                <a:srgbClr val="FF0000"/>
              </a:solidFill>
              <a:latin typeface="+mn-lt"/>
              <a:cs typeface="+mn-cs"/>
            </a:endParaRPr>
          </a:p>
        </p:txBody>
      </p:sp>
      <p:pic>
        <p:nvPicPr>
          <p:cNvPr id="32775" name="Picture 3" descr="C:\Users\Arif\Downloads\IMG_7402 (1).jpg"/>
          <p:cNvPicPr>
            <a:picLocks noChangeAspect="1" noChangeArrowheads="1"/>
          </p:cNvPicPr>
          <p:nvPr/>
        </p:nvPicPr>
        <p:blipFill>
          <a:blip r:embed="rId2" cstate="print"/>
          <a:srcRect/>
          <a:stretch>
            <a:fillRect/>
          </a:stretch>
        </p:blipFill>
        <p:spPr bwMode="auto">
          <a:xfrm>
            <a:off x="571500" y="785813"/>
            <a:ext cx="8143875"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554038" y="350838"/>
            <a:ext cx="8242300" cy="5775325"/>
          </a:xfrm>
        </p:spPr>
        <p:txBody>
          <a:bodyPr>
            <a:normAutofit lnSpcReduction="10000"/>
          </a:bodyPr>
          <a:lstStyle/>
          <a:p>
            <a:pPr marL="365760" indent="-256032" eaLnBrk="1" fontAlgn="auto" hangingPunct="1">
              <a:spcAft>
                <a:spcPts val="0"/>
              </a:spcAft>
              <a:buFont typeface="Wingdings 2" pitchFamily="18" charset="2"/>
              <a:buNone/>
              <a:defRPr/>
            </a:pPr>
            <a:r>
              <a:rPr lang="tr-TR" sz="3600" b="1" dirty="0" smtClean="0">
                <a:solidFill>
                  <a:srgbClr val="FF0000"/>
                </a:solidFill>
              </a:rPr>
              <a:t>Başlık MADDE 10</a:t>
            </a:r>
            <a:r>
              <a:rPr lang="tr-TR" sz="3600" dirty="0" smtClean="0">
                <a:solidFill>
                  <a:srgbClr val="FF0000"/>
                </a:solidFill>
              </a:rPr>
              <a:t>-</a:t>
            </a:r>
            <a:endParaRPr lang="tr-TR" sz="2300" dirty="0" smtClean="0">
              <a:solidFill>
                <a:srgbClr val="FF0000"/>
              </a:solidFill>
            </a:endParaRPr>
          </a:p>
          <a:p>
            <a:pPr marL="365760" indent="-256032" eaLnBrk="1" fontAlgn="auto" hangingPunct="1">
              <a:spcAft>
                <a:spcPts val="0"/>
              </a:spcAft>
              <a:buFont typeface="Wingdings 2" pitchFamily="18" charset="2"/>
              <a:buNone/>
              <a:defRPr/>
            </a:pPr>
            <a:r>
              <a:rPr lang="tr-TR" sz="2400" dirty="0" smtClean="0"/>
              <a:t>  (3) İdarelerin il ve ilçe teşkilatlarında kullanılan başlıklar, </a:t>
            </a:r>
            <a:r>
              <a:rPr lang="tr-TR" sz="2200" dirty="0" smtClean="0"/>
              <a:t>10/6/1949 tarihli ve 5442 sayılı İl İdaresi Kanunu hükümlerine uygun olarak, </a:t>
            </a:r>
            <a:r>
              <a:rPr lang="tr-TR" sz="2200" i="1" dirty="0" smtClean="0"/>
              <a:t>ilk satıra “T.C.” kısaltması, ikinci satıra bağlı olunan mülki idarenin adı büyük harflerle, üçüncü satıra ilgili birimin adı ilk harfleri büyük diğerleri küçük harflerle ortalanarak yazılır. Dış temsilciliklerde başlıklar, il ve ilçe teşkilatında olduğu gibi yazılır</a:t>
            </a:r>
            <a:r>
              <a:rPr lang="tr-TR" sz="2200" dirty="0" smtClean="0"/>
              <a:t> </a:t>
            </a:r>
            <a:r>
              <a:rPr lang="tr-TR" sz="2200" b="1" dirty="0" smtClean="0">
                <a:solidFill>
                  <a:srgbClr val="FF0000"/>
                </a:solidFill>
              </a:rPr>
              <a:t>(Örnek 2).</a:t>
            </a:r>
            <a:r>
              <a:rPr lang="tr-TR" sz="2200" b="1" dirty="0" smtClean="0"/>
              <a:t> </a:t>
            </a:r>
          </a:p>
          <a:p>
            <a:pPr marL="365760" indent="-256032" eaLnBrk="1" fontAlgn="auto" hangingPunct="1">
              <a:spcAft>
                <a:spcPts val="0"/>
              </a:spcAft>
              <a:buFont typeface="Wingdings 2" pitchFamily="18" charset="2"/>
              <a:buNone/>
              <a:defRPr/>
            </a:pPr>
            <a:r>
              <a:rPr lang="tr-TR" sz="2200" dirty="0" smtClean="0"/>
              <a:t>    (4) Bölge müdürlüklerinde hangi bölge teşkilatı olduğu yazılır </a:t>
            </a:r>
            <a:r>
              <a:rPr lang="tr-TR" sz="2200" b="1" dirty="0" smtClean="0">
                <a:solidFill>
                  <a:srgbClr val="FF0000"/>
                </a:solidFill>
              </a:rPr>
              <a:t>(</a:t>
            </a:r>
            <a:r>
              <a:rPr lang="tr-TR" sz="2200" b="1" u="sng" dirty="0" smtClean="0">
                <a:solidFill>
                  <a:srgbClr val="FF0000"/>
                </a:solidFill>
              </a:rPr>
              <a:t>Örnek 2</a:t>
            </a:r>
            <a:r>
              <a:rPr lang="tr-TR" sz="2200" b="1" dirty="0" smtClean="0">
                <a:solidFill>
                  <a:srgbClr val="FF0000"/>
                </a:solidFill>
              </a:rPr>
              <a:t>).</a:t>
            </a:r>
          </a:p>
          <a:p>
            <a:pPr marL="365760" indent="-256032" eaLnBrk="1" fontAlgn="auto" hangingPunct="1">
              <a:spcAft>
                <a:spcPts val="0"/>
              </a:spcAft>
              <a:buFont typeface="Wingdings 2" pitchFamily="18" charset="2"/>
              <a:buNone/>
              <a:defRPr/>
            </a:pPr>
            <a:r>
              <a:rPr lang="tr-TR" sz="2200" dirty="0" smtClean="0"/>
              <a:t>     (5) Doğrudan merkezî teşkilata bağlı taşra birimlerinde, başlıkta merkezî teşkilat ve taşra teşkilatı adlarına yer verilir</a:t>
            </a:r>
            <a:r>
              <a:rPr lang="tr-TR" sz="2200" b="1" dirty="0" smtClean="0">
                <a:solidFill>
                  <a:srgbClr val="FF0000"/>
                </a:solidFill>
              </a:rPr>
              <a:t> (</a:t>
            </a:r>
            <a:r>
              <a:rPr lang="tr-TR" sz="2200" b="1" u="sng" dirty="0" smtClean="0">
                <a:solidFill>
                  <a:srgbClr val="FF0000"/>
                </a:solidFill>
              </a:rPr>
              <a:t>Örnek 2</a:t>
            </a:r>
            <a:r>
              <a:rPr lang="tr-TR" sz="2200" b="1" dirty="0" smtClean="0">
                <a:solidFill>
                  <a:srgbClr val="FF0000"/>
                </a:solidFill>
              </a:rPr>
              <a:t>). </a:t>
            </a:r>
          </a:p>
          <a:p>
            <a:pPr marL="365760" indent="-256032" eaLnBrk="1" fontAlgn="auto" hangingPunct="1">
              <a:spcAft>
                <a:spcPts val="0"/>
              </a:spcAft>
              <a:buFont typeface="Wingdings 2" pitchFamily="18" charset="2"/>
              <a:buNone/>
              <a:defRPr/>
            </a:pPr>
            <a:r>
              <a:rPr lang="tr-TR" sz="2200" dirty="0" smtClean="0"/>
              <a:t>    (6) Başlığın yazımında </a:t>
            </a:r>
            <a:r>
              <a:rPr lang="tr-TR" sz="2200" dirty="0" err="1" smtClean="0"/>
              <a:t>DETSİS’te</a:t>
            </a:r>
            <a:r>
              <a:rPr lang="tr-TR" sz="2200" dirty="0" smtClean="0"/>
              <a:t> yer alan başlık kayıtları esas alınır.</a:t>
            </a:r>
          </a:p>
          <a:p>
            <a:pPr marL="365760" indent="-256032" algn="ctr" eaLnBrk="1" fontAlgn="auto" hangingPunct="1">
              <a:lnSpc>
                <a:spcPct val="80000"/>
              </a:lnSpc>
              <a:spcAft>
                <a:spcPts val="0"/>
              </a:spcAft>
              <a:buFont typeface="Wingdings 2" pitchFamily="18" charset="2"/>
              <a:buNone/>
              <a:defRPr/>
            </a:pPr>
            <a:endParaRPr lang="tr-TR" b="1" dirty="0" smtClean="0">
              <a:solidFill>
                <a:schemeClr val="accent2"/>
              </a:solidFill>
            </a:endParaRPr>
          </a:p>
        </p:txBody>
      </p:sp>
      <p:sp>
        <p:nvSpPr>
          <p:cNvPr id="3379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922B233-76F7-492A-B5B8-8B11204C8699}" type="datetime1">
              <a:rPr lang="tr-TR" smtClean="0"/>
              <a:pPr/>
              <a:t>20.6.2020</a:t>
            </a:fld>
            <a:endParaRPr lang="tr-TR" smtClean="0"/>
          </a:p>
        </p:txBody>
      </p:sp>
      <p:sp>
        <p:nvSpPr>
          <p:cNvPr id="3379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3379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3DBF26A-4594-497C-ABF4-98411DE749F1}" type="slidenum">
              <a:rPr lang="tr-TR" smtClean="0"/>
              <a:pPr/>
              <a:t>25</a:t>
            </a:fld>
            <a:endParaRPr lang="tr-T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554038" y="350838"/>
            <a:ext cx="8242300" cy="5775325"/>
          </a:xfrm>
        </p:spPr>
        <p:txBody>
          <a:bodyPr/>
          <a:lstStyle/>
          <a:p>
            <a:pPr eaLnBrk="1" hangingPunct="1">
              <a:lnSpc>
                <a:spcPct val="80000"/>
              </a:lnSpc>
              <a:buFont typeface="Wingdings 2" pitchFamily="18" charset="2"/>
              <a:buNone/>
            </a:pPr>
            <a:endParaRPr lang="tr-TR" b="1" smtClean="0">
              <a:solidFill>
                <a:srgbClr val="FF0000"/>
              </a:solidFill>
            </a:endParaRPr>
          </a:p>
          <a:p>
            <a:pPr eaLnBrk="1" hangingPunct="1">
              <a:lnSpc>
                <a:spcPct val="80000"/>
              </a:lnSpc>
              <a:buFont typeface="Wingdings 2" pitchFamily="18" charset="2"/>
              <a:buNone/>
            </a:pPr>
            <a:endParaRPr lang="tr-TR" b="1" smtClean="0">
              <a:solidFill>
                <a:srgbClr val="FF0000"/>
              </a:solidFill>
            </a:endParaRPr>
          </a:p>
          <a:p>
            <a:pPr eaLnBrk="1" hangingPunct="1">
              <a:lnSpc>
                <a:spcPct val="80000"/>
              </a:lnSpc>
              <a:buFont typeface="Wingdings 2" pitchFamily="18" charset="2"/>
              <a:buNone/>
            </a:pPr>
            <a:endParaRPr lang="tr-TR" b="1" smtClean="0">
              <a:solidFill>
                <a:srgbClr val="FF0000"/>
              </a:solidFill>
            </a:endParaRPr>
          </a:p>
        </p:txBody>
      </p:sp>
      <p:sp>
        <p:nvSpPr>
          <p:cNvPr id="3481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D5426004-F1BA-4DD3-BA01-C149BB31027E}" type="datetime1">
              <a:rPr lang="tr-TR" smtClean="0"/>
              <a:pPr/>
              <a:t>20.6.2020</a:t>
            </a:fld>
            <a:endParaRPr lang="tr-TR" smtClean="0"/>
          </a:p>
        </p:txBody>
      </p:sp>
      <p:sp>
        <p:nvSpPr>
          <p:cNvPr id="3482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3482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F7861CD-459D-43C9-B91F-2DE4E05A6B3E}" type="slidenum">
              <a:rPr lang="tr-TR" smtClean="0"/>
              <a:pPr/>
              <a:t>26</a:t>
            </a:fld>
            <a:endParaRPr lang="tr-TR" smtClean="0"/>
          </a:p>
        </p:txBody>
      </p:sp>
      <p:sp>
        <p:nvSpPr>
          <p:cNvPr id="7" name="Rectangle 3"/>
          <p:cNvSpPr txBox="1">
            <a:spLocks noChangeArrowheads="1"/>
          </p:cNvSpPr>
          <p:nvPr/>
        </p:nvSpPr>
        <p:spPr bwMode="auto">
          <a:xfrm>
            <a:off x="571500" y="357188"/>
            <a:ext cx="8242300" cy="5775325"/>
          </a:xfrm>
          <a:prstGeom prst="rect">
            <a:avLst/>
          </a:prstGeom>
          <a:noFill/>
          <a:ln w="9525">
            <a:noFill/>
            <a:miter lim="800000"/>
            <a:headEnd/>
            <a:tailEnd/>
          </a:ln>
        </p:spPr>
        <p:txBody>
          <a:bodyPr/>
          <a:lstStyle/>
          <a:p>
            <a:pPr marL="342900" indent="-342900">
              <a:lnSpc>
                <a:spcPct val="80000"/>
              </a:lnSpc>
              <a:spcBef>
                <a:spcPct val="20000"/>
              </a:spcBef>
              <a:buClr>
                <a:schemeClr val="accent1"/>
              </a:buClr>
              <a:buSzPct val="70000"/>
              <a:buFont typeface="Wingdings 2" pitchFamily="18" charset="2"/>
              <a:buNone/>
              <a:defRPr/>
            </a:pPr>
            <a:r>
              <a:rPr lang="tr-TR" sz="2700" b="1" dirty="0">
                <a:solidFill>
                  <a:srgbClr val="FF0000"/>
                </a:solidFill>
                <a:latin typeface="+mn-lt"/>
                <a:cs typeface="+mn-cs"/>
              </a:rPr>
              <a:t>Örnek 2</a:t>
            </a:r>
          </a:p>
          <a:p>
            <a:pPr marL="342900" indent="-342900">
              <a:lnSpc>
                <a:spcPct val="80000"/>
              </a:lnSpc>
              <a:spcBef>
                <a:spcPct val="20000"/>
              </a:spcBef>
              <a:buClr>
                <a:schemeClr val="accent1"/>
              </a:buClr>
              <a:buSzPct val="70000"/>
              <a:buFont typeface="Wingdings 2" pitchFamily="18" charset="2"/>
              <a:buNone/>
              <a:defRPr/>
            </a:pPr>
            <a:endParaRPr lang="tr-TR" sz="2700" b="1" dirty="0">
              <a:solidFill>
                <a:srgbClr val="FF0000"/>
              </a:solidFill>
              <a:latin typeface="+mn-lt"/>
              <a:cs typeface="+mn-cs"/>
            </a:endParaRPr>
          </a:p>
          <a:p>
            <a:pPr marL="342900" indent="-342900">
              <a:lnSpc>
                <a:spcPct val="80000"/>
              </a:lnSpc>
              <a:spcBef>
                <a:spcPct val="20000"/>
              </a:spcBef>
              <a:buClr>
                <a:schemeClr val="accent1"/>
              </a:buClr>
              <a:buSzPct val="70000"/>
              <a:buFont typeface="Wingdings 2" pitchFamily="18" charset="2"/>
              <a:buNone/>
              <a:defRPr/>
            </a:pPr>
            <a:endParaRPr lang="tr-TR" sz="2700" b="1" dirty="0">
              <a:solidFill>
                <a:srgbClr val="FF0000"/>
              </a:solidFill>
              <a:latin typeface="+mn-lt"/>
              <a:cs typeface="+mn-cs"/>
            </a:endParaRPr>
          </a:p>
        </p:txBody>
      </p:sp>
      <p:pic>
        <p:nvPicPr>
          <p:cNvPr id="34823" name="Picture 2" descr="C:\Users\Arif\Downloads\IMG_7403 (1).jpg"/>
          <p:cNvPicPr>
            <a:picLocks noChangeAspect="1" noChangeArrowheads="1"/>
          </p:cNvPicPr>
          <p:nvPr/>
        </p:nvPicPr>
        <p:blipFill>
          <a:blip r:embed="rId2" cstate="print"/>
          <a:srcRect/>
          <a:stretch>
            <a:fillRect/>
          </a:stretch>
        </p:blipFill>
        <p:spPr bwMode="auto">
          <a:xfrm>
            <a:off x="714375" y="785813"/>
            <a:ext cx="7929563"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539750" y="404813"/>
            <a:ext cx="8229600" cy="5713412"/>
          </a:xfrm>
        </p:spPr>
        <p:txBody>
          <a:bodyPr/>
          <a:lstStyle/>
          <a:p>
            <a:pPr eaLnBrk="1" hangingPunct="1">
              <a:lnSpc>
                <a:spcPct val="80000"/>
              </a:lnSpc>
              <a:buFontTx/>
              <a:buNone/>
            </a:pPr>
            <a:endParaRPr lang="tr-TR" sz="2400" b="1" smtClean="0">
              <a:solidFill>
                <a:srgbClr val="FF0000"/>
              </a:solidFill>
            </a:endParaRPr>
          </a:p>
          <a:p>
            <a:pPr eaLnBrk="1" hangingPunct="1">
              <a:lnSpc>
                <a:spcPct val="80000"/>
              </a:lnSpc>
              <a:buFontTx/>
              <a:buNone/>
            </a:pPr>
            <a:r>
              <a:rPr lang="tr-TR" sz="2400" b="1" smtClean="0">
                <a:solidFill>
                  <a:srgbClr val="FF0000"/>
                </a:solidFill>
              </a:rPr>
              <a:t>Sayı MADDE 11</a:t>
            </a:r>
            <a:r>
              <a:rPr lang="tr-TR" sz="2400" smtClean="0">
                <a:solidFill>
                  <a:srgbClr val="FF0000"/>
                </a:solidFill>
              </a:rPr>
              <a:t>-</a:t>
            </a:r>
          </a:p>
          <a:p>
            <a:pPr eaLnBrk="1" hangingPunct="1">
              <a:buFont typeface="Wingdings 2" pitchFamily="18" charset="2"/>
              <a:buNone/>
            </a:pPr>
            <a:r>
              <a:rPr lang="tr-TR" sz="2400" smtClean="0"/>
              <a:t> (1) Belgelerde sayı bulunması zorunludur. “Sayı:” sırasıyla; </a:t>
            </a:r>
            <a:r>
              <a:rPr lang="tr-TR" sz="2400" i="1" smtClean="0"/>
              <a:t>belgenin hazırlanma süreçlerini ifade eden elektronik ortam için “E”, zorunlu hâller için “Z” veya olağanüstü durumlar için “O” ibarelerinden uygun olanı</a:t>
            </a:r>
            <a:r>
              <a:rPr lang="tr-TR" sz="2400" smtClean="0"/>
              <a:t>, DETSİS’te belirtilen Türkiye Cumhuriyeti Devlet Teşkilatı Numarası, standart dosya planı kodu ile kayıt numarasından oluşur ve bunların arasına kısa çizgi işareti (-) konulur </a:t>
            </a:r>
          </a:p>
          <a:p>
            <a:pPr eaLnBrk="1" hangingPunct="1">
              <a:buFont typeface="Wingdings 2" pitchFamily="18" charset="2"/>
              <a:buNone/>
            </a:pPr>
            <a:r>
              <a:rPr lang="tr-TR" sz="2400" b="1" smtClean="0">
                <a:solidFill>
                  <a:srgbClr val="FF0000"/>
                </a:solidFill>
              </a:rPr>
              <a:t>    (</a:t>
            </a:r>
            <a:r>
              <a:rPr lang="tr-TR" sz="2400" b="1" u="sng" smtClean="0">
                <a:solidFill>
                  <a:srgbClr val="FF0000"/>
                </a:solidFill>
              </a:rPr>
              <a:t>Örnek 3</a:t>
            </a:r>
            <a:r>
              <a:rPr lang="tr-TR" sz="2400" b="1" smtClean="0">
                <a:solidFill>
                  <a:srgbClr val="FF0000"/>
                </a:solidFill>
              </a:rPr>
              <a:t>).</a:t>
            </a:r>
          </a:p>
          <a:p>
            <a:pPr algn="ctr" eaLnBrk="1" hangingPunct="1">
              <a:lnSpc>
                <a:spcPct val="80000"/>
              </a:lnSpc>
              <a:buFont typeface="Wingdings 2" pitchFamily="18" charset="2"/>
              <a:buNone/>
            </a:pPr>
            <a:endParaRPr lang="tr-TR" sz="2400" smtClean="0">
              <a:solidFill>
                <a:srgbClr val="C00000"/>
              </a:solidFill>
            </a:endParaRPr>
          </a:p>
          <a:p>
            <a:pPr eaLnBrk="1" hangingPunct="1">
              <a:lnSpc>
                <a:spcPct val="80000"/>
              </a:lnSpc>
              <a:buFont typeface="Wingdings 2" pitchFamily="18" charset="2"/>
              <a:buNone/>
            </a:pPr>
            <a:endParaRPr lang="tr-TR" sz="2400" smtClean="0"/>
          </a:p>
          <a:p>
            <a:pPr eaLnBrk="1" hangingPunct="1">
              <a:lnSpc>
                <a:spcPct val="80000"/>
              </a:lnSpc>
              <a:buFont typeface="Wingdings 2" pitchFamily="18" charset="2"/>
              <a:buNone/>
            </a:pPr>
            <a:endParaRPr lang="tr-TR" sz="2400" smtClean="0"/>
          </a:p>
        </p:txBody>
      </p:sp>
      <p:sp>
        <p:nvSpPr>
          <p:cNvPr id="3584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B0A8311-3A92-41C5-B671-95AC4881B516}" type="datetime1">
              <a:rPr lang="tr-TR" smtClean="0"/>
              <a:pPr/>
              <a:t>20.6.2020</a:t>
            </a:fld>
            <a:endParaRPr lang="tr-TR" smtClean="0"/>
          </a:p>
        </p:txBody>
      </p:sp>
      <p:sp>
        <p:nvSpPr>
          <p:cNvPr id="3584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3584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28F5F17-0A20-47B9-9E7E-D63427C226C4}" type="slidenum">
              <a:rPr lang="tr-TR" smtClean="0"/>
              <a:pPr/>
              <a:t>27</a:t>
            </a:fld>
            <a:endParaRPr lang="tr-TR"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539750" y="404813"/>
            <a:ext cx="8229600" cy="5713412"/>
          </a:xfrm>
        </p:spPr>
        <p:txBody>
          <a:bodyPr/>
          <a:lstStyle/>
          <a:p>
            <a:pPr eaLnBrk="1" hangingPunct="1">
              <a:lnSpc>
                <a:spcPct val="80000"/>
              </a:lnSpc>
              <a:buFontTx/>
              <a:buNone/>
            </a:pPr>
            <a:endParaRPr lang="tr-TR" sz="2400" b="1" smtClean="0">
              <a:solidFill>
                <a:srgbClr val="FF0000"/>
              </a:solidFill>
            </a:endParaRPr>
          </a:p>
          <a:p>
            <a:pPr eaLnBrk="1" hangingPunct="1">
              <a:lnSpc>
                <a:spcPct val="80000"/>
              </a:lnSpc>
              <a:buFontTx/>
              <a:buNone/>
            </a:pPr>
            <a:r>
              <a:rPr lang="tr-TR" sz="2400" b="1" smtClean="0">
                <a:solidFill>
                  <a:srgbClr val="FF0000"/>
                </a:solidFill>
              </a:rPr>
              <a:t>Sayı MADDE 11</a:t>
            </a:r>
            <a:r>
              <a:rPr lang="tr-TR" sz="2400" smtClean="0">
                <a:solidFill>
                  <a:srgbClr val="FF0000"/>
                </a:solidFill>
              </a:rPr>
              <a:t>-</a:t>
            </a:r>
          </a:p>
          <a:p>
            <a:pPr eaLnBrk="1" hangingPunct="1">
              <a:buFont typeface="Wingdings 2" pitchFamily="18" charset="2"/>
              <a:buNone/>
            </a:pPr>
            <a:r>
              <a:rPr lang="tr-TR" sz="2400" smtClean="0"/>
              <a:t>   (2) “Sayı:” yan başlığı, başlığın son satırından itibaren iki satır boşluk bırakılarak ve yazı alanının solundan başlanarak yazılır </a:t>
            </a:r>
            <a:r>
              <a:rPr lang="tr-TR" sz="2400" b="1" smtClean="0">
                <a:solidFill>
                  <a:srgbClr val="FF0000"/>
                </a:solidFill>
              </a:rPr>
              <a:t>(</a:t>
            </a:r>
            <a:r>
              <a:rPr lang="tr-TR" sz="2400" b="1" u="sng" smtClean="0">
                <a:solidFill>
                  <a:srgbClr val="FF0000"/>
                </a:solidFill>
              </a:rPr>
              <a:t>Örnek 3</a:t>
            </a:r>
            <a:r>
              <a:rPr lang="tr-TR" sz="2400" b="1" smtClean="0">
                <a:solidFill>
                  <a:srgbClr val="FF0000"/>
                </a:solidFill>
              </a:rPr>
              <a:t>).</a:t>
            </a:r>
            <a:r>
              <a:rPr lang="tr-TR" sz="2400" smtClean="0"/>
              <a:t> </a:t>
            </a:r>
            <a:r>
              <a:rPr lang="tr-TR" sz="2400" i="1" smtClean="0"/>
              <a:t>Kayıt numarası, belge hazırlanırken EBYS üzerinden alınır ve belge üzerinde gösterilir (Örnek: E-67915368-903.07.02-4752).</a:t>
            </a:r>
            <a:r>
              <a:rPr lang="tr-TR" sz="2400" smtClean="0"/>
              <a:t> </a:t>
            </a:r>
            <a:r>
              <a:rPr lang="tr-TR" sz="2400" i="1" smtClean="0"/>
              <a:t>Zorunlu hâllerde hazırlanan belgenin kayıt numarası, el yazısıyla imzalandıktan sonra EBYS veya kurumsal belge kayıt sistemi üzerinden alınır (Örnek: Z-67915368-804.02-4757). İdarece kullanılan EBYS veya kurumsal belge kayıt sistemi içerisinde her bir belgenin hazırlanma sürecine göre kayıt numarasının eşsiz olması zorunludur.</a:t>
            </a:r>
            <a:endParaRPr lang="tr-TR" sz="2400" smtClean="0"/>
          </a:p>
          <a:p>
            <a:pPr algn="ctr" eaLnBrk="1" hangingPunct="1">
              <a:lnSpc>
                <a:spcPct val="80000"/>
              </a:lnSpc>
              <a:buFont typeface="Wingdings 2" pitchFamily="18" charset="2"/>
              <a:buNone/>
            </a:pPr>
            <a:endParaRPr lang="tr-TR" sz="2400" smtClean="0">
              <a:solidFill>
                <a:srgbClr val="C00000"/>
              </a:solidFill>
            </a:endParaRPr>
          </a:p>
          <a:p>
            <a:pPr eaLnBrk="1" hangingPunct="1">
              <a:lnSpc>
                <a:spcPct val="80000"/>
              </a:lnSpc>
              <a:buFont typeface="Wingdings 2" pitchFamily="18" charset="2"/>
              <a:buNone/>
            </a:pPr>
            <a:endParaRPr lang="tr-TR" sz="2400" smtClean="0"/>
          </a:p>
          <a:p>
            <a:pPr eaLnBrk="1" hangingPunct="1">
              <a:lnSpc>
                <a:spcPct val="80000"/>
              </a:lnSpc>
              <a:buFont typeface="Wingdings 2" pitchFamily="18" charset="2"/>
              <a:buNone/>
            </a:pPr>
            <a:endParaRPr lang="tr-TR" sz="2400" smtClean="0"/>
          </a:p>
        </p:txBody>
      </p:sp>
      <p:sp>
        <p:nvSpPr>
          <p:cNvPr id="3686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E8CC6D3-B93B-482B-9A70-B9B55E6D028C}" type="datetime1">
              <a:rPr lang="tr-TR" smtClean="0"/>
              <a:pPr/>
              <a:t>20.6.2020</a:t>
            </a:fld>
            <a:endParaRPr lang="tr-TR" smtClean="0"/>
          </a:p>
        </p:txBody>
      </p:sp>
      <p:sp>
        <p:nvSpPr>
          <p:cNvPr id="3686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3686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948F920-FA25-4F40-843C-D1706B4EACFE}" type="slidenum">
              <a:rPr lang="tr-TR" smtClean="0"/>
              <a:pPr/>
              <a:t>28</a:t>
            </a:fld>
            <a:endParaRPr lang="tr-T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539750" y="404813"/>
            <a:ext cx="8229600" cy="5713412"/>
          </a:xfrm>
        </p:spPr>
        <p:txBody>
          <a:bodyPr/>
          <a:lstStyle/>
          <a:p>
            <a:pPr eaLnBrk="1" hangingPunct="1">
              <a:lnSpc>
                <a:spcPct val="80000"/>
              </a:lnSpc>
              <a:buFontTx/>
              <a:buNone/>
            </a:pPr>
            <a:endParaRPr lang="tr-TR" sz="2400" b="1" smtClean="0">
              <a:solidFill>
                <a:srgbClr val="FF0000"/>
              </a:solidFill>
            </a:endParaRPr>
          </a:p>
          <a:p>
            <a:pPr eaLnBrk="1" hangingPunct="1">
              <a:lnSpc>
                <a:spcPct val="80000"/>
              </a:lnSpc>
              <a:buFontTx/>
              <a:buNone/>
            </a:pPr>
            <a:r>
              <a:rPr lang="tr-TR" sz="2400" b="1" smtClean="0">
                <a:solidFill>
                  <a:srgbClr val="FF0000"/>
                </a:solidFill>
              </a:rPr>
              <a:t>Sayı MADDE 11</a:t>
            </a:r>
            <a:r>
              <a:rPr lang="tr-TR" sz="2400" smtClean="0">
                <a:solidFill>
                  <a:srgbClr val="FF0000"/>
                </a:solidFill>
              </a:rPr>
              <a:t>-</a:t>
            </a:r>
          </a:p>
          <a:p>
            <a:pPr eaLnBrk="1" hangingPunct="1">
              <a:buFont typeface="Wingdings 2" pitchFamily="18" charset="2"/>
              <a:buNone/>
            </a:pPr>
            <a:r>
              <a:rPr lang="tr-TR" sz="2400" smtClean="0"/>
              <a:t> (3) </a:t>
            </a:r>
            <a:r>
              <a:rPr lang="tr-TR" sz="2400" i="1" smtClean="0"/>
              <a:t>Olağanüstü durumlarda belge, fiziksel ortam esaslarına uygun olarak hazırlanır ve belgeye yetkili birim tarafından kurumsal belge kayıt sisteminden kayıt numarası alınır (Örnek: O-67915368-952.02.05-10). EBYS’ye erişim sağlandığında ise belge ve üstveri bilgileri EBYS’ye kaydedilir.</a:t>
            </a:r>
            <a:endParaRPr lang="tr-TR" sz="2400" smtClean="0"/>
          </a:p>
          <a:p>
            <a:pPr algn="ctr" eaLnBrk="1" hangingPunct="1">
              <a:lnSpc>
                <a:spcPct val="80000"/>
              </a:lnSpc>
              <a:buFont typeface="Wingdings 2" pitchFamily="18" charset="2"/>
              <a:buNone/>
            </a:pPr>
            <a:endParaRPr lang="tr-TR" sz="2400" smtClean="0">
              <a:solidFill>
                <a:srgbClr val="C00000"/>
              </a:solidFill>
            </a:endParaRPr>
          </a:p>
          <a:p>
            <a:pPr eaLnBrk="1" hangingPunct="1">
              <a:lnSpc>
                <a:spcPct val="80000"/>
              </a:lnSpc>
              <a:buFont typeface="Wingdings 2" pitchFamily="18" charset="2"/>
              <a:buNone/>
            </a:pPr>
            <a:endParaRPr lang="tr-TR" sz="2400" smtClean="0"/>
          </a:p>
          <a:p>
            <a:pPr eaLnBrk="1" hangingPunct="1">
              <a:lnSpc>
                <a:spcPct val="80000"/>
              </a:lnSpc>
              <a:buFont typeface="Wingdings 2" pitchFamily="18" charset="2"/>
              <a:buNone/>
            </a:pPr>
            <a:endParaRPr lang="tr-TR" sz="2400" smtClean="0"/>
          </a:p>
        </p:txBody>
      </p:sp>
      <p:sp>
        <p:nvSpPr>
          <p:cNvPr id="3789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A52F040-912C-4BAD-BD6D-F91DEC7CB195}" type="datetime1">
              <a:rPr lang="tr-TR" smtClean="0"/>
              <a:pPr/>
              <a:t>20.6.2020</a:t>
            </a:fld>
            <a:endParaRPr lang="tr-TR" smtClean="0"/>
          </a:p>
        </p:txBody>
      </p:sp>
      <p:sp>
        <p:nvSpPr>
          <p:cNvPr id="3789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3789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3D770FB-7F2E-4FF5-9530-30AC3D0BAE9E}" type="slidenum">
              <a:rPr lang="tr-TR" smtClean="0"/>
              <a:pPr/>
              <a:t>29</a:t>
            </a:fld>
            <a:endParaRPr lang="tr-T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554038" y="350838"/>
            <a:ext cx="8242300" cy="5775325"/>
          </a:xfrm>
        </p:spPr>
        <p:txBody>
          <a:bodyPr/>
          <a:lstStyle/>
          <a:p>
            <a:pPr eaLnBrk="1" hangingPunct="1">
              <a:buFont typeface="Wingdings 3" pitchFamily="18" charset="2"/>
              <a:buNone/>
            </a:pPr>
            <a:r>
              <a:rPr lang="tr-TR" sz="2800" b="1" smtClean="0">
                <a:solidFill>
                  <a:srgbClr val="FF0000"/>
                </a:solidFill>
              </a:rPr>
              <a:t>Amaç ve kapsam MADDE 1</a:t>
            </a:r>
            <a:r>
              <a:rPr lang="tr-TR" sz="2800" smtClean="0">
                <a:solidFill>
                  <a:srgbClr val="FF0000"/>
                </a:solidFill>
              </a:rPr>
              <a:t>- </a:t>
            </a:r>
            <a:endParaRPr lang="tr-TR" smtClean="0">
              <a:solidFill>
                <a:srgbClr val="FF0000"/>
              </a:solidFill>
            </a:endParaRPr>
          </a:p>
          <a:p>
            <a:pPr eaLnBrk="1" hangingPunct="1">
              <a:lnSpc>
                <a:spcPct val="80000"/>
              </a:lnSpc>
              <a:buFont typeface="Wingdings 3" pitchFamily="18" charset="2"/>
              <a:buNone/>
            </a:pPr>
            <a:r>
              <a:rPr lang="tr-TR" sz="2800" smtClean="0"/>
              <a:t> </a:t>
            </a:r>
            <a:endParaRPr lang="tr-TR" b="1" smtClean="0">
              <a:solidFill>
                <a:schemeClr val="accent2"/>
              </a:solidFill>
            </a:endParaRPr>
          </a:p>
          <a:p>
            <a:pPr eaLnBrk="1" hangingPunct="1">
              <a:buFont typeface="Wingdings 3" pitchFamily="18" charset="2"/>
              <a:buNone/>
            </a:pPr>
            <a:r>
              <a:rPr lang="tr-TR" sz="3000" smtClean="0"/>
              <a:t>(1) Bu Yönetmeliğin amacı; güvenli elektronik imza kullanılarak elektronik ortamda veya el yazısıyla atılan imza ile fiziksel ortamda yapılan resmî yazışmalara ilişkin kuralları belirlemek, bilgi veya belge alışverişini, hızlı ve güvenli bir biçimde yürütmek ve uygulama birliğini sağlamaktır.</a:t>
            </a:r>
          </a:p>
          <a:p>
            <a:pPr eaLnBrk="1" hangingPunct="1">
              <a:buFont typeface="Wingdings 3" pitchFamily="18" charset="2"/>
              <a:buNone/>
            </a:pPr>
            <a:r>
              <a:rPr lang="tr-TR" sz="3000" smtClean="0"/>
              <a:t>(2)</a:t>
            </a:r>
            <a:r>
              <a:rPr lang="tr-TR" sz="3000" smtClean="0">
                <a:solidFill>
                  <a:srgbClr val="FF0000"/>
                </a:solidFill>
              </a:rPr>
              <a:t> Bu Yönetmelik, bütün kamu kurum ve kuruluşlarını kapsar.</a:t>
            </a:r>
            <a:endParaRPr lang="tr-TR" sz="3000" b="1" smtClean="0">
              <a:solidFill>
                <a:srgbClr val="FF0000"/>
              </a:solidFill>
            </a:endParaRPr>
          </a:p>
        </p:txBody>
      </p:sp>
      <p:sp>
        <p:nvSpPr>
          <p:cNvPr id="1126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9A9DFBC-E8C5-4039-9648-EF7471344C7B}" type="datetime1">
              <a:rPr lang="tr-TR" smtClean="0"/>
              <a:pPr/>
              <a:t>20.6.2020</a:t>
            </a:fld>
            <a:endParaRPr lang="tr-TR" smtClean="0"/>
          </a:p>
        </p:txBody>
      </p:sp>
      <p:sp>
        <p:nvSpPr>
          <p:cNvPr id="1126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126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62AB217-A515-4F63-B4FF-D2A885B1DE26}" type="slidenum">
              <a:rPr lang="tr-TR" smtClean="0"/>
              <a:pPr/>
              <a:t>3</a:t>
            </a:fld>
            <a:endParaRPr lang="tr-T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35000" y="620713"/>
            <a:ext cx="7874000" cy="5903912"/>
          </a:xfrm>
        </p:spPr>
        <p:txBody>
          <a:bodyPr>
            <a:normAutofit/>
          </a:bodyPr>
          <a:lstStyle/>
          <a:p>
            <a:pPr marL="365760" indent="-256032" eaLnBrk="1" fontAlgn="auto" hangingPunct="1">
              <a:lnSpc>
                <a:spcPct val="80000"/>
              </a:lnSpc>
              <a:spcAft>
                <a:spcPts val="0"/>
              </a:spcAft>
              <a:buFontTx/>
              <a:buNone/>
              <a:defRPr/>
            </a:pPr>
            <a:r>
              <a:rPr lang="tr-TR" sz="3600" b="1" dirty="0" smtClean="0">
                <a:solidFill>
                  <a:srgbClr val="FF0000"/>
                </a:solidFill>
              </a:rPr>
              <a:t>Tarih MADDE 12</a:t>
            </a:r>
            <a:r>
              <a:rPr lang="tr-TR" sz="3600" dirty="0" smtClean="0">
                <a:solidFill>
                  <a:srgbClr val="FF0000"/>
                </a:solidFill>
              </a:rPr>
              <a:t>-</a:t>
            </a:r>
          </a:p>
          <a:p>
            <a:pPr marL="514350" indent="-514350" eaLnBrk="1" fontAlgn="auto" hangingPunct="1">
              <a:lnSpc>
                <a:spcPct val="80000"/>
              </a:lnSpc>
              <a:spcAft>
                <a:spcPts val="0"/>
              </a:spcAft>
              <a:buFont typeface="Wingdings 2" pitchFamily="18" charset="2"/>
              <a:buNone/>
              <a:defRPr/>
            </a:pPr>
            <a:r>
              <a:rPr lang="tr-TR" i="1" dirty="0" smtClean="0"/>
              <a:t>(1) Tarih; sayı ile aynı satırda olmak üzere yazı alanının en sağında gün, ay, yıl olarak rakamla ve aralarına nokta işareti “.” konularak yazılır </a:t>
            </a:r>
            <a:r>
              <a:rPr lang="tr-TR" b="1" i="1" dirty="0" smtClean="0">
                <a:solidFill>
                  <a:srgbClr val="FF0000"/>
                </a:solidFill>
              </a:rPr>
              <a:t>(Örnek 3). </a:t>
            </a:r>
          </a:p>
          <a:p>
            <a:pPr marL="514350" indent="-514350" eaLnBrk="1" fontAlgn="auto" hangingPunct="1">
              <a:lnSpc>
                <a:spcPct val="80000"/>
              </a:lnSpc>
              <a:spcAft>
                <a:spcPts val="0"/>
              </a:spcAft>
              <a:buFont typeface="Wingdings 2" pitchFamily="18" charset="2"/>
              <a:buNone/>
              <a:defRPr/>
            </a:pPr>
            <a:r>
              <a:rPr lang="tr-TR" i="1" dirty="0" smtClean="0"/>
              <a:t>    Gün ve ay iki haneli, yıl ise dört haneli olarak düzenlenir </a:t>
            </a:r>
            <a:r>
              <a:rPr lang="tr-TR" i="1" dirty="0" smtClean="0">
                <a:solidFill>
                  <a:srgbClr val="FF0000"/>
                </a:solidFill>
              </a:rPr>
              <a:t>(Örnek: 01.09.2019).</a:t>
            </a:r>
            <a:r>
              <a:rPr lang="tr-TR" i="1" dirty="0" smtClean="0"/>
              <a:t> Ay adları, harfle de yazılabilir. Bu durumda gün, ay ve yıl arasına herhangi bir işaret konulmaz </a:t>
            </a:r>
          </a:p>
          <a:p>
            <a:pPr marL="514350" indent="-514350" eaLnBrk="1" fontAlgn="auto" hangingPunct="1">
              <a:lnSpc>
                <a:spcPct val="80000"/>
              </a:lnSpc>
              <a:spcAft>
                <a:spcPts val="0"/>
              </a:spcAft>
              <a:buFont typeface="Wingdings 2" pitchFamily="18" charset="2"/>
              <a:buNone/>
              <a:defRPr/>
            </a:pPr>
            <a:r>
              <a:rPr lang="tr-TR" i="1" dirty="0" smtClean="0"/>
              <a:t>    </a:t>
            </a:r>
            <a:r>
              <a:rPr lang="tr-TR" i="1" dirty="0" smtClean="0">
                <a:solidFill>
                  <a:srgbClr val="FF0000"/>
                </a:solidFill>
              </a:rPr>
              <a:t> (Örnek: 10 Ekim 2019).</a:t>
            </a:r>
            <a:endParaRPr lang="tr-TR" dirty="0">
              <a:solidFill>
                <a:srgbClr val="FF0000"/>
              </a:solidFill>
            </a:endParaRPr>
          </a:p>
        </p:txBody>
      </p:sp>
      <p:sp>
        <p:nvSpPr>
          <p:cNvPr id="3891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62AF911F-66A6-4E55-A53F-F133C0E890C1}" type="datetime1">
              <a:rPr lang="tr-TR" smtClean="0"/>
              <a:pPr/>
              <a:t>20.6.2020</a:t>
            </a:fld>
            <a:endParaRPr lang="tr-TR" smtClean="0"/>
          </a:p>
        </p:txBody>
      </p:sp>
      <p:sp>
        <p:nvSpPr>
          <p:cNvPr id="3891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3891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9D9BE07-FF6C-43BD-A65C-66C54C892C90}" type="slidenum">
              <a:rPr lang="tr-TR" smtClean="0"/>
              <a:pPr/>
              <a:t>30</a:t>
            </a:fld>
            <a:endParaRPr lang="tr-T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35000" y="620713"/>
            <a:ext cx="7874000" cy="5903912"/>
          </a:xfrm>
        </p:spPr>
        <p:txBody>
          <a:bodyPr>
            <a:normAutofit lnSpcReduction="10000"/>
          </a:bodyPr>
          <a:lstStyle/>
          <a:p>
            <a:pPr marL="365760" indent="-256032" eaLnBrk="1" fontAlgn="auto" hangingPunct="1">
              <a:lnSpc>
                <a:spcPct val="80000"/>
              </a:lnSpc>
              <a:spcAft>
                <a:spcPts val="0"/>
              </a:spcAft>
              <a:buFontTx/>
              <a:buNone/>
              <a:defRPr/>
            </a:pPr>
            <a:r>
              <a:rPr lang="tr-TR" sz="3600" b="1" smtClean="0">
                <a:solidFill>
                  <a:srgbClr val="FF0000"/>
                </a:solidFill>
              </a:rPr>
              <a:t>Tarih MADDE 12</a:t>
            </a:r>
            <a:r>
              <a:rPr lang="tr-TR" sz="3600" smtClean="0">
                <a:solidFill>
                  <a:srgbClr val="FF0000"/>
                </a:solidFill>
              </a:rPr>
              <a:t>-</a:t>
            </a:r>
          </a:p>
          <a:p>
            <a:pPr marL="365760" indent="-256032" eaLnBrk="1" fontAlgn="auto" hangingPunct="1">
              <a:spcAft>
                <a:spcPts val="0"/>
              </a:spcAft>
              <a:buFont typeface="Wingdings 2" pitchFamily="18" charset="2"/>
              <a:buNone/>
              <a:defRPr/>
            </a:pPr>
            <a:r>
              <a:rPr lang="tr-TR" sz="2600" i="1" smtClean="0"/>
              <a:t>(2) Belgenin en son yetkili tarafından güvenli elektronik imza ile imzalandığı zamanı gösteren zaman damgasındaki tarih bilgisi, belge tarihi olarak esas alınır ve tarih bilgisi üstveri alanında yer alır. Elektronik ortamdaki belgede, birinci fıkrada belirtilen alanda tarih bilgisine belge görüntüsünde yer verilir.</a:t>
            </a:r>
            <a:endParaRPr lang="tr-TR" sz="2600" smtClean="0"/>
          </a:p>
          <a:p>
            <a:pPr marL="365760" indent="-256032" eaLnBrk="1" fontAlgn="auto" hangingPunct="1">
              <a:spcAft>
                <a:spcPts val="0"/>
              </a:spcAft>
              <a:buFont typeface="Wingdings 2" pitchFamily="18" charset="2"/>
              <a:buNone/>
              <a:defRPr/>
            </a:pPr>
            <a:r>
              <a:rPr lang="tr-TR" sz="2600" i="1" smtClean="0"/>
              <a:t>(3) Zorunlu hâllerde veya olağanüstü durumlarda hazırlanan belgede tarih, belgenin imzalandığı zamanı belirtir ve belge imzalandığı tarihte kayıt altına alınır. </a:t>
            </a:r>
            <a:endParaRPr lang="tr-TR" sz="2600" smtClean="0"/>
          </a:p>
          <a:p>
            <a:pPr marL="365760" indent="-256032" eaLnBrk="1" fontAlgn="auto" hangingPunct="1">
              <a:spcAft>
                <a:spcPts val="0"/>
              </a:spcAft>
              <a:buFont typeface="Wingdings 2" pitchFamily="18" charset="2"/>
              <a:buNone/>
              <a:defRPr/>
            </a:pPr>
            <a:r>
              <a:rPr lang="tr-TR" sz="2600" i="1" smtClean="0"/>
              <a:t>(4) Tutanak, rapor, tebliğ-tebellüğ belgesi ve benzeri belgelerde tarih, metnin bitiminde yer alabilir</a:t>
            </a:r>
            <a:endParaRPr lang="tr-TR" sz="2600" smtClean="0"/>
          </a:p>
        </p:txBody>
      </p:sp>
      <p:sp>
        <p:nvSpPr>
          <p:cNvPr id="3993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F5758BBE-9100-4771-938E-7137A54605DB}" type="datetime1">
              <a:rPr lang="tr-TR" smtClean="0"/>
              <a:pPr/>
              <a:t>20.6.2020</a:t>
            </a:fld>
            <a:endParaRPr lang="tr-TR" smtClean="0"/>
          </a:p>
        </p:txBody>
      </p:sp>
      <p:sp>
        <p:nvSpPr>
          <p:cNvPr id="3994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3994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DA59C98-4777-4947-96B7-93C6FD8D2245}" type="slidenum">
              <a:rPr lang="tr-TR" smtClean="0"/>
              <a:pPr/>
              <a:t>31</a:t>
            </a:fld>
            <a:endParaRPr lang="tr-T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539750" y="404813"/>
            <a:ext cx="8229600" cy="5713412"/>
          </a:xfrm>
        </p:spPr>
        <p:txBody>
          <a:bodyPr/>
          <a:lstStyle/>
          <a:p>
            <a:pPr eaLnBrk="1" hangingPunct="1">
              <a:lnSpc>
                <a:spcPct val="80000"/>
              </a:lnSpc>
              <a:buFontTx/>
              <a:buNone/>
            </a:pPr>
            <a:r>
              <a:rPr lang="tr-TR" b="1" smtClean="0">
                <a:solidFill>
                  <a:srgbClr val="FF0000"/>
                </a:solidFill>
              </a:rPr>
              <a:t>Konu MADDE 13</a:t>
            </a:r>
            <a:r>
              <a:rPr lang="tr-TR" smtClean="0">
                <a:solidFill>
                  <a:srgbClr val="FF0000"/>
                </a:solidFill>
              </a:rPr>
              <a:t>-</a:t>
            </a:r>
          </a:p>
          <a:p>
            <a:pPr eaLnBrk="1" hangingPunct="1">
              <a:lnSpc>
                <a:spcPct val="80000"/>
              </a:lnSpc>
              <a:buFontTx/>
              <a:buNone/>
            </a:pPr>
            <a:endParaRPr lang="tr-TR" sz="2400" smtClean="0"/>
          </a:p>
          <a:p>
            <a:pPr eaLnBrk="1" hangingPunct="1">
              <a:lnSpc>
                <a:spcPct val="80000"/>
              </a:lnSpc>
              <a:buFontTx/>
              <a:buNone/>
            </a:pPr>
            <a:r>
              <a:rPr lang="tr-TR" sz="2800" smtClean="0"/>
              <a:t> (1) “Konu:” yan başlığı, “Sayı:” yan başlığının bir alt satırına yazılır. Belgenin konusu, yazı alanının dikey orta hizasını geçmeyecek biçimde kelimelerin baş harfleri büyük olarak ve sonuna herhangi bir noktalama işareti konulmaksızın yazılır     </a:t>
            </a:r>
            <a:r>
              <a:rPr lang="tr-TR" sz="2800" b="1" smtClean="0">
                <a:solidFill>
                  <a:srgbClr val="FF0000"/>
                </a:solidFill>
              </a:rPr>
              <a:t>(</a:t>
            </a:r>
            <a:r>
              <a:rPr lang="tr-TR" sz="2800" b="1" u="sng" smtClean="0">
                <a:solidFill>
                  <a:srgbClr val="FF0000"/>
                </a:solidFill>
              </a:rPr>
              <a:t>Örnek 3</a:t>
            </a:r>
            <a:r>
              <a:rPr lang="tr-TR" sz="2800" b="1" smtClean="0">
                <a:solidFill>
                  <a:srgbClr val="FF0000"/>
                </a:solidFill>
              </a:rPr>
              <a:t>). </a:t>
            </a:r>
            <a:r>
              <a:rPr lang="tr-TR" sz="2800" smtClean="0"/>
              <a:t>Konu, bir satırı geçerse ikinci </a:t>
            </a:r>
            <a:r>
              <a:rPr lang="tr-TR" sz="2800" i="1" smtClean="0"/>
              <a:t>ve devamındaki satırlar</a:t>
            </a:r>
            <a:r>
              <a:rPr lang="tr-TR" sz="2800" smtClean="0"/>
              <a:t> “Konu:” yan başlığının altı boş bırakılarak yazılır.</a:t>
            </a:r>
          </a:p>
          <a:p>
            <a:pPr eaLnBrk="1" hangingPunct="1">
              <a:buFont typeface="Wingdings 2" pitchFamily="18" charset="2"/>
              <a:buNone/>
            </a:pPr>
            <a:r>
              <a:rPr lang="tr-TR" sz="2800" i="1" smtClean="0"/>
              <a:t>    (2) Konu, belgenin içeriği hakkında kısa ve öz bilgi barındırır </a:t>
            </a:r>
            <a:r>
              <a:rPr lang="tr-TR" sz="2800" b="1" i="1" smtClean="0">
                <a:solidFill>
                  <a:srgbClr val="FF0000"/>
                </a:solidFill>
              </a:rPr>
              <a:t>(Örnek 3).</a:t>
            </a:r>
            <a:endParaRPr lang="tr-TR" sz="2800" b="1" smtClean="0">
              <a:solidFill>
                <a:srgbClr val="FF0000"/>
              </a:solidFill>
            </a:endParaRPr>
          </a:p>
          <a:p>
            <a:pPr eaLnBrk="1" hangingPunct="1">
              <a:lnSpc>
                <a:spcPct val="80000"/>
              </a:lnSpc>
              <a:buFontTx/>
              <a:buNone/>
            </a:pPr>
            <a:endParaRPr lang="tr-TR" sz="2800" smtClean="0">
              <a:solidFill>
                <a:schemeClr val="accent2"/>
              </a:solidFill>
            </a:endParaRPr>
          </a:p>
        </p:txBody>
      </p:sp>
      <p:sp>
        <p:nvSpPr>
          <p:cNvPr id="4096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E62249B-36DD-4B58-ADFB-26A84069C6FD}" type="datetime1">
              <a:rPr lang="tr-TR" smtClean="0"/>
              <a:pPr/>
              <a:t>20.6.2020</a:t>
            </a:fld>
            <a:endParaRPr lang="tr-TR" smtClean="0"/>
          </a:p>
        </p:txBody>
      </p:sp>
      <p:sp>
        <p:nvSpPr>
          <p:cNvPr id="4096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4096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A6075FB-9D98-46EB-97AA-86EBD19C263A}" type="slidenum">
              <a:rPr lang="tr-TR" smtClean="0"/>
              <a:pPr/>
              <a:t>32</a:t>
            </a:fld>
            <a:endParaRPr lang="tr-TR"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539750" y="404813"/>
            <a:ext cx="8229600" cy="5713412"/>
          </a:xfrm>
        </p:spPr>
        <p:txBody>
          <a:bodyPr/>
          <a:lstStyle/>
          <a:p>
            <a:pPr eaLnBrk="1" hangingPunct="1">
              <a:lnSpc>
                <a:spcPct val="80000"/>
              </a:lnSpc>
              <a:buFontTx/>
              <a:buNone/>
            </a:pPr>
            <a:r>
              <a:rPr lang="tr-TR" sz="2400" b="1" smtClean="0">
                <a:solidFill>
                  <a:srgbClr val="FF0000"/>
                </a:solidFill>
              </a:rPr>
              <a:t>Örnek 3</a:t>
            </a:r>
          </a:p>
          <a:p>
            <a:pPr eaLnBrk="1" hangingPunct="1">
              <a:lnSpc>
                <a:spcPct val="80000"/>
              </a:lnSpc>
              <a:buFontTx/>
              <a:buNone/>
            </a:pPr>
            <a:r>
              <a:rPr lang="tr-TR" sz="2400" smtClean="0"/>
              <a:t> </a:t>
            </a:r>
          </a:p>
          <a:p>
            <a:pPr eaLnBrk="1" hangingPunct="1">
              <a:lnSpc>
                <a:spcPct val="80000"/>
              </a:lnSpc>
              <a:buFont typeface="Wingdings 2" pitchFamily="18" charset="2"/>
              <a:buNone/>
            </a:pPr>
            <a:endParaRPr lang="tr-TR" sz="2400" smtClean="0"/>
          </a:p>
        </p:txBody>
      </p:sp>
      <p:sp>
        <p:nvSpPr>
          <p:cNvPr id="4198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D4F161C-2969-47C8-B102-1B604936711B}" type="datetime1">
              <a:rPr lang="tr-TR" smtClean="0"/>
              <a:pPr/>
              <a:t>20.6.2020</a:t>
            </a:fld>
            <a:endParaRPr lang="tr-TR" smtClean="0"/>
          </a:p>
        </p:txBody>
      </p:sp>
      <p:sp>
        <p:nvSpPr>
          <p:cNvPr id="4198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4198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2EC6D12-BCA3-4378-8ED6-2CB11C1FBA29}" type="slidenum">
              <a:rPr lang="tr-TR" smtClean="0"/>
              <a:pPr/>
              <a:t>33</a:t>
            </a:fld>
            <a:endParaRPr lang="tr-TR" smtClean="0"/>
          </a:p>
        </p:txBody>
      </p:sp>
      <p:pic>
        <p:nvPicPr>
          <p:cNvPr id="41990" name="Picture 2" descr="C:\Users\Arif\Downloads\IMG_7404.jpg"/>
          <p:cNvPicPr>
            <a:picLocks noChangeAspect="1" noChangeArrowheads="1"/>
          </p:cNvPicPr>
          <p:nvPr/>
        </p:nvPicPr>
        <p:blipFill>
          <a:blip r:embed="rId2" cstate="print"/>
          <a:srcRect/>
          <a:stretch>
            <a:fillRect/>
          </a:stretch>
        </p:blipFill>
        <p:spPr bwMode="auto">
          <a:xfrm>
            <a:off x="571500" y="857250"/>
            <a:ext cx="800100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457200" y="458788"/>
            <a:ext cx="8229600" cy="6210300"/>
          </a:xfrm>
        </p:spPr>
        <p:txBody>
          <a:bodyPr/>
          <a:lstStyle/>
          <a:p>
            <a:pPr eaLnBrk="1" hangingPunct="1">
              <a:buFont typeface="Wingdings 2" pitchFamily="18" charset="2"/>
              <a:buNone/>
            </a:pPr>
            <a:r>
              <a:rPr lang="tr-TR" sz="2800" b="1" smtClean="0">
                <a:solidFill>
                  <a:srgbClr val="FF0000"/>
                </a:solidFill>
              </a:rPr>
              <a:t>Muhatap MADDE 14</a:t>
            </a:r>
            <a:r>
              <a:rPr lang="tr-TR" sz="2800" smtClean="0">
                <a:solidFill>
                  <a:srgbClr val="FF0000"/>
                </a:solidFill>
              </a:rPr>
              <a:t>-</a:t>
            </a:r>
          </a:p>
          <a:p>
            <a:pPr eaLnBrk="1" hangingPunct="1">
              <a:buFont typeface="Wingdings 2" pitchFamily="18" charset="2"/>
              <a:buNone/>
            </a:pPr>
            <a:r>
              <a:rPr lang="tr-TR" sz="2800" smtClean="0"/>
              <a:t> </a:t>
            </a:r>
            <a:r>
              <a:rPr lang="tr-TR" sz="2600" smtClean="0"/>
              <a:t>(1) Muhatap, belgenin gönderildiği idareyi veya kişiyi belirtir. Bu bölüm konunun son satırından itibaren, iki satır boşluk bırakılarak ve sayfa ortalanarak yazılır.</a:t>
            </a:r>
          </a:p>
          <a:p>
            <a:pPr eaLnBrk="1" hangingPunct="1">
              <a:buFont typeface="Wingdings 3" pitchFamily="18" charset="2"/>
              <a:buNone/>
            </a:pPr>
            <a:r>
              <a:rPr lang="tr-TR" sz="2600" smtClean="0"/>
              <a:t> (2) Muhatabın idare </a:t>
            </a:r>
            <a:r>
              <a:rPr lang="tr-TR" sz="2600" i="1" smtClean="0"/>
              <a:t>veya</a:t>
            </a:r>
            <a:r>
              <a:rPr lang="tr-TR" sz="2600" smtClean="0"/>
              <a:t> özel hukuk tüzel kişisi olması durumunda, adı büyük harflerle </a:t>
            </a:r>
            <a:r>
              <a:rPr lang="tr-TR" sz="2600" i="1" smtClean="0"/>
              <a:t>ve sonuna yönelme hâl eklerinden uygun olanı getirilerek</a:t>
            </a:r>
            <a:r>
              <a:rPr lang="tr-TR" sz="2600" smtClean="0"/>
              <a:t> yazılır. Muhatap idarenin adının yazımında DETSİS’te yer alan kayıtlar esas alınır. İhtiyaç duyulması hâlinde muhataba ilişkin birim adı bilgileri parantez içinde ilk harfleri büyük diğerleri küçük harflerle bir alt satıra yazılır</a:t>
            </a:r>
            <a:r>
              <a:rPr lang="tr-TR" sz="2600" b="1" smtClean="0"/>
              <a:t> </a:t>
            </a:r>
            <a:r>
              <a:rPr lang="tr-TR" sz="2600" b="1" i="1" smtClean="0">
                <a:solidFill>
                  <a:srgbClr val="FF0000"/>
                </a:solidFill>
              </a:rPr>
              <a:t>(Örnek 4)</a:t>
            </a:r>
            <a:r>
              <a:rPr lang="tr-TR" sz="2600" b="1" smtClean="0">
                <a:solidFill>
                  <a:srgbClr val="FF0000"/>
                </a:solidFill>
              </a:rPr>
              <a:t>. </a:t>
            </a:r>
          </a:p>
        </p:txBody>
      </p:sp>
      <p:sp>
        <p:nvSpPr>
          <p:cNvPr id="4301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D4A3F53-5C26-4E10-8875-74016CD91C09}" type="datetime1">
              <a:rPr lang="tr-TR" smtClean="0"/>
              <a:pPr/>
              <a:t>20.6.2020</a:t>
            </a:fld>
            <a:endParaRPr lang="tr-TR" smtClean="0"/>
          </a:p>
        </p:txBody>
      </p:sp>
      <p:sp>
        <p:nvSpPr>
          <p:cNvPr id="4301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4301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F007069-0997-4B3E-8B53-99512D661A9A}" type="slidenum">
              <a:rPr lang="tr-TR" smtClean="0"/>
              <a:pPr/>
              <a:t>34</a:t>
            </a:fld>
            <a:endParaRPr lang="tr-T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57200" y="458788"/>
            <a:ext cx="8229600" cy="6210300"/>
          </a:xfrm>
        </p:spPr>
        <p:txBody>
          <a:bodyPr/>
          <a:lstStyle/>
          <a:p>
            <a:pPr eaLnBrk="1" hangingPunct="1">
              <a:buFont typeface="Wingdings 2" pitchFamily="18" charset="2"/>
              <a:buNone/>
            </a:pPr>
            <a:r>
              <a:rPr lang="tr-TR" sz="2800" b="1" smtClean="0">
                <a:solidFill>
                  <a:srgbClr val="FF0000"/>
                </a:solidFill>
              </a:rPr>
              <a:t>Muhatap MADDE 14</a:t>
            </a:r>
            <a:r>
              <a:rPr lang="tr-TR" sz="2800" smtClean="0">
                <a:solidFill>
                  <a:srgbClr val="FF0000"/>
                </a:solidFill>
              </a:rPr>
              <a:t>-</a:t>
            </a:r>
          </a:p>
          <a:p>
            <a:pPr eaLnBrk="1" hangingPunct="1">
              <a:buFont typeface="Wingdings 2" pitchFamily="18" charset="2"/>
              <a:buNone/>
            </a:pPr>
            <a:r>
              <a:rPr lang="tr-TR" sz="2800" i="1" smtClean="0"/>
              <a:t>   Cumhurbaşkanı Yardımcısı’nın</a:t>
            </a:r>
            <a:r>
              <a:rPr lang="tr-TR" sz="2800" smtClean="0"/>
              <a:t> muhatap </a:t>
            </a:r>
            <a:r>
              <a:rPr lang="tr-TR" sz="2800" i="1" smtClean="0"/>
              <a:t>olduğu</a:t>
            </a:r>
            <a:r>
              <a:rPr lang="tr-TR" sz="2800" smtClean="0"/>
              <a:t> belgelerde “</a:t>
            </a:r>
            <a:r>
              <a:rPr lang="tr-TR" sz="2800" i="1" smtClean="0"/>
              <a:t>CUMHURBAŞKANI YARDIMCISINA</a:t>
            </a:r>
            <a:r>
              <a:rPr lang="tr-TR" sz="2800" smtClean="0"/>
              <a:t>” ibaresi yazılır </a:t>
            </a:r>
            <a:r>
              <a:rPr lang="tr-TR" sz="2800" b="1" i="1" smtClean="0">
                <a:solidFill>
                  <a:srgbClr val="FF0000"/>
                </a:solidFill>
              </a:rPr>
              <a:t>(Örnek 4)</a:t>
            </a:r>
            <a:r>
              <a:rPr lang="tr-TR" sz="2800" b="1" smtClean="0">
                <a:solidFill>
                  <a:srgbClr val="FF0000"/>
                </a:solidFill>
              </a:rPr>
              <a:t>.</a:t>
            </a:r>
            <a:r>
              <a:rPr lang="tr-TR" sz="2800" smtClean="0"/>
              <a:t> </a:t>
            </a:r>
            <a:r>
              <a:rPr lang="tr-TR" sz="2800" i="1" smtClean="0"/>
              <a:t>Cumhurbaşkanı Yardımcısı’nın birden fazla olması hâlinde ilk satıra “CUMHURBAŞKANI YARDIMCISINA” ibaresi, </a:t>
            </a:r>
            <a:r>
              <a:rPr lang="tr-TR" sz="2800" smtClean="0"/>
              <a:t>bir alt satıra ise parantez içinde “Sayın” ibaresinden sonra </a:t>
            </a:r>
            <a:r>
              <a:rPr lang="tr-TR" sz="2800" i="1" smtClean="0"/>
              <a:t>Cumhurbaşkanı Yardımcısı’nın</a:t>
            </a:r>
            <a:r>
              <a:rPr lang="tr-TR" sz="2800" smtClean="0"/>
              <a:t> adı ilk harfi büyük diğerleri küçük, soyadı ise büyük harflerle yazılır </a:t>
            </a:r>
            <a:r>
              <a:rPr lang="tr-TR" sz="2800" b="1" i="1" smtClean="0">
                <a:solidFill>
                  <a:srgbClr val="FF0000"/>
                </a:solidFill>
              </a:rPr>
              <a:t>(Örnek 4)</a:t>
            </a:r>
            <a:r>
              <a:rPr lang="tr-TR" sz="2800" b="1" smtClean="0">
                <a:solidFill>
                  <a:srgbClr val="FF0000"/>
                </a:solidFill>
              </a:rPr>
              <a:t>.</a:t>
            </a:r>
            <a:endParaRPr lang="tr-TR" sz="2800" b="1" smtClean="0">
              <a:solidFill>
                <a:schemeClr val="accent2"/>
              </a:solidFill>
            </a:endParaRPr>
          </a:p>
        </p:txBody>
      </p:sp>
      <p:sp>
        <p:nvSpPr>
          <p:cNvPr id="4403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BD288A80-543B-4A42-B626-33CC488157BB}" type="datetime1">
              <a:rPr lang="tr-TR" smtClean="0"/>
              <a:pPr/>
              <a:t>20.6.2020</a:t>
            </a:fld>
            <a:endParaRPr lang="tr-TR" smtClean="0"/>
          </a:p>
        </p:txBody>
      </p:sp>
      <p:sp>
        <p:nvSpPr>
          <p:cNvPr id="4403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4403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30CF9C9-14CF-4D01-A23D-785E5B1DD3BE}" type="slidenum">
              <a:rPr lang="tr-TR" smtClean="0"/>
              <a:pPr/>
              <a:t>35</a:t>
            </a:fld>
            <a:endParaRPr lang="tr-T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457200" y="458788"/>
            <a:ext cx="8229600" cy="6210300"/>
          </a:xfrm>
        </p:spPr>
        <p:txBody>
          <a:bodyPr/>
          <a:lstStyle/>
          <a:p>
            <a:pPr eaLnBrk="1" hangingPunct="1">
              <a:buFont typeface="Wingdings 2" pitchFamily="18" charset="2"/>
              <a:buNone/>
            </a:pPr>
            <a:r>
              <a:rPr lang="tr-TR" sz="2800" b="1" smtClean="0">
                <a:solidFill>
                  <a:srgbClr val="FF0000"/>
                </a:solidFill>
              </a:rPr>
              <a:t>Örnek- 4 </a:t>
            </a:r>
            <a:endParaRPr lang="tr-TR" sz="2800" smtClean="0">
              <a:solidFill>
                <a:srgbClr val="FF0000"/>
              </a:solidFill>
            </a:endParaRPr>
          </a:p>
          <a:p>
            <a:pPr eaLnBrk="1" hangingPunct="1">
              <a:buFont typeface="Wingdings 2" pitchFamily="18" charset="2"/>
              <a:buNone/>
            </a:pPr>
            <a:r>
              <a:rPr lang="tr-TR" sz="2800" i="1" smtClean="0"/>
              <a:t>    </a:t>
            </a:r>
            <a:endParaRPr lang="tr-TR" sz="2800" b="1" smtClean="0">
              <a:solidFill>
                <a:schemeClr val="accent2"/>
              </a:solidFill>
            </a:endParaRPr>
          </a:p>
        </p:txBody>
      </p:sp>
      <p:sp>
        <p:nvSpPr>
          <p:cNvPr id="4505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973CC6A-6D50-490A-9F79-78D744E7CDD2}" type="datetime1">
              <a:rPr lang="tr-TR" smtClean="0"/>
              <a:pPr/>
              <a:t>20.6.2020</a:t>
            </a:fld>
            <a:endParaRPr lang="tr-TR" smtClean="0"/>
          </a:p>
        </p:txBody>
      </p:sp>
      <p:sp>
        <p:nvSpPr>
          <p:cNvPr id="4506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4506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A901784-3923-4DFA-A2A4-0E5CF6D88301}" type="slidenum">
              <a:rPr lang="tr-TR" smtClean="0"/>
              <a:pPr/>
              <a:t>36</a:t>
            </a:fld>
            <a:endParaRPr lang="tr-TR" smtClean="0"/>
          </a:p>
        </p:txBody>
      </p:sp>
      <p:pic>
        <p:nvPicPr>
          <p:cNvPr id="45062" name="Picture 2" descr="C:\Users\Arif\Downloads\IMG_7405.jpg"/>
          <p:cNvPicPr>
            <a:picLocks noChangeAspect="1" noChangeArrowheads="1"/>
          </p:cNvPicPr>
          <p:nvPr/>
        </p:nvPicPr>
        <p:blipFill>
          <a:blip r:embed="rId2" cstate="print"/>
          <a:srcRect/>
          <a:stretch>
            <a:fillRect/>
          </a:stretch>
        </p:blipFill>
        <p:spPr bwMode="auto">
          <a:xfrm>
            <a:off x="642938" y="1071563"/>
            <a:ext cx="785812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57200" y="458788"/>
            <a:ext cx="8229600" cy="6210300"/>
          </a:xfrm>
        </p:spPr>
        <p:txBody>
          <a:bodyPr/>
          <a:lstStyle/>
          <a:p>
            <a:pPr eaLnBrk="1" hangingPunct="1">
              <a:buFont typeface="Wingdings 2" pitchFamily="18" charset="2"/>
              <a:buNone/>
            </a:pPr>
            <a:r>
              <a:rPr lang="tr-TR" sz="2800" b="1" smtClean="0">
                <a:solidFill>
                  <a:srgbClr val="FF0000"/>
                </a:solidFill>
              </a:rPr>
              <a:t>Muhatap MADDE 14</a:t>
            </a:r>
            <a:r>
              <a:rPr lang="tr-TR" sz="2800" smtClean="0">
                <a:solidFill>
                  <a:srgbClr val="FF0000"/>
                </a:solidFill>
              </a:rPr>
              <a:t>-</a:t>
            </a:r>
          </a:p>
          <a:p>
            <a:pPr eaLnBrk="1" hangingPunct="1">
              <a:buFont typeface="Wingdings 2" pitchFamily="18" charset="2"/>
              <a:buNone/>
            </a:pPr>
            <a:r>
              <a:rPr lang="tr-TR" sz="2800" i="1" smtClean="0"/>
              <a:t>   </a:t>
            </a:r>
            <a:r>
              <a:rPr lang="tr-TR" sz="2800" smtClean="0"/>
              <a:t>(3) İdare dışına gönderilen belgelerde, gerekiyorsa belgenin gideceği yerin adresi, muhatap satırının altına, satır ortalanarak ilk harfleri büyük diğerleri küçük harflerle yazılır. Adres bilgisi </a:t>
            </a:r>
            <a:r>
              <a:rPr lang="tr-TR" sz="2800" i="1" smtClean="0"/>
              <a:t>uzun ise</a:t>
            </a:r>
            <a:r>
              <a:rPr lang="tr-TR" sz="2800" smtClean="0"/>
              <a:t> birden fazla satıra yazılabilir. Muhatap gerçek kişi ise muhatap bölümüne “Sayın” ibaresinden sonra muhatabın adı ilk harfi büyük diğerleri küçük harflerle, soyadı ise büyük harflerle yazılır </a:t>
            </a:r>
            <a:r>
              <a:rPr lang="tr-TR" sz="2800" b="1" i="1" smtClean="0">
                <a:solidFill>
                  <a:srgbClr val="FF0000"/>
                </a:solidFill>
              </a:rPr>
              <a:t>(Örnek 5)</a:t>
            </a:r>
            <a:r>
              <a:rPr lang="tr-TR" sz="2800" b="1" smtClean="0">
                <a:solidFill>
                  <a:srgbClr val="FF0000"/>
                </a:solidFill>
              </a:rPr>
              <a:t>.</a:t>
            </a:r>
            <a:endParaRPr lang="tr-TR" sz="2800" smtClean="0"/>
          </a:p>
        </p:txBody>
      </p:sp>
      <p:sp>
        <p:nvSpPr>
          <p:cNvPr id="4608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8C5A5FA-1B33-477C-B03B-6A5F9EE5EC1E}" type="datetime1">
              <a:rPr lang="tr-TR" smtClean="0"/>
              <a:pPr/>
              <a:t>20.6.2020</a:t>
            </a:fld>
            <a:endParaRPr lang="tr-TR" smtClean="0"/>
          </a:p>
        </p:txBody>
      </p:sp>
      <p:sp>
        <p:nvSpPr>
          <p:cNvPr id="4608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4608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6C8FF98-87D5-406D-8685-323E0187F4FF}" type="slidenum">
              <a:rPr lang="tr-TR" smtClean="0"/>
              <a:pPr/>
              <a:t>37</a:t>
            </a:fld>
            <a:endParaRPr lang="tr-TR"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57200" y="458788"/>
            <a:ext cx="8229600" cy="6210300"/>
          </a:xfrm>
        </p:spPr>
        <p:txBody>
          <a:bodyPr/>
          <a:lstStyle/>
          <a:p>
            <a:pPr eaLnBrk="1" hangingPunct="1">
              <a:buFont typeface="Wingdings 2" pitchFamily="18" charset="2"/>
              <a:buNone/>
            </a:pPr>
            <a:r>
              <a:rPr lang="tr-TR" sz="2800" b="1" smtClean="0">
                <a:solidFill>
                  <a:srgbClr val="FF0000"/>
                </a:solidFill>
              </a:rPr>
              <a:t>Örnek 5</a:t>
            </a:r>
            <a:endParaRPr lang="tr-TR" sz="2800" smtClean="0">
              <a:solidFill>
                <a:srgbClr val="FF0000"/>
              </a:solidFill>
            </a:endParaRPr>
          </a:p>
          <a:p>
            <a:pPr eaLnBrk="1" hangingPunct="1">
              <a:buFont typeface="Wingdings 2" pitchFamily="18" charset="2"/>
              <a:buNone/>
            </a:pPr>
            <a:r>
              <a:rPr lang="tr-TR" sz="2800" i="1" smtClean="0"/>
              <a:t> </a:t>
            </a:r>
            <a:endParaRPr lang="tr-TR" sz="2800" smtClean="0"/>
          </a:p>
        </p:txBody>
      </p:sp>
      <p:sp>
        <p:nvSpPr>
          <p:cNvPr id="4710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E4683647-E770-4EB7-BA96-B20C6D41C676}" type="datetime1">
              <a:rPr lang="tr-TR" smtClean="0"/>
              <a:pPr/>
              <a:t>20.6.2020</a:t>
            </a:fld>
            <a:endParaRPr lang="tr-TR" smtClean="0"/>
          </a:p>
        </p:txBody>
      </p:sp>
      <p:sp>
        <p:nvSpPr>
          <p:cNvPr id="4710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4710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AAD0CDD-A215-4CF9-87D0-33291125A286}" type="slidenum">
              <a:rPr lang="tr-TR" smtClean="0"/>
              <a:pPr/>
              <a:t>38</a:t>
            </a:fld>
            <a:endParaRPr lang="tr-TR" smtClean="0"/>
          </a:p>
        </p:txBody>
      </p:sp>
      <p:pic>
        <p:nvPicPr>
          <p:cNvPr id="47110" name="Picture 2" descr="C:\Users\Arif\Downloads\IMG_7406.jpg"/>
          <p:cNvPicPr>
            <a:picLocks noChangeAspect="1" noChangeArrowheads="1"/>
          </p:cNvPicPr>
          <p:nvPr/>
        </p:nvPicPr>
        <p:blipFill>
          <a:blip r:embed="rId2" cstate="print"/>
          <a:srcRect/>
          <a:stretch>
            <a:fillRect/>
          </a:stretch>
        </p:blipFill>
        <p:spPr bwMode="auto">
          <a:xfrm>
            <a:off x="571500" y="1071563"/>
            <a:ext cx="8072438"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458788"/>
            <a:ext cx="8229600" cy="6210300"/>
          </a:xfrm>
        </p:spPr>
        <p:txBody>
          <a:bodyPr/>
          <a:lstStyle/>
          <a:p>
            <a:pPr eaLnBrk="1" hangingPunct="1">
              <a:buFont typeface="Wingdings 2" pitchFamily="18" charset="2"/>
              <a:buNone/>
            </a:pPr>
            <a:r>
              <a:rPr lang="tr-TR" sz="2800" b="1" smtClean="0">
                <a:solidFill>
                  <a:srgbClr val="FF0000"/>
                </a:solidFill>
              </a:rPr>
              <a:t>Muhatap MADDE 14</a:t>
            </a:r>
            <a:r>
              <a:rPr lang="tr-TR" sz="2800" smtClean="0">
                <a:solidFill>
                  <a:srgbClr val="FF0000"/>
                </a:solidFill>
              </a:rPr>
              <a:t>-</a:t>
            </a:r>
          </a:p>
          <a:p>
            <a:pPr eaLnBrk="1" hangingPunct="1">
              <a:buFont typeface="Wingdings 2" pitchFamily="18" charset="2"/>
              <a:buNone/>
            </a:pPr>
            <a:r>
              <a:rPr lang="tr-TR" sz="2800" smtClean="0"/>
              <a:t>(4) </a:t>
            </a:r>
            <a:r>
              <a:rPr lang="tr-TR" sz="2800" i="1" smtClean="0"/>
              <a:t>Bağlı, ilgili veya ilişkili idarelere gönderilecek belgeler doğrudan o idareye gönderilebilir. Ancak idarenin bağlı veya ilgili olduğu idarenin bilgi sahibi olmasının gerekli görüldüğü durumlarda belge, söz konusu bağlı veya ilgili olunan idare aracılığıyla gönderilir. </a:t>
            </a:r>
            <a:r>
              <a:rPr lang="tr-TR" sz="2800" b="1" i="1" smtClean="0">
                <a:solidFill>
                  <a:srgbClr val="FF0000"/>
                </a:solidFill>
              </a:rPr>
              <a:t>(Örnek  6/A, 6/B)</a:t>
            </a:r>
            <a:r>
              <a:rPr lang="tr-TR" sz="2800" b="1" smtClean="0">
                <a:solidFill>
                  <a:srgbClr val="FF0000"/>
                </a:solidFill>
              </a:rPr>
              <a:t>.</a:t>
            </a:r>
            <a:endParaRPr lang="tr-TR" sz="2800" smtClean="0"/>
          </a:p>
        </p:txBody>
      </p:sp>
      <p:sp>
        <p:nvSpPr>
          <p:cNvPr id="4813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6DE68166-D39B-494D-9853-9188E29FED02}" type="datetime1">
              <a:rPr lang="tr-TR" smtClean="0"/>
              <a:pPr/>
              <a:t>20.6.2020</a:t>
            </a:fld>
            <a:endParaRPr lang="tr-TR" smtClean="0"/>
          </a:p>
        </p:txBody>
      </p:sp>
      <p:sp>
        <p:nvSpPr>
          <p:cNvPr id="4813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4813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F9A2952-DFD5-45B4-B284-B7EF74F5C365}" type="slidenum">
              <a:rPr lang="tr-TR" smtClean="0"/>
              <a:pPr/>
              <a:t>39</a:t>
            </a:fld>
            <a:endParaRPr lang="tr-T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554038" y="350838"/>
            <a:ext cx="8242300" cy="5775325"/>
          </a:xfrm>
        </p:spPr>
        <p:txBody>
          <a:bodyPr/>
          <a:lstStyle/>
          <a:p>
            <a:pPr eaLnBrk="1" hangingPunct="1">
              <a:buFont typeface="Wingdings 3" pitchFamily="18" charset="2"/>
              <a:buNone/>
            </a:pPr>
            <a:r>
              <a:rPr lang="tr-TR" sz="2800" b="1" smtClean="0">
                <a:solidFill>
                  <a:srgbClr val="FF0000"/>
                </a:solidFill>
              </a:rPr>
              <a:t>Dayanak MADDE 2</a:t>
            </a:r>
            <a:r>
              <a:rPr lang="tr-TR" sz="2800" smtClean="0">
                <a:solidFill>
                  <a:srgbClr val="FF0000"/>
                </a:solidFill>
              </a:rPr>
              <a:t>-</a:t>
            </a:r>
            <a:endParaRPr lang="tr-TR" smtClean="0">
              <a:solidFill>
                <a:srgbClr val="FF0000"/>
              </a:solidFill>
            </a:endParaRPr>
          </a:p>
          <a:p>
            <a:pPr eaLnBrk="1" hangingPunct="1">
              <a:lnSpc>
                <a:spcPct val="80000"/>
              </a:lnSpc>
            </a:pPr>
            <a:endParaRPr lang="tr-TR" smtClean="0">
              <a:solidFill>
                <a:schemeClr val="accent2"/>
              </a:solidFill>
            </a:endParaRPr>
          </a:p>
          <a:p>
            <a:pPr eaLnBrk="1" hangingPunct="1">
              <a:lnSpc>
                <a:spcPct val="80000"/>
              </a:lnSpc>
              <a:buFont typeface="Wingdings 3" pitchFamily="18" charset="2"/>
              <a:buNone/>
            </a:pPr>
            <a:r>
              <a:rPr lang="tr-TR" smtClean="0"/>
              <a:t>(1) Bu Yönetmelik, </a:t>
            </a:r>
            <a:r>
              <a:rPr lang="tr-TR" i="1" smtClean="0"/>
              <a:t>1 sayılı Cumhurbaşkanlığı Teşkilatı Hakkında Cumhurbaşkanlığı Kararnamesinin 6 ncı ve 7 nci</a:t>
            </a:r>
            <a:r>
              <a:rPr lang="tr-TR" smtClean="0"/>
              <a:t> maddeleri hükümlerine dayanılarak hazırlanmıştır.</a:t>
            </a:r>
          </a:p>
          <a:p>
            <a:pPr eaLnBrk="1" hangingPunct="1">
              <a:lnSpc>
                <a:spcPct val="80000"/>
              </a:lnSpc>
              <a:buFont typeface="Wingdings 3" pitchFamily="18" charset="2"/>
              <a:buNone/>
            </a:pPr>
            <a:endParaRPr lang="tr-TR" b="1" smtClean="0">
              <a:solidFill>
                <a:schemeClr val="accent2"/>
              </a:solidFill>
            </a:endParaRPr>
          </a:p>
          <a:p>
            <a:pPr eaLnBrk="1" hangingPunct="1">
              <a:lnSpc>
                <a:spcPct val="80000"/>
              </a:lnSpc>
            </a:pPr>
            <a:endParaRPr lang="tr-TR" b="1" smtClean="0">
              <a:solidFill>
                <a:schemeClr val="accent2"/>
              </a:solidFill>
            </a:endParaRPr>
          </a:p>
        </p:txBody>
      </p:sp>
      <p:sp>
        <p:nvSpPr>
          <p:cNvPr id="1229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8A9F1EF-C573-4C8B-8889-9C9B38AE1BF6}" type="datetime1">
              <a:rPr lang="tr-TR" smtClean="0"/>
              <a:pPr/>
              <a:t>20.6.2020</a:t>
            </a:fld>
            <a:endParaRPr lang="tr-TR" smtClean="0"/>
          </a:p>
        </p:txBody>
      </p:sp>
      <p:sp>
        <p:nvSpPr>
          <p:cNvPr id="1229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229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45BD4F8-A9F1-475C-9B9B-D3C58420D201}" type="slidenum">
              <a:rPr lang="tr-TR" smtClean="0"/>
              <a:pPr/>
              <a:t>4</a:t>
            </a:fld>
            <a:endParaRPr lang="tr-TR"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457200" y="458788"/>
            <a:ext cx="8229600" cy="6210300"/>
          </a:xfrm>
        </p:spPr>
        <p:txBody>
          <a:bodyPr/>
          <a:lstStyle/>
          <a:p>
            <a:pPr eaLnBrk="1" hangingPunct="1">
              <a:buFont typeface="Wingdings 2" pitchFamily="18" charset="2"/>
              <a:buNone/>
            </a:pPr>
            <a:r>
              <a:rPr lang="tr-TR" sz="2800" smtClean="0">
                <a:solidFill>
                  <a:srgbClr val="FF0000"/>
                </a:solidFill>
              </a:rPr>
              <a:t>Örnek 6/A , 6/B</a:t>
            </a:r>
          </a:p>
          <a:p>
            <a:pPr eaLnBrk="1" hangingPunct="1">
              <a:buFont typeface="Wingdings 2" pitchFamily="18" charset="2"/>
              <a:buNone/>
            </a:pPr>
            <a:endParaRPr lang="tr-TR" sz="2800" smtClean="0">
              <a:solidFill>
                <a:srgbClr val="FF0000"/>
              </a:solidFill>
            </a:endParaRPr>
          </a:p>
        </p:txBody>
      </p:sp>
      <p:sp>
        <p:nvSpPr>
          <p:cNvPr id="4915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E5372AD-542A-47F6-9644-A18FCFF01D45}" type="datetime1">
              <a:rPr lang="tr-TR" smtClean="0"/>
              <a:pPr/>
              <a:t>20.6.2020</a:t>
            </a:fld>
            <a:endParaRPr lang="tr-TR" smtClean="0"/>
          </a:p>
        </p:txBody>
      </p:sp>
      <p:sp>
        <p:nvSpPr>
          <p:cNvPr id="4915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4915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94D8A87-BA93-4E4D-9E7F-BA6BC3E2DB1B}" type="slidenum">
              <a:rPr lang="tr-TR" smtClean="0"/>
              <a:pPr/>
              <a:t>40</a:t>
            </a:fld>
            <a:endParaRPr lang="tr-TR" smtClean="0"/>
          </a:p>
        </p:txBody>
      </p:sp>
      <p:pic>
        <p:nvPicPr>
          <p:cNvPr id="49158" name="Picture 2" descr="C:\Users\Arif\Downloads\IMG_7407.jpg"/>
          <p:cNvPicPr>
            <a:picLocks noChangeAspect="1" noChangeArrowheads="1"/>
          </p:cNvPicPr>
          <p:nvPr/>
        </p:nvPicPr>
        <p:blipFill>
          <a:blip r:embed="rId2" cstate="print"/>
          <a:srcRect/>
          <a:stretch>
            <a:fillRect/>
          </a:stretch>
        </p:blipFill>
        <p:spPr bwMode="auto">
          <a:xfrm>
            <a:off x="642938" y="1071563"/>
            <a:ext cx="7929562"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457200" y="458788"/>
            <a:ext cx="8229600" cy="6210300"/>
          </a:xfrm>
        </p:spPr>
        <p:txBody>
          <a:bodyPr/>
          <a:lstStyle/>
          <a:p>
            <a:pPr eaLnBrk="1" hangingPunct="1">
              <a:buFont typeface="Wingdings 2" pitchFamily="18" charset="2"/>
              <a:buNone/>
            </a:pPr>
            <a:r>
              <a:rPr lang="tr-TR" sz="2800" b="1" smtClean="0">
                <a:solidFill>
                  <a:srgbClr val="FF0000"/>
                </a:solidFill>
              </a:rPr>
              <a:t>Muhatap MADDE 14</a:t>
            </a:r>
            <a:r>
              <a:rPr lang="tr-TR" sz="2800" smtClean="0">
                <a:solidFill>
                  <a:srgbClr val="FF0000"/>
                </a:solidFill>
              </a:rPr>
              <a:t>-</a:t>
            </a:r>
          </a:p>
          <a:p>
            <a:pPr eaLnBrk="1" hangingPunct="1">
              <a:buFont typeface="Wingdings 2" pitchFamily="18" charset="2"/>
              <a:buNone/>
            </a:pPr>
            <a:r>
              <a:rPr lang="tr-TR" sz="2400" i="1" smtClean="0"/>
              <a:t>    (5) Mülki idareye veya dış temsilciliğe bağlı teşkilatlarda ilk satıra bağlı olunan mülki idarenin veya dış temsilciliğin adı büyük harflerle, ikinci satıra ilgili birimin adı ilk harfleri büyük diğerleri küçük harflerle ortalanarak parantez içerisinde yazılır. Ancak aynı mülki idareye veya dış temsilciliğe bağlı birimler arasında gerçekleştirilen yazışmalarda, bağlı olunan mülki idarenin veya dış temsilciliğin bilgi sahibi olmasının gerekli görüldüğü durumlar haricinde belge, doğrudan muhatap birime gönderilir.</a:t>
            </a:r>
            <a:endParaRPr lang="tr-TR" sz="2400" smtClean="0"/>
          </a:p>
          <a:p>
            <a:pPr eaLnBrk="1" hangingPunct="1">
              <a:buFont typeface="Wingdings 2" pitchFamily="18" charset="2"/>
              <a:buNone/>
            </a:pPr>
            <a:r>
              <a:rPr lang="tr-TR" sz="2400" smtClean="0"/>
              <a:t>   (</a:t>
            </a:r>
            <a:r>
              <a:rPr lang="tr-TR" sz="2400" i="1" smtClean="0"/>
              <a:t>6</a:t>
            </a:r>
            <a:r>
              <a:rPr lang="tr-TR" sz="2400" smtClean="0"/>
              <a:t>) </a:t>
            </a:r>
            <a:r>
              <a:rPr lang="tr-TR" sz="2400" i="1" smtClean="0"/>
              <a:t>Birden fazla muhataba iletilecek</a:t>
            </a:r>
            <a:r>
              <a:rPr lang="tr-TR" sz="2400" smtClean="0"/>
              <a:t> dağıtımlı belgelerin muhatap bölümüne “DAĞITIM YERLERİNE” ibaresi yazıl</a:t>
            </a:r>
            <a:r>
              <a:rPr lang="tr-TR" sz="2400" i="1" smtClean="0"/>
              <a:t>ır</a:t>
            </a:r>
            <a:r>
              <a:rPr lang="tr-TR" sz="2400" smtClean="0"/>
              <a:t> </a:t>
            </a:r>
            <a:r>
              <a:rPr lang="tr-TR" sz="2400" b="1" i="1" smtClean="0">
                <a:solidFill>
                  <a:srgbClr val="FF0000"/>
                </a:solidFill>
              </a:rPr>
              <a:t>(Örnek 15, 16)</a:t>
            </a:r>
            <a:r>
              <a:rPr lang="tr-TR" sz="2400" b="1" smtClean="0">
                <a:solidFill>
                  <a:srgbClr val="FF0000"/>
                </a:solidFill>
              </a:rPr>
              <a:t>.</a:t>
            </a:r>
            <a:endParaRPr lang="tr-TR" sz="2400" smtClean="0"/>
          </a:p>
        </p:txBody>
      </p:sp>
      <p:sp>
        <p:nvSpPr>
          <p:cNvPr id="5017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D119D6D-39D0-43B3-9446-3CDF63BAE2E0}" type="datetime1">
              <a:rPr lang="tr-TR" smtClean="0"/>
              <a:pPr/>
              <a:t>20.6.2020</a:t>
            </a:fld>
            <a:endParaRPr lang="tr-TR" smtClean="0"/>
          </a:p>
        </p:txBody>
      </p:sp>
      <p:sp>
        <p:nvSpPr>
          <p:cNvPr id="5018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5018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264F85-1D00-4D08-8A86-CE0CDC6F16E4}" type="slidenum">
              <a:rPr lang="tr-TR" smtClean="0"/>
              <a:pPr/>
              <a:t>41</a:t>
            </a:fld>
            <a:endParaRPr lang="tr-TR"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458788"/>
            <a:ext cx="8218488" cy="5778500"/>
          </a:xfrm>
        </p:spPr>
        <p:txBody>
          <a:bodyPr>
            <a:normAutofit fontScale="32500" lnSpcReduction="20000"/>
          </a:bodyPr>
          <a:lstStyle/>
          <a:p>
            <a:pPr marL="365760" indent="-256032" eaLnBrk="1" fontAlgn="auto" hangingPunct="1">
              <a:spcAft>
                <a:spcPts val="0"/>
              </a:spcAft>
              <a:buFont typeface="Wingdings 2" pitchFamily="18" charset="2"/>
              <a:buNone/>
              <a:defRPr/>
            </a:pPr>
            <a:r>
              <a:rPr lang="tr-TR" sz="9000" b="1" dirty="0" smtClean="0">
                <a:solidFill>
                  <a:srgbClr val="FF0000"/>
                </a:solidFill>
              </a:rPr>
              <a:t>İlgi  MADDE 15</a:t>
            </a:r>
            <a:r>
              <a:rPr lang="tr-TR" sz="9000" dirty="0" smtClean="0">
                <a:solidFill>
                  <a:srgbClr val="FF0000"/>
                </a:solidFill>
              </a:rPr>
              <a:t>-</a:t>
            </a:r>
          </a:p>
          <a:p>
            <a:pPr marL="365760" indent="-256032" eaLnBrk="1" fontAlgn="auto" hangingPunct="1">
              <a:spcAft>
                <a:spcPts val="0"/>
              </a:spcAft>
              <a:buFont typeface="Wingdings 2" pitchFamily="18" charset="2"/>
              <a:buNone/>
              <a:defRPr/>
            </a:pPr>
            <a:endParaRPr lang="tr-TR" sz="4300" b="1" dirty="0" smtClean="0">
              <a:solidFill>
                <a:srgbClr val="FF0000"/>
              </a:solidFill>
            </a:endParaRPr>
          </a:p>
          <a:p>
            <a:pPr marL="365760" indent="-256032" eaLnBrk="1" fontAlgn="auto" hangingPunct="1">
              <a:spcAft>
                <a:spcPts val="0"/>
              </a:spcAft>
              <a:buFont typeface="Wingdings 2" pitchFamily="18" charset="2"/>
              <a:buNone/>
              <a:defRPr/>
            </a:pPr>
            <a:r>
              <a:rPr lang="tr-TR" sz="7400" dirty="0" smtClean="0"/>
              <a:t>(1) İlgi, belgenin bağlantılı olduğu diğer belge veya belgelerin belirtildiği bölümdür.</a:t>
            </a:r>
          </a:p>
          <a:p>
            <a:pPr marL="365760" indent="-256032" eaLnBrk="1" fontAlgn="auto" hangingPunct="1">
              <a:spcAft>
                <a:spcPts val="0"/>
              </a:spcAft>
              <a:buFont typeface="Wingdings 2" pitchFamily="18" charset="2"/>
              <a:buNone/>
              <a:defRPr/>
            </a:pPr>
            <a:r>
              <a:rPr lang="tr-TR" sz="7400" dirty="0" smtClean="0"/>
              <a:t>(2) “İlgi:” yan başlığı, muhatap bölümünün son satırından itibaren iki satır boşluk bırakılarak ve yazı alanının solundan başlanarak yazılır </a:t>
            </a:r>
          </a:p>
          <a:p>
            <a:pPr marL="365760" indent="-256032" eaLnBrk="1" fontAlgn="auto" hangingPunct="1">
              <a:spcAft>
                <a:spcPts val="0"/>
              </a:spcAft>
              <a:buFont typeface="Wingdings 2" pitchFamily="18" charset="2"/>
              <a:buNone/>
              <a:defRPr/>
            </a:pPr>
            <a:r>
              <a:rPr lang="tr-TR" sz="8000" b="1" i="1" dirty="0" smtClean="0">
                <a:solidFill>
                  <a:srgbClr val="FF0000"/>
                </a:solidFill>
              </a:rPr>
              <a:t>(Örnek 7)</a:t>
            </a:r>
            <a:r>
              <a:rPr lang="tr-TR" sz="8000" b="1" dirty="0" smtClean="0">
                <a:solidFill>
                  <a:srgbClr val="FF0000"/>
                </a:solidFill>
              </a:rPr>
              <a:t>.</a:t>
            </a:r>
            <a:endParaRPr lang="tr-TR" sz="7400" dirty="0" smtClean="0"/>
          </a:p>
          <a:p>
            <a:pPr marL="365760" indent="-256032" eaLnBrk="1" fontAlgn="auto" hangingPunct="1">
              <a:spcAft>
                <a:spcPts val="0"/>
              </a:spcAft>
              <a:buFont typeface="Wingdings 2" pitchFamily="18" charset="2"/>
              <a:buNone/>
              <a:defRPr/>
            </a:pPr>
            <a:r>
              <a:rPr lang="tr-TR" sz="7400" dirty="0" smtClean="0"/>
              <a:t>(3) “Sayı”, “Konu” ve “İlgi” yan başlıklarından sonra kullanılan iki nokta “:” işareti aynı hizada yazılır </a:t>
            </a:r>
          </a:p>
          <a:p>
            <a:pPr marL="365760" indent="-256032" eaLnBrk="1" fontAlgn="auto" hangingPunct="1">
              <a:spcAft>
                <a:spcPts val="0"/>
              </a:spcAft>
              <a:buFont typeface="Wingdings 2" pitchFamily="18" charset="2"/>
              <a:buNone/>
              <a:defRPr/>
            </a:pPr>
            <a:r>
              <a:rPr lang="tr-TR" sz="7400" dirty="0" smtClean="0"/>
              <a:t> </a:t>
            </a:r>
            <a:r>
              <a:rPr lang="tr-TR" sz="8000" b="1" i="1" dirty="0" smtClean="0">
                <a:solidFill>
                  <a:srgbClr val="FF0000"/>
                </a:solidFill>
              </a:rPr>
              <a:t>(Örnek 7)</a:t>
            </a:r>
            <a:r>
              <a:rPr lang="tr-TR" sz="8000" b="1" dirty="0" smtClean="0">
                <a:solidFill>
                  <a:srgbClr val="FF0000"/>
                </a:solidFill>
              </a:rPr>
              <a:t>. </a:t>
            </a:r>
          </a:p>
          <a:p>
            <a:pPr marL="365760" indent="-256032" eaLnBrk="1" fontAlgn="auto" hangingPunct="1">
              <a:spcAft>
                <a:spcPts val="0"/>
              </a:spcAft>
              <a:buFont typeface="Wingdings 2" pitchFamily="18" charset="2"/>
              <a:buNone/>
              <a:defRPr/>
            </a:pPr>
            <a:r>
              <a:rPr lang="tr-TR" sz="7400" dirty="0" smtClean="0"/>
              <a:t>4) İlgide yer alan bilgiler bir satırı geçerse, devamı “İlgi:” yan başlığının ve sıralamayı gösteren harflerin altı boş bırakılarak alt satıra yazılır </a:t>
            </a:r>
            <a:r>
              <a:rPr lang="tr-TR" sz="8000" b="1" i="1" dirty="0" smtClean="0">
                <a:solidFill>
                  <a:srgbClr val="FF0000"/>
                </a:solidFill>
              </a:rPr>
              <a:t>(Örnek 7)</a:t>
            </a:r>
            <a:r>
              <a:rPr lang="tr-TR" sz="8000" b="1" dirty="0" smtClean="0">
                <a:solidFill>
                  <a:srgbClr val="FF0000"/>
                </a:solidFill>
              </a:rPr>
              <a:t>.</a:t>
            </a:r>
            <a:endParaRPr lang="tr-TR" sz="7400" dirty="0" smtClean="0"/>
          </a:p>
          <a:p>
            <a:pPr marL="365760" indent="-256032" eaLnBrk="1" fontAlgn="auto" hangingPunct="1">
              <a:lnSpc>
                <a:spcPct val="80000"/>
              </a:lnSpc>
              <a:spcAft>
                <a:spcPts val="0"/>
              </a:spcAft>
              <a:buFontTx/>
              <a:buNone/>
              <a:defRPr/>
            </a:pPr>
            <a:endParaRPr lang="tr-TR" sz="2200" b="1" dirty="0" smtClean="0">
              <a:solidFill>
                <a:srgbClr val="FF0000"/>
              </a:solidFill>
            </a:endParaRPr>
          </a:p>
          <a:p>
            <a:pPr marL="365760" indent="-256032" eaLnBrk="1" fontAlgn="auto" hangingPunct="1">
              <a:lnSpc>
                <a:spcPct val="80000"/>
              </a:lnSpc>
              <a:spcAft>
                <a:spcPts val="0"/>
              </a:spcAft>
              <a:buFont typeface="Wingdings 2"/>
              <a:buChar char=""/>
              <a:defRPr/>
            </a:pPr>
            <a:endParaRPr lang="tr-TR" sz="4400" dirty="0" smtClean="0"/>
          </a:p>
          <a:p>
            <a:pPr marL="365760" indent="-256032" eaLnBrk="1" fontAlgn="auto" hangingPunct="1">
              <a:lnSpc>
                <a:spcPct val="80000"/>
              </a:lnSpc>
              <a:spcAft>
                <a:spcPts val="0"/>
              </a:spcAft>
              <a:buFont typeface="Wingdings 2" pitchFamily="18" charset="2"/>
              <a:buNone/>
              <a:defRPr/>
            </a:pPr>
            <a:endParaRPr lang="tr-TR" sz="4400" dirty="0" smtClean="0"/>
          </a:p>
          <a:p>
            <a:pPr marL="365760" indent="-256032" eaLnBrk="1" fontAlgn="auto" hangingPunct="1">
              <a:lnSpc>
                <a:spcPct val="80000"/>
              </a:lnSpc>
              <a:spcAft>
                <a:spcPts val="0"/>
              </a:spcAft>
              <a:buFontTx/>
              <a:buNone/>
              <a:defRPr/>
            </a:pPr>
            <a:r>
              <a:rPr lang="tr-TR" sz="4400" dirty="0" smtClean="0">
                <a:solidFill>
                  <a:schemeClr val="accent2"/>
                </a:solidFill>
              </a:rPr>
              <a:t> </a:t>
            </a:r>
            <a:endParaRPr lang="tr-TR" sz="4400" b="1" u="sng" dirty="0" smtClean="0">
              <a:solidFill>
                <a:srgbClr val="FF0000"/>
              </a:solidFill>
            </a:endParaRPr>
          </a:p>
          <a:p>
            <a:pPr marL="365760" indent="-256032" eaLnBrk="1" fontAlgn="auto" hangingPunct="1">
              <a:lnSpc>
                <a:spcPct val="80000"/>
              </a:lnSpc>
              <a:spcAft>
                <a:spcPts val="0"/>
              </a:spcAft>
              <a:buFontTx/>
              <a:buNone/>
              <a:defRPr/>
            </a:pPr>
            <a:endParaRPr lang="tr-TR" sz="2200" dirty="0" smtClean="0">
              <a:solidFill>
                <a:schemeClr val="accent2"/>
              </a:solidFill>
            </a:endParaRPr>
          </a:p>
        </p:txBody>
      </p:sp>
      <p:sp>
        <p:nvSpPr>
          <p:cNvPr id="5120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B7EB5D15-61A9-4C6E-9526-FF811B663B59}" type="datetime1">
              <a:rPr lang="tr-TR" smtClean="0"/>
              <a:pPr/>
              <a:t>20.6.2020</a:t>
            </a:fld>
            <a:endParaRPr lang="tr-TR" smtClean="0"/>
          </a:p>
        </p:txBody>
      </p:sp>
      <p:sp>
        <p:nvSpPr>
          <p:cNvPr id="5120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5120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76451E5-4C1B-4085-B3D0-A270CB5BBC73}" type="slidenum">
              <a:rPr lang="tr-TR" smtClean="0"/>
              <a:pPr/>
              <a:t>42</a:t>
            </a:fld>
            <a:endParaRPr lang="tr-TR"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458788"/>
            <a:ext cx="8218488" cy="5778500"/>
          </a:xfrm>
        </p:spPr>
        <p:txBody>
          <a:bodyPr>
            <a:normAutofit fontScale="40000" lnSpcReduction="20000"/>
          </a:bodyPr>
          <a:lstStyle/>
          <a:p>
            <a:pPr marL="365760" indent="-256032" eaLnBrk="1" fontAlgn="auto" hangingPunct="1">
              <a:spcAft>
                <a:spcPts val="0"/>
              </a:spcAft>
              <a:buFont typeface="Wingdings 2" pitchFamily="18" charset="2"/>
              <a:buNone/>
              <a:defRPr/>
            </a:pPr>
            <a:r>
              <a:rPr lang="tr-TR" sz="5800" b="1" dirty="0" smtClean="0">
                <a:solidFill>
                  <a:srgbClr val="FF0000"/>
                </a:solidFill>
              </a:rPr>
              <a:t>İlgi  MADDE 15</a:t>
            </a:r>
            <a:r>
              <a:rPr lang="tr-TR" sz="5800" dirty="0" smtClean="0">
                <a:solidFill>
                  <a:srgbClr val="FF0000"/>
                </a:solidFill>
              </a:rPr>
              <a:t>-</a:t>
            </a:r>
          </a:p>
          <a:p>
            <a:pPr marL="365760" indent="-256032" eaLnBrk="1" fontAlgn="auto" hangingPunct="1">
              <a:spcAft>
                <a:spcPts val="0"/>
              </a:spcAft>
              <a:buFont typeface="Wingdings 2" pitchFamily="18" charset="2"/>
              <a:buNone/>
              <a:defRPr/>
            </a:pPr>
            <a:endParaRPr lang="tr-TR" sz="4300" b="1" dirty="0" smtClean="0">
              <a:solidFill>
                <a:srgbClr val="FF0000"/>
              </a:solidFill>
            </a:endParaRPr>
          </a:p>
          <a:p>
            <a:pPr marL="365760" indent="-256032" eaLnBrk="1" fontAlgn="auto" hangingPunct="1">
              <a:spcAft>
                <a:spcPts val="0"/>
              </a:spcAft>
              <a:buFont typeface="Wingdings 2" pitchFamily="18" charset="2"/>
              <a:buNone/>
              <a:defRPr/>
            </a:pPr>
            <a:r>
              <a:rPr lang="tr-TR" sz="3600" dirty="0" smtClean="0"/>
              <a:t>  </a:t>
            </a:r>
            <a:r>
              <a:rPr lang="tr-TR" sz="5900" dirty="0" smtClean="0"/>
              <a:t> (5) İlginin birden fazla olması durumunda, belgeler önceki tarihli olandan başlanarak tarih sırasına göre sıralanır. Sıralamada, Türk alfabesinde yer alan bütün küçük harfler, kendilerinden sonra kapama parantez işareti “)” konularak kullanılır </a:t>
            </a:r>
            <a:r>
              <a:rPr lang="tr-TR" sz="5900" b="1" i="1" dirty="0" smtClean="0">
                <a:solidFill>
                  <a:srgbClr val="FF0000"/>
                </a:solidFill>
              </a:rPr>
              <a:t>(Örnek 7)</a:t>
            </a:r>
            <a:r>
              <a:rPr lang="tr-TR" sz="5900" b="1" dirty="0" smtClean="0">
                <a:solidFill>
                  <a:srgbClr val="FF0000"/>
                </a:solidFill>
              </a:rPr>
              <a:t>.</a:t>
            </a:r>
            <a:endParaRPr lang="tr-TR" sz="5900" dirty="0" smtClean="0"/>
          </a:p>
          <a:p>
            <a:pPr marL="365760" indent="-256032" eaLnBrk="1" fontAlgn="auto" hangingPunct="1">
              <a:spcAft>
                <a:spcPts val="0"/>
              </a:spcAft>
              <a:buFont typeface="Wingdings 2" pitchFamily="18" charset="2"/>
              <a:buNone/>
              <a:defRPr/>
            </a:pPr>
            <a:r>
              <a:rPr lang="tr-TR" sz="5900" dirty="0" smtClean="0"/>
              <a:t>    (6) İlgide, ilgi tutulan belgeyi gönderen idarenin adı ile belgenin tarihi ve sayısı belirtilir. Ancak ilgi tutulan </a:t>
            </a:r>
            <a:r>
              <a:rPr lang="tr-TR" sz="5900" i="1" dirty="0" smtClean="0"/>
              <a:t>belgenin</a:t>
            </a:r>
            <a:r>
              <a:rPr lang="tr-TR" sz="5900" dirty="0" smtClean="0"/>
              <a:t>, muhatap idarenin daha önce gönderdiği bir belge veya muhatap idareye daha önce gönderilen bir belge olması durumunda idare adı belirtilmez </a:t>
            </a:r>
          </a:p>
          <a:p>
            <a:pPr marL="365760" indent="-256032" eaLnBrk="1" fontAlgn="auto" hangingPunct="1">
              <a:spcAft>
                <a:spcPts val="0"/>
              </a:spcAft>
              <a:buFont typeface="Wingdings 2" pitchFamily="18" charset="2"/>
              <a:buNone/>
              <a:defRPr/>
            </a:pPr>
            <a:r>
              <a:rPr lang="tr-TR" sz="5900" dirty="0" smtClean="0"/>
              <a:t> </a:t>
            </a:r>
            <a:r>
              <a:rPr lang="tr-TR" sz="5900" b="1" i="1" dirty="0" smtClean="0">
                <a:solidFill>
                  <a:srgbClr val="FF0000"/>
                </a:solidFill>
              </a:rPr>
              <a:t>(Örnek 7)</a:t>
            </a:r>
            <a:r>
              <a:rPr lang="tr-TR" sz="5900" b="1" dirty="0" smtClean="0">
                <a:solidFill>
                  <a:srgbClr val="FF0000"/>
                </a:solidFill>
              </a:rPr>
              <a:t>.</a:t>
            </a:r>
            <a:endParaRPr lang="tr-TR" sz="5900" dirty="0" smtClean="0"/>
          </a:p>
          <a:p>
            <a:pPr marL="365760" indent="-256032" eaLnBrk="1" fontAlgn="auto" hangingPunct="1">
              <a:lnSpc>
                <a:spcPct val="80000"/>
              </a:lnSpc>
              <a:spcAft>
                <a:spcPts val="0"/>
              </a:spcAft>
              <a:buFontTx/>
              <a:buNone/>
              <a:defRPr/>
            </a:pPr>
            <a:endParaRPr lang="tr-TR" sz="2200" b="1" dirty="0" smtClean="0">
              <a:solidFill>
                <a:srgbClr val="FF0000"/>
              </a:solidFill>
            </a:endParaRPr>
          </a:p>
          <a:p>
            <a:pPr marL="365760" indent="-256032" eaLnBrk="1" fontAlgn="auto" hangingPunct="1">
              <a:lnSpc>
                <a:spcPct val="80000"/>
              </a:lnSpc>
              <a:spcAft>
                <a:spcPts val="0"/>
              </a:spcAft>
              <a:buFont typeface="Wingdings 2"/>
              <a:buChar char=""/>
              <a:defRPr/>
            </a:pPr>
            <a:endParaRPr lang="tr-TR" sz="4400" dirty="0" smtClean="0"/>
          </a:p>
          <a:p>
            <a:pPr marL="365760" indent="-256032" eaLnBrk="1" fontAlgn="auto" hangingPunct="1">
              <a:lnSpc>
                <a:spcPct val="80000"/>
              </a:lnSpc>
              <a:spcAft>
                <a:spcPts val="0"/>
              </a:spcAft>
              <a:buFont typeface="Wingdings 2" pitchFamily="18" charset="2"/>
              <a:buNone/>
              <a:defRPr/>
            </a:pPr>
            <a:endParaRPr lang="tr-TR" sz="4400" dirty="0" smtClean="0"/>
          </a:p>
          <a:p>
            <a:pPr marL="365760" indent="-256032" eaLnBrk="1" fontAlgn="auto" hangingPunct="1">
              <a:lnSpc>
                <a:spcPct val="80000"/>
              </a:lnSpc>
              <a:spcAft>
                <a:spcPts val="0"/>
              </a:spcAft>
              <a:buFontTx/>
              <a:buNone/>
              <a:defRPr/>
            </a:pPr>
            <a:r>
              <a:rPr lang="tr-TR" sz="4400" dirty="0" smtClean="0">
                <a:solidFill>
                  <a:schemeClr val="accent2"/>
                </a:solidFill>
              </a:rPr>
              <a:t> </a:t>
            </a:r>
            <a:endParaRPr lang="tr-TR" sz="4400" b="1" u="sng" dirty="0" smtClean="0">
              <a:solidFill>
                <a:srgbClr val="FF0000"/>
              </a:solidFill>
            </a:endParaRPr>
          </a:p>
          <a:p>
            <a:pPr marL="365760" indent="-256032" eaLnBrk="1" fontAlgn="auto" hangingPunct="1">
              <a:lnSpc>
                <a:spcPct val="80000"/>
              </a:lnSpc>
              <a:spcAft>
                <a:spcPts val="0"/>
              </a:spcAft>
              <a:buFontTx/>
              <a:buNone/>
              <a:defRPr/>
            </a:pPr>
            <a:endParaRPr lang="tr-TR" sz="2200" dirty="0" smtClean="0">
              <a:solidFill>
                <a:schemeClr val="accent2"/>
              </a:solidFill>
            </a:endParaRPr>
          </a:p>
        </p:txBody>
      </p:sp>
      <p:sp>
        <p:nvSpPr>
          <p:cNvPr id="5222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960B709-8C33-49C9-9C53-1E1CAB1B2C20}" type="datetime1">
              <a:rPr lang="tr-TR" smtClean="0"/>
              <a:pPr/>
              <a:t>20.6.2020</a:t>
            </a:fld>
            <a:endParaRPr lang="tr-TR" smtClean="0"/>
          </a:p>
        </p:txBody>
      </p:sp>
      <p:sp>
        <p:nvSpPr>
          <p:cNvPr id="5222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5222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EB009F1-1461-4444-BC69-027EE0C08823}" type="slidenum">
              <a:rPr lang="tr-TR" smtClean="0"/>
              <a:pPr/>
              <a:t>43</a:t>
            </a:fld>
            <a:endParaRPr lang="tr-TR"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57200" y="458788"/>
            <a:ext cx="8218488" cy="5778500"/>
          </a:xfrm>
        </p:spPr>
        <p:txBody>
          <a:bodyPr/>
          <a:lstStyle/>
          <a:p>
            <a:pPr eaLnBrk="1" hangingPunct="1">
              <a:buFont typeface="Wingdings 2" pitchFamily="18" charset="2"/>
              <a:buNone/>
            </a:pPr>
            <a:r>
              <a:rPr lang="tr-TR" sz="4000" b="1" smtClean="0">
                <a:solidFill>
                  <a:srgbClr val="FF0000"/>
                </a:solidFill>
              </a:rPr>
              <a:t>Örnek 7</a:t>
            </a:r>
            <a:endParaRPr lang="tr-TR" sz="4000" smtClean="0">
              <a:solidFill>
                <a:srgbClr val="FF0000"/>
              </a:solidFill>
            </a:endParaRPr>
          </a:p>
          <a:p>
            <a:pPr eaLnBrk="1" hangingPunct="1">
              <a:buFont typeface="Wingdings 2" pitchFamily="18" charset="2"/>
              <a:buNone/>
            </a:pPr>
            <a:endParaRPr lang="tr-TR" sz="4300" b="1" smtClean="0">
              <a:solidFill>
                <a:srgbClr val="FF0000"/>
              </a:solidFill>
            </a:endParaRPr>
          </a:p>
          <a:p>
            <a:pPr eaLnBrk="1" hangingPunct="1">
              <a:buFont typeface="Wingdings 2" pitchFamily="18" charset="2"/>
              <a:buNone/>
            </a:pPr>
            <a:r>
              <a:rPr lang="tr-TR" sz="3600" smtClean="0"/>
              <a:t> </a:t>
            </a:r>
            <a:endParaRPr lang="tr-TR" sz="2200" b="1" smtClean="0">
              <a:solidFill>
                <a:srgbClr val="FF0000"/>
              </a:solidFill>
            </a:endParaRPr>
          </a:p>
          <a:p>
            <a:pPr eaLnBrk="1" hangingPunct="1">
              <a:lnSpc>
                <a:spcPct val="80000"/>
              </a:lnSpc>
            </a:pPr>
            <a:endParaRPr lang="tr-TR" sz="4400" smtClean="0"/>
          </a:p>
          <a:p>
            <a:pPr eaLnBrk="1" hangingPunct="1">
              <a:lnSpc>
                <a:spcPct val="80000"/>
              </a:lnSpc>
              <a:buFont typeface="Wingdings 2" pitchFamily="18" charset="2"/>
              <a:buNone/>
            </a:pPr>
            <a:endParaRPr lang="tr-TR" sz="4400" smtClean="0"/>
          </a:p>
          <a:p>
            <a:pPr eaLnBrk="1" hangingPunct="1">
              <a:lnSpc>
                <a:spcPct val="80000"/>
              </a:lnSpc>
              <a:buFontTx/>
              <a:buNone/>
            </a:pPr>
            <a:r>
              <a:rPr lang="tr-TR" sz="4400" smtClean="0">
                <a:solidFill>
                  <a:schemeClr val="accent2"/>
                </a:solidFill>
              </a:rPr>
              <a:t> </a:t>
            </a:r>
            <a:endParaRPr lang="tr-TR" sz="4400" b="1" u="sng" smtClean="0">
              <a:solidFill>
                <a:srgbClr val="FF0000"/>
              </a:solidFill>
            </a:endParaRPr>
          </a:p>
          <a:p>
            <a:pPr eaLnBrk="1" hangingPunct="1">
              <a:lnSpc>
                <a:spcPct val="80000"/>
              </a:lnSpc>
              <a:buFontTx/>
              <a:buNone/>
            </a:pPr>
            <a:endParaRPr lang="tr-TR" sz="2200" smtClean="0">
              <a:solidFill>
                <a:schemeClr val="accent2"/>
              </a:solidFill>
            </a:endParaRPr>
          </a:p>
        </p:txBody>
      </p:sp>
      <p:sp>
        <p:nvSpPr>
          <p:cNvPr id="5325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33C0FA6-3624-426D-84C3-8CB37FEC4A61}" type="datetime1">
              <a:rPr lang="tr-TR" smtClean="0"/>
              <a:pPr/>
              <a:t>20.6.2020</a:t>
            </a:fld>
            <a:endParaRPr lang="tr-TR" smtClean="0"/>
          </a:p>
        </p:txBody>
      </p:sp>
      <p:sp>
        <p:nvSpPr>
          <p:cNvPr id="5325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5325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CFDD82E-30C9-4BC8-883F-27B66BEDAA61}" type="slidenum">
              <a:rPr lang="tr-TR" smtClean="0"/>
              <a:pPr/>
              <a:t>44</a:t>
            </a:fld>
            <a:endParaRPr lang="tr-TR" smtClean="0"/>
          </a:p>
        </p:txBody>
      </p:sp>
      <p:pic>
        <p:nvPicPr>
          <p:cNvPr id="53254" name="Picture 2" descr="C:\Users\Arif\Downloads\IMG_7409.jpg"/>
          <p:cNvPicPr>
            <a:picLocks noChangeAspect="1" noChangeArrowheads="1"/>
          </p:cNvPicPr>
          <p:nvPr/>
        </p:nvPicPr>
        <p:blipFill>
          <a:blip r:embed="rId2" cstate="print"/>
          <a:srcRect/>
          <a:stretch>
            <a:fillRect/>
          </a:stretch>
        </p:blipFill>
        <p:spPr bwMode="auto">
          <a:xfrm>
            <a:off x="714375" y="1143000"/>
            <a:ext cx="7858125"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458788"/>
            <a:ext cx="8218488" cy="5778500"/>
          </a:xfrm>
        </p:spPr>
        <p:txBody>
          <a:bodyPr>
            <a:normAutofit fontScale="47500" lnSpcReduction="20000"/>
          </a:bodyPr>
          <a:lstStyle/>
          <a:p>
            <a:pPr marL="365760" indent="-256032" eaLnBrk="1" fontAlgn="auto" hangingPunct="1">
              <a:spcAft>
                <a:spcPts val="0"/>
              </a:spcAft>
              <a:buFont typeface="Wingdings 2" pitchFamily="18" charset="2"/>
              <a:buNone/>
              <a:defRPr/>
            </a:pPr>
            <a:r>
              <a:rPr lang="tr-TR" sz="5100" b="1" dirty="0" smtClean="0">
                <a:solidFill>
                  <a:srgbClr val="FF0000"/>
                </a:solidFill>
              </a:rPr>
              <a:t>İlgi  MADDE 15</a:t>
            </a:r>
            <a:r>
              <a:rPr lang="tr-TR" sz="5100" dirty="0" smtClean="0">
                <a:solidFill>
                  <a:srgbClr val="FF0000"/>
                </a:solidFill>
              </a:rPr>
              <a:t>-</a:t>
            </a:r>
          </a:p>
          <a:p>
            <a:pPr marL="365760" indent="-256032" eaLnBrk="1" fontAlgn="auto" hangingPunct="1">
              <a:spcAft>
                <a:spcPts val="0"/>
              </a:spcAft>
              <a:buFont typeface="Wingdings 2" pitchFamily="18" charset="2"/>
              <a:buNone/>
              <a:defRPr/>
            </a:pPr>
            <a:endParaRPr lang="tr-TR" sz="4300" b="1" dirty="0" smtClean="0">
              <a:solidFill>
                <a:srgbClr val="FF0000"/>
              </a:solidFill>
            </a:endParaRPr>
          </a:p>
          <a:p>
            <a:pPr marL="365760" indent="-256032" eaLnBrk="1" fontAlgn="auto" hangingPunct="1">
              <a:spcAft>
                <a:spcPts val="0"/>
              </a:spcAft>
              <a:buFont typeface="Wingdings 2" pitchFamily="18" charset="2"/>
              <a:buNone/>
              <a:defRPr/>
            </a:pPr>
            <a:r>
              <a:rPr lang="tr-TR" sz="3600" dirty="0" smtClean="0"/>
              <a:t> </a:t>
            </a:r>
            <a:r>
              <a:rPr lang="tr-TR" sz="5500" dirty="0" smtClean="0"/>
              <a:t>  (7) İlgide, “… tarihli ve … sayılı …” ibaresi kullanılır ve ilginin sonuna nokta (.) işareti konulur</a:t>
            </a:r>
            <a:r>
              <a:rPr lang="tr-TR" sz="5500" b="1" i="1" dirty="0" smtClean="0">
                <a:solidFill>
                  <a:srgbClr val="FF0000"/>
                </a:solidFill>
              </a:rPr>
              <a:t> (Örnek  7)</a:t>
            </a:r>
            <a:r>
              <a:rPr lang="tr-TR" sz="5500" b="1" dirty="0" smtClean="0">
                <a:solidFill>
                  <a:srgbClr val="FF0000"/>
                </a:solidFill>
              </a:rPr>
              <a:t>.</a:t>
            </a:r>
            <a:endParaRPr lang="tr-TR" sz="5500" dirty="0" smtClean="0"/>
          </a:p>
          <a:p>
            <a:pPr marL="365760" indent="-256032" eaLnBrk="1" fontAlgn="auto" hangingPunct="1">
              <a:spcAft>
                <a:spcPts val="0"/>
              </a:spcAft>
              <a:buFont typeface="Wingdings 2" pitchFamily="18" charset="2"/>
              <a:buNone/>
              <a:defRPr/>
            </a:pPr>
            <a:r>
              <a:rPr lang="tr-TR" sz="5500" i="1" dirty="0" smtClean="0"/>
              <a:t>   (8) İlgide belirtilen belge, muhatapta bulunmadığı durumlarda söz konusu belge, ek olarak muhatabına iletilebilir </a:t>
            </a:r>
            <a:r>
              <a:rPr lang="tr-TR" sz="5500" b="1" i="1" dirty="0" smtClean="0">
                <a:solidFill>
                  <a:srgbClr val="FF0000"/>
                </a:solidFill>
              </a:rPr>
              <a:t>(Örnek  7)</a:t>
            </a:r>
            <a:r>
              <a:rPr lang="tr-TR" sz="5500" b="1" dirty="0" smtClean="0">
                <a:solidFill>
                  <a:srgbClr val="FF0000"/>
                </a:solidFill>
              </a:rPr>
              <a:t>.</a:t>
            </a:r>
            <a:endParaRPr lang="tr-TR" sz="5500" dirty="0" smtClean="0"/>
          </a:p>
          <a:p>
            <a:pPr marL="365760" indent="-256032" eaLnBrk="1" fontAlgn="auto" hangingPunct="1">
              <a:spcAft>
                <a:spcPts val="0"/>
              </a:spcAft>
              <a:buFont typeface="Wingdings 2" pitchFamily="18" charset="2"/>
              <a:buNone/>
              <a:defRPr/>
            </a:pPr>
            <a:r>
              <a:rPr lang="tr-TR" sz="5500" dirty="0" smtClean="0"/>
              <a:t>   (</a:t>
            </a:r>
            <a:r>
              <a:rPr lang="tr-TR" sz="5500" i="1" dirty="0" smtClean="0"/>
              <a:t>9</a:t>
            </a:r>
            <a:r>
              <a:rPr lang="tr-TR" sz="5500" dirty="0" smtClean="0"/>
              <a:t>) İlgide belirtilen belge, gerçek kişiden geliyorsa ilgi bölümü “…’</a:t>
            </a:r>
            <a:r>
              <a:rPr lang="tr-TR" sz="5500" dirty="0" err="1" smtClean="0"/>
              <a:t>ın</a:t>
            </a:r>
            <a:r>
              <a:rPr lang="tr-TR" sz="5500" dirty="0" smtClean="0"/>
              <a:t> … tarihli başvurusu</a:t>
            </a:r>
            <a:r>
              <a:rPr lang="tr-TR" sz="5500" i="1" dirty="0" smtClean="0"/>
              <a:t>/dilekçesi</a:t>
            </a:r>
            <a:r>
              <a:rPr lang="tr-TR" sz="5500" dirty="0" smtClean="0"/>
              <a:t>.” biçiminde yazılır</a:t>
            </a:r>
          </a:p>
          <a:p>
            <a:pPr marL="365760" indent="-256032" eaLnBrk="1" fontAlgn="auto" hangingPunct="1">
              <a:spcAft>
                <a:spcPts val="0"/>
              </a:spcAft>
              <a:buFont typeface="Wingdings 2" pitchFamily="18" charset="2"/>
              <a:buNone/>
              <a:defRPr/>
            </a:pPr>
            <a:r>
              <a:rPr lang="tr-TR" sz="5500" b="1" i="1" dirty="0" smtClean="0">
                <a:solidFill>
                  <a:srgbClr val="FF0000"/>
                </a:solidFill>
              </a:rPr>
              <a:t>   (Örnek  7)</a:t>
            </a:r>
            <a:r>
              <a:rPr lang="tr-TR" sz="5500" b="1" dirty="0" smtClean="0">
                <a:solidFill>
                  <a:srgbClr val="FF0000"/>
                </a:solidFill>
              </a:rPr>
              <a:t>.</a:t>
            </a:r>
            <a:r>
              <a:rPr lang="tr-TR" sz="5500" dirty="0" smtClean="0"/>
              <a:t> </a:t>
            </a:r>
            <a:r>
              <a:rPr lang="tr-TR" sz="5500" i="1" dirty="0" smtClean="0"/>
              <a:t>Ancak belgenin muhatabı, ilgi tutulan başvurunun veya dilekçenin sahibi ise ilgi bölümünde gerçek kişinin isim bilgisine yer verilmez.</a:t>
            </a:r>
            <a:endParaRPr lang="tr-TR" sz="5500" dirty="0" smtClean="0"/>
          </a:p>
          <a:p>
            <a:pPr marL="365760" indent="-256032" eaLnBrk="1" fontAlgn="auto" hangingPunct="1">
              <a:lnSpc>
                <a:spcPct val="80000"/>
              </a:lnSpc>
              <a:spcAft>
                <a:spcPts val="0"/>
              </a:spcAft>
              <a:buFont typeface="Wingdings 2"/>
              <a:buChar char=""/>
              <a:defRPr/>
            </a:pPr>
            <a:endParaRPr lang="tr-TR" sz="4400" dirty="0" smtClean="0"/>
          </a:p>
          <a:p>
            <a:pPr marL="365760" indent="-256032" eaLnBrk="1" fontAlgn="auto" hangingPunct="1">
              <a:lnSpc>
                <a:spcPct val="80000"/>
              </a:lnSpc>
              <a:spcAft>
                <a:spcPts val="0"/>
              </a:spcAft>
              <a:buFont typeface="Wingdings 2" pitchFamily="18" charset="2"/>
              <a:buNone/>
              <a:defRPr/>
            </a:pPr>
            <a:endParaRPr lang="tr-TR" sz="4400" dirty="0" smtClean="0"/>
          </a:p>
          <a:p>
            <a:pPr marL="365760" indent="-256032" eaLnBrk="1" fontAlgn="auto" hangingPunct="1">
              <a:lnSpc>
                <a:spcPct val="80000"/>
              </a:lnSpc>
              <a:spcAft>
                <a:spcPts val="0"/>
              </a:spcAft>
              <a:buFontTx/>
              <a:buNone/>
              <a:defRPr/>
            </a:pPr>
            <a:r>
              <a:rPr lang="tr-TR" sz="4400" dirty="0" smtClean="0">
                <a:solidFill>
                  <a:schemeClr val="accent2"/>
                </a:solidFill>
              </a:rPr>
              <a:t> </a:t>
            </a:r>
            <a:endParaRPr lang="tr-TR" sz="4400" b="1" u="sng" dirty="0" smtClean="0">
              <a:solidFill>
                <a:srgbClr val="FF0000"/>
              </a:solidFill>
            </a:endParaRPr>
          </a:p>
          <a:p>
            <a:pPr marL="365760" indent="-256032" eaLnBrk="1" fontAlgn="auto" hangingPunct="1">
              <a:lnSpc>
                <a:spcPct val="80000"/>
              </a:lnSpc>
              <a:spcAft>
                <a:spcPts val="0"/>
              </a:spcAft>
              <a:buFontTx/>
              <a:buNone/>
              <a:defRPr/>
            </a:pPr>
            <a:endParaRPr lang="tr-TR" sz="2200" dirty="0" smtClean="0">
              <a:solidFill>
                <a:schemeClr val="accent2"/>
              </a:solidFill>
            </a:endParaRPr>
          </a:p>
        </p:txBody>
      </p:sp>
      <p:sp>
        <p:nvSpPr>
          <p:cNvPr id="5427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4CCB7BE-349A-4600-AE8B-AF2C2CFC8FBF}" type="datetime1">
              <a:rPr lang="tr-TR" smtClean="0"/>
              <a:pPr/>
              <a:t>20.6.2020</a:t>
            </a:fld>
            <a:endParaRPr lang="tr-TR" smtClean="0"/>
          </a:p>
        </p:txBody>
      </p:sp>
      <p:sp>
        <p:nvSpPr>
          <p:cNvPr id="5427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5427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FD3553D-A297-4B37-A871-776EC528AFA4}" type="slidenum">
              <a:rPr lang="tr-TR" smtClean="0"/>
              <a:pPr/>
              <a:t>45</a:t>
            </a:fld>
            <a:endParaRPr lang="tr-TR"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457200" y="458788"/>
            <a:ext cx="8218488" cy="5778500"/>
          </a:xfrm>
        </p:spPr>
        <p:txBody>
          <a:bodyPr/>
          <a:lstStyle/>
          <a:p>
            <a:pPr eaLnBrk="1" hangingPunct="1">
              <a:buFont typeface="Wingdings 2" pitchFamily="18" charset="2"/>
              <a:buNone/>
            </a:pPr>
            <a:r>
              <a:rPr lang="tr-TR" sz="3900" b="1" smtClean="0">
                <a:solidFill>
                  <a:srgbClr val="FF0000"/>
                </a:solidFill>
              </a:rPr>
              <a:t>İlgi  MADDE 15</a:t>
            </a:r>
            <a:r>
              <a:rPr lang="tr-TR" sz="3900" smtClean="0">
                <a:solidFill>
                  <a:srgbClr val="FF0000"/>
                </a:solidFill>
              </a:rPr>
              <a:t>-</a:t>
            </a:r>
          </a:p>
          <a:p>
            <a:pPr eaLnBrk="1" hangingPunct="1">
              <a:buFont typeface="Wingdings 2" pitchFamily="18" charset="2"/>
              <a:buNone/>
            </a:pPr>
            <a:r>
              <a:rPr lang="tr-TR" sz="2800" i="1" smtClean="0"/>
              <a:t>(10) Gerçek kişi ve tarih bilgisi bulunmayan başvuru/dilekçe ilgi tutulmak istendiğinde, ilgi bölümü “İsimsiz ve tarihsiz başvuru/dilekçe.” biçiminde yazılır. Söz konusu başvurunun/dilekçenin işleme alınıp alınmayacağı ilgili mevzuat hükümlerine göre değerlendirilir. </a:t>
            </a:r>
            <a:endParaRPr lang="tr-TR" sz="2800" smtClean="0"/>
          </a:p>
          <a:p>
            <a:pPr eaLnBrk="1" hangingPunct="1">
              <a:lnSpc>
                <a:spcPct val="80000"/>
              </a:lnSpc>
              <a:buFontTx/>
              <a:buNone/>
            </a:pPr>
            <a:endParaRPr lang="tr-TR" sz="4400" b="1" u="sng" smtClean="0">
              <a:solidFill>
                <a:srgbClr val="FF0000"/>
              </a:solidFill>
            </a:endParaRPr>
          </a:p>
          <a:p>
            <a:pPr eaLnBrk="1" hangingPunct="1">
              <a:lnSpc>
                <a:spcPct val="80000"/>
              </a:lnSpc>
              <a:buFontTx/>
              <a:buNone/>
            </a:pPr>
            <a:endParaRPr lang="tr-TR" sz="2200" smtClean="0">
              <a:solidFill>
                <a:schemeClr val="accent2"/>
              </a:solidFill>
            </a:endParaRPr>
          </a:p>
        </p:txBody>
      </p:sp>
      <p:sp>
        <p:nvSpPr>
          <p:cNvPr id="5529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F569AE40-BD18-4077-A557-32E27425EB35}" type="datetime1">
              <a:rPr lang="tr-TR" smtClean="0"/>
              <a:pPr/>
              <a:t>20.6.2020</a:t>
            </a:fld>
            <a:endParaRPr lang="tr-TR" smtClean="0"/>
          </a:p>
        </p:txBody>
      </p:sp>
      <p:sp>
        <p:nvSpPr>
          <p:cNvPr id="5530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5530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9C04C50-3D04-484F-A48E-3BFA82DDD5F3}" type="slidenum">
              <a:rPr lang="tr-TR" smtClean="0"/>
              <a:pPr/>
              <a:t>46</a:t>
            </a:fld>
            <a:endParaRPr lang="tr-TR"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635000" y="458788"/>
            <a:ext cx="8229600" cy="5586412"/>
          </a:xfrm>
        </p:spPr>
        <p:txBody>
          <a:bodyPr>
            <a:normAutofit lnSpcReduction="10000"/>
          </a:bodyPr>
          <a:lstStyle/>
          <a:p>
            <a:pPr marL="365760" indent="-256032" eaLnBrk="1" fontAlgn="auto" hangingPunct="1">
              <a:spcAft>
                <a:spcPts val="0"/>
              </a:spcAft>
              <a:buFont typeface="Wingdings 2" pitchFamily="18" charset="2"/>
              <a:buNone/>
              <a:defRPr/>
            </a:pPr>
            <a:r>
              <a:rPr lang="tr-TR" sz="3600" b="1" dirty="0" smtClean="0">
                <a:solidFill>
                  <a:srgbClr val="FF0000"/>
                </a:solidFill>
              </a:rPr>
              <a:t>Metin MADDE 16-</a:t>
            </a:r>
            <a:endParaRPr lang="tr-TR" sz="2400" b="1" dirty="0" smtClean="0">
              <a:solidFill>
                <a:srgbClr val="FF0000"/>
              </a:solidFill>
            </a:endParaRPr>
          </a:p>
          <a:p>
            <a:pPr marL="365760" indent="-256032" eaLnBrk="1" fontAlgn="auto" hangingPunct="1">
              <a:spcAft>
                <a:spcPts val="0"/>
              </a:spcAft>
              <a:buFont typeface="Wingdings 2" pitchFamily="18" charset="2"/>
              <a:buNone/>
              <a:defRPr/>
            </a:pPr>
            <a:r>
              <a:rPr lang="tr-TR" sz="2400" dirty="0" smtClean="0"/>
              <a:t>(1) Metin </a:t>
            </a:r>
            <a:r>
              <a:rPr lang="tr-TR" sz="2400" i="1" dirty="0" smtClean="0"/>
              <a:t>alanı</a:t>
            </a:r>
            <a:r>
              <a:rPr lang="tr-TR" sz="2400" dirty="0" smtClean="0"/>
              <a:t>, </a:t>
            </a:r>
            <a:r>
              <a:rPr lang="tr-TR" sz="2400" i="1" dirty="0" smtClean="0"/>
              <a:t>“Muhatap” veya varsa </a:t>
            </a:r>
            <a:r>
              <a:rPr lang="tr-TR" sz="2400" dirty="0" smtClean="0"/>
              <a:t>“İlgi” ile “İmza” arasındaki kısımdır.</a:t>
            </a:r>
          </a:p>
          <a:p>
            <a:pPr marL="365760" indent="-256032" eaLnBrk="1" fontAlgn="auto" hangingPunct="1">
              <a:spcAft>
                <a:spcPts val="0"/>
              </a:spcAft>
              <a:buFont typeface="Wingdings 2" pitchFamily="18" charset="2"/>
              <a:buNone/>
              <a:defRPr/>
            </a:pPr>
            <a:r>
              <a:rPr lang="tr-TR" sz="2400" dirty="0" smtClean="0"/>
              <a:t>(2) “İlgi” ile metin başlangıcı arasında bir satır, “İlgi” yoksa belgenin muhatabı ile metin başlangıcı arasında iki satır boşluk bulunur </a:t>
            </a:r>
            <a:r>
              <a:rPr lang="tr-TR" sz="2400" b="1" i="1" dirty="0" smtClean="0">
                <a:solidFill>
                  <a:srgbClr val="FF0000"/>
                </a:solidFill>
              </a:rPr>
              <a:t>(Örnek  8)</a:t>
            </a:r>
            <a:r>
              <a:rPr lang="tr-TR" sz="2400" b="1" dirty="0" smtClean="0">
                <a:solidFill>
                  <a:srgbClr val="FF0000"/>
                </a:solidFill>
              </a:rPr>
              <a:t>.</a:t>
            </a:r>
            <a:endParaRPr lang="tr-TR" sz="2400" dirty="0" smtClean="0"/>
          </a:p>
          <a:p>
            <a:pPr marL="365760" indent="-256032" eaLnBrk="1" fontAlgn="auto" hangingPunct="1">
              <a:spcAft>
                <a:spcPts val="0"/>
              </a:spcAft>
              <a:buFont typeface="Wingdings 2" pitchFamily="18" charset="2"/>
              <a:buNone/>
              <a:defRPr/>
            </a:pPr>
            <a:r>
              <a:rPr lang="tr-TR" sz="2400" dirty="0" smtClean="0"/>
              <a:t>(3) Metindeki kelime aralarında ve noktalama işaretlerinden sonra bir karakter boşluk bırakılır. Noktalama işaretleri kendinden önce gelen harfe bitişik yazılır.</a:t>
            </a:r>
          </a:p>
          <a:p>
            <a:pPr marL="365760" indent="-256032" eaLnBrk="1" fontAlgn="auto" hangingPunct="1">
              <a:spcAft>
                <a:spcPts val="0"/>
              </a:spcAft>
              <a:buFont typeface="Wingdings 2" pitchFamily="18" charset="2"/>
              <a:buNone/>
              <a:defRPr/>
            </a:pPr>
            <a:r>
              <a:rPr lang="tr-TR" sz="2400" dirty="0" smtClean="0"/>
              <a:t>(4) Paragrafa 1,25 cm içeriden başlanır ve metin iki yana hizalanır. Paragraflar arasında satır boşluğu bırakılmaz </a:t>
            </a:r>
            <a:r>
              <a:rPr lang="tr-TR" sz="2400" b="1" i="1" dirty="0" smtClean="0">
                <a:solidFill>
                  <a:srgbClr val="FF0000"/>
                </a:solidFill>
              </a:rPr>
              <a:t>(Örnek  8)</a:t>
            </a:r>
            <a:r>
              <a:rPr lang="tr-TR" sz="2400" b="1" dirty="0" smtClean="0">
                <a:solidFill>
                  <a:srgbClr val="FF0000"/>
                </a:solidFill>
              </a:rPr>
              <a:t>.</a:t>
            </a:r>
            <a:r>
              <a:rPr lang="tr-TR" sz="2400" dirty="0" smtClean="0"/>
              <a:t> İhtiyaç duyulması hâlinde paragraflar harf veya rakam ile sıralanabilir.</a:t>
            </a:r>
          </a:p>
          <a:p>
            <a:pPr marL="365760" indent="-256032" eaLnBrk="1" fontAlgn="auto" hangingPunct="1">
              <a:lnSpc>
                <a:spcPct val="90000"/>
              </a:lnSpc>
              <a:spcAft>
                <a:spcPts val="0"/>
              </a:spcAft>
              <a:buFontTx/>
              <a:buNone/>
              <a:defRPr/>
            </a:pPr>
            <a:endParaRPr lang="tr-TR" sz="2400" dirty="0" smtClean="0">
              <a:solidFill>
                <a:schemeClr val="accent2"/>
              </a:solidFill>
            </a:endParaRPr>
          </a:p>
          <a:p>
            <a:pPr marL="365760" indent="-256032" eaLnBrk="1" fontAlgn="auto" hangingPunct="1">
              <a:lnSpc>
                <a:spcPct val="90000"/>
              </a:lnSpc>
              <a:spcAft>
                <a:spcPts val="0"/>
              </a:spcAft>
              <a:buFontTx/>
              <a:buNone/>
              <a:defRPr/>
            </a:pPr>
            <a:endParaRPr lang="tr-TR" sz="2400" dirty="0" smtClean="0">
              <a:solidFill>
                <a:schemeClr val="accent2"/>
              </a:solidFill>
            </a:endParaRPr>
          </a:p>
        </p:txBody>
      </p:sp>
      <p:sp>
        <p:nvSpPr>
          <p:cNvPr id="5632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8BCB042-7158-4E44-BFDF-494DCD623B9B}" type="datetime1">
              <a:rPr lang="tr-TR" smtClean="0"/>
              <a:pPr/>
              <a:t>20.6.2020</a:t>
            </a:fld>
            <a:endParaRPr lang="tr-TR" smtClean="0"/>
          </a:p>
        </p:txBody>
      </p:sp>
      <p:sp>
        <p:nvSpPr>
          <p:cNvPr id="5632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5632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A2CE6E1-58B6-4F77-B229-FB21E7A08B70}" type="slidenum">
              <a:rPr lang="tr-TR" smtClean="0"/>
              <a:pPr/>
              <a:t>47</a:t>
            </a:fld>
            <a:endParaRPr lang="tr-TR"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635000" y="458788"/>
            <a:ext cx="8229600" cy="5586412"/>
          </a:xfrm>
        </p:spPr>
        <p:txBody>
          <a:bodyPr/>
          <a:lstStyle/>
          <a:p>
            <a:pPr eaLnBrk="1" hangingPunct="1">
              <a:buFont typeface="Wingdings 2" pitchFamily="18" charset="2"/>
              <a:buNone/>
            </a:pPr>
            <a:r>
              <a:rPr lang="tr-TR" sz="3600" b="1" smtClean="0">
                <a:solidFill>
                  <a:srgbClr val="FF0000"/>
                </a:solidFill>
              </a:rPr>
              <a:t>Örnek 8</a:t>
            </a:r>
            <a:endParaRPr lang="tr-TR" sz="2400" b="1" smtClean="0">
              <a:solidFill>
                <a:srgbClr val="FF0000"/>
              </a:solidFill>
            </a:endParaRPr>
          </a:p>
          <a:p>
            <a:pPr eaLnBrk="1" hangingPunct="1">
              <a:buFont typeface="Wingdings 2" pitchFamily="18" charset="2"/>
              <a:buNone/>
            </a:pPr>
            <a:r>
              <a:rPr lang="tr-TR" sz="2400" smtClean="0"/>
              <a:t> </a:t>
            </a:r>
          </a:p>
          <a:p>
            <a:pPr eaLnBrk="1" hangingPunct="1">
              <a:lnSpc>
                <a:spcPct val="90000"/>
              </a:lnSpc>
              <a:buFontTx/>
              <a:buNone/>
            </a:pPr>
            <a:endParaRPr lang="tr-TR" sz="2400" smtClean="0">
              <a:solidFill>
                <a:schemeClr val="accent2"/>
              </a:solidFill>
            </a:endParaRPr>
          </a:p>
          <a:p>
            <a:pPr eaLnBrk="1" hangingPunct="1">
              <a:lnSpc>
                <a:spcPct val="90000"/>
              </a:lnSpc>
              <a:buFontTx/>
              <a:buNone/>
            </a:pPr>
            <a:endParaRPr lang="tr-TR" sz="2400" smtClean="0">
              <a:solidFill>
                <a:schemeClr val="accent2"/>
              </a:solidFill>
            </a:endParaRPr>
          </a:p>
        </p:txBody>
      </p:sp>
      <p:sp>
        <p:nvSpPr>
          <p:cNvPr id="5734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1BDEA0F4-3FEB-4007-9BB0-2DBA0616029B}" type="datetime1">
              <a:rPr lang="tr-TR" smtClean="0"/>
              <a:pPr/>
              <a:t>20.6.2020</a:t>
            </a:fld>
            <a:endParaRPr lang="tr-TR" smtClean="0"/>
          </a:p>
        </p:txBody>
      </p:sp>
      <p:sp>
        <p:nvSpPr>
          <p:cNvPr id="5734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5734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BB87C79-94A3-4E0D-BF52-F59DBB02211D}" type="slidenum">
              <a:rPr lang="tr-TR" smtClean="0"/>
              <a:pPr/>
              <a:t>48</a:t>
            </a:fld>
            <a:endParaRPr lang="tr-TR" smtClean="0"/>
          </a:p>
        </p:txBody>
      </p:sp>
      <p:pic>
        <p:nvPicPr>
          <p:cNvPr id="57350" name="Picture 2" descr="C:\Users\Arif\Downloads\IMG_7410 (1).jpg"/>
          <p:cNvPicPr>
            <a:picLocks noChangeAspect="1" noChangeArrowheads="1"/>
          </p:cNvPicPr>
          <p:nvPr/>
        </p:nvPicPr>
        <p:blipFill>
          <a:blip r:embed="rId2" cstate="print"/>
          <a:srcRect/>
          <a:stretch>
            <a:fillRect/>
          </a:stretch>
        </p:blipFill>
        <p:spPr bwMode="auto">
          <a:xfrm>
            <a:off x="500063" y="1071563"/>
            <a:ext cx="8072437"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635000" y="458788"/>
            <a:ext cx="8229600" cy="5586412"/>
          </a:xfrm>
        </p:spPr>
        <p:txBody>
          <a:bodyPr>
            <a:normAutofit fontScale="92500" lnSpcReduction="20000"/>
          </a:bodyPr>
          <a:lstStyle/>
          <a:p>
            <a:pPr marL="365760" indent="-256032" eaLnBrk="1" fontAlgn="auto" hangingPunct="1">
              <a:spcAft>
                <a:spcPts val="0"/>
              </a:spcAft>
              <a:buFont typeface="Wingdings 2" pitchFamily="18" charset="2"/>
              <a:buNone/>
              <a:defRPr/>
            </a:pPr>
            <a:r>
              <a:rPr lang="tr-TR" sz="3600" b="1" dirty="0" smtClean="0">
                <a:solidFill>
                  <a:srgbClr val="FF0000"/>
                </a:solidFill>
              </a:rPr>
              <a:t>Metin MADDE 16-</a:t>
            </a:r>
            <a:endParaRPr lang="tr-TR" sz="2400" b="1" dirty="0" smtClean="0">
              <a:solidFill>
                <a:srgbClr val="FF0000"/>
              </a:solidFill>
            </a:endParaRPr>
          </a:p>
          <a:p>
            <a:pPr marL="365760" indent="-256032" eaLnBrk="1" fontAlgn="auto" hangingPunct="1">
              <a:spcAft>
                <a:spcPts val="0"/>
              </a:spcAft>
              <a:buFont typeface="Wingdings 2" pitchFamily="18" charset="2"/>
              <a:buNone/>
              <a:defRPr/>
            </a:pPr>
            <a:r>
              <a:rPr lang="tr-TR" sz="2400" dirty="0" smtClean="0"/>
              <a:t>(5) Birden fazla sayfa tutan üst yazılarda sayı, tarih, konu, muhatap ve ilgi bilgilerine sadece ilk sayfada; imza, ek </a:t>
            </a:r>
            <a:r>
              <a:rPr lang="tr-TR" sz="2400" i="1" dirty="0" smtClean="0"/>
              <a:t>ve</a:t>
            </a:r>
            <a:r>
              <a:rPr lang="tr-TR" sz="2400" dirty="0" smtClean="0"/>
              <a:t> dağıtım bilgilerine ise sadece son sayfada yer verilir</a:t>
            </a:r>
          </a:p>
          <a:p>
            <a:pPr marL="365760" indent="-256032" eaLnBrk="1" fontAlgn="auto" hangingPunct="1">
              <a:spcAft>
                <a:spcPts val="0"/>
              </a:spcAft>
              <a:buFont typeface="Wingdings 2" pitchFamily="18" charset="2"/>
              <a:buNone/>
              <a:defRPr/>
            </a:pPr>
            <a:r>
              <a:rPr lang="tr-TR" sz="2400" dirty="0" smtClean="0"/>
              <a:t> </a:t>
            </a:r>
            <a:r>
              <a:rPr lang="tr-TR" sz="2400" b="1" i="1" dirty="0" smtClean="0">
                <a:solidFill>
                  <a:srgbClr val="FF0000"/>
                </a:solidFill>
              </a:rPr>
              <a:t>(Örnek  9)</a:t>
            </a:r>
            <a:r>
              <a:rPr lang="tr-TR" sz="2400" b="1" dirty="0" smtClean="0">
                <a:solidFill>
                  <a:srgbClr val="FF0000"/>
                </a:solidFill>
              </a:rPr>
              <a:t>.</a:t>
            </a:r>
            <a:r>
              <a:rPr lang="tr-TR" sz="2400" dirty="0" smtClean="0"/>
              <a:t> </a:t>
            </a:r>
            <a:r>
              <a:rPr lang="tr-TR" sz="2400" i="1" dirty="0" smtClean="0"/>
              <a:t>İletişim bilgisine ve belge doğrulama bilgilerine her sayfanın en alt kısmında yer verilir</a:t>
            </a:r>
          </a:p>
          <a:p>
            <a:pPr marL="365760" indent="-256032" eaLnBrk="1" fontAlgn="auto" hangingPunct="1">
              <a:spcAft>
                <a:spcPts val="0"/>
              </a:spcAft>
              <a:buFont typeface="Wingdings 2" pitchFamily="18" charset="2"/>
              <a:buNone/>
              <a:defRPr/>
            </a:pPr>
            <a:r>
              <a:rPr lang="tr-TR" sz="2400" i="1" dirty="0" smtClean="0"/>
              <a:t> </a:t>
            </a:r>
            <a:r>
              <a:rPr lang="tr-TR" sz="2400" b="1" i="1" dirty="0" smtClean="0">
                <a:solidFill>
                  <a:srgbClr val="FF0000"/>
                </a:solidFill>
              </a:rPr>
              <a:t>(Örnek 9)</a:t>
            </a:r>
            <a:r>
              <a:rPr lang="tr-TR" sz="2400" b="1" dirty="0" smtClean="0">
                <a:solidFill>
                  <a:srgbClr val="FF0000"/>
                </a:solidFill>
              </a:rPr>
              <a:t>.</a:t>
            </a:r>
            <a:r>
              <a:rPr lang="tr-TR" sz="2400" i="1" dirty="0" smtClean="0"/>
              <a:t> Zorunlu hâllerde veya olağanüstü durumlarda hazırlanan ve birden fazla sayfadan oluşan belgelerde ise her sayfanın en alt kısmında iletişim bilgisine yer verilir.</a:t>
            </a:r>
            <a:endParaRPr lang="tr-TR" sz="2400" dirty="0" smtClean="0"/>
          </a:p>
          <a:p>
            <a:pPr marL="365760" indent="-256032" eaLnBrk="1" fontAlgn="auto" hangingPunct="1">
              <a:spcAft>
                <a:spcPts val="0"/>
              </a:spcAft>
              <a:buFont typeface="Wingdings 2" pitchFamily="18" charset="2"/>
              <a:buNone/>
              <a:defRPr/>
            </a:pPr>
            <a:r>
              <a:rPr lang="tr-TR" sz="2400" dirty="0" smtClean="0"/>
              <a:t>(6) Metin içinde geçen sayılar, rakamla veya harfle yazılabilir. Gerekli görülmesi hâlinde sayılar rakamla yazıldıktan sonra parantez içinde harfle de gösterilebilir.</a:t>
            </a:r>
          </a:p>
          <a:p>
            <a:pPr marL="365760" indent="-256032" eaLnBrk="1" fontAlgn="auto" hangingPunct="1">
              <a:spcAft>
                <a:spcPts val="0"/>
              </a:spcAft>
              <a:buFont typeface="Wingdings 2" pitchFamily="18" charset="2"/>
              <a:buNone/>
              <a:defRPr/>
            </a:pPr>
            <a:r>
              <a:rPr lang="tr-TR" sz="2400" dirty="0" smtClean="0"/>
              <a:t>(7) Dört ve dörtten çok haneli sayılar sondan sayılmak üzere üçlü gruplara ayrılarak yazılır ve araya nokta (.) işareti konulur </a:t>
            </a:r>
            <a:r>
              <a:rPr lang="tr-TR" sz="2400" dirty="0" smtClean="0">
                <a:solidFill>
                  <a:srgbClr val="FF0000"/>
                </a:solidFill>
              </a:rPr>
              <a:t>(Örnek: 1.452; 25.126; 326.197).</a:t>
            </a:r>
            <a:r>
              <a:rPr lang="tr-TR" sz="2400" dirty="0" smtClean="0"/>
              <a:t> Sayılarda kesirler virgül (,) ile ayrılır</a:t>
            </a:r>
            <a:r>
              <a:rPr lang="tr-TR" sz="2400" dirty="0" smtClean="0">
                <a:solidFill>
                  <a:srgbClr val="FF0000"/>
                </a:solidFill>
              </a:rPr>
              <a:t> (Örnek: </a:t>
            </a:r>
            <a:r>
              <a:rPr lang="tr-TR" sz="2400" i="1" dirty="0" smtClean="0">
                <a:solidFill>
                  <a:srgbClr val="FF0000"/>
                </a:solidFill>
              </a:rPr>
              <a:t>10.545,72</a:t>
            </a:r>
            <a:r>
              <a:rPr lang="tr-TR" sz="2400" dirty="0" smtClean="0">
                <a:solidFill>
                  <a:srgbClr val="FF0000"/>
                </a:solidFill>
              </a:rPr>
              <a:t>).</a:t>
            </a:r>
          </a:p>
          <a:p>
            <a:pPr marL="365760" indent="-256032" eaLnBrk="1" fontAlgn="auto" hangingPunct="1">
              <a:lnSpc>
                <a:spcPct val="90000"/>
              </a:lnSpc>
              <a:spcAft>
                <a:spcPts val="0"/>
              </a:spcAft>
              <a:buFontTx/>
              <a:buNone/>
              <a:defRPr/>
            </a:pPr>
            <a:endParaRPr lang="tr-TR" sz="2400" dirty="0" smtClean="0">
              <a:solidFill>
                <a:schemeClr val="accent2"/>
              </a:solidFill>
            </a:endParaRPr>
          </a:p>
          <a:p>
            <a:pPr marL="365760" indent="-256032" eaLnBrk="1" fontAlgn="auto" hangingPunct="1">
              <a:lnSpc>
                <a:spcPct val="90000"/>
              </a:lnSpc>
              <a:spcAft>
                <a:spcPts val="0"/>
              </a:spcAft>
              <a:buFontTx/>
              <a:buNone/>
              <a:defRPr/>
            </a:pPr>
            <a:endParaRPr lang="tr-TR" sz="2400" dirty="0" smtClean="0">
              <a:solidFill>
                <a:schemeClr val="accent2"/>
              </a:solidFill>
            </a:endParaRPr>
          </a:p>
        </p:txBody>
      </p:sp>
      <p:sp>
        <p:nvSpPr>
          <p:cNvPr id="5837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22FA1672-AD05-47B4-8B63-436ED911F00A}" type="datetime1">
              <a:rPr lang="tr-TR" smtClean="0"/>
              <a:pPr/>
              <a:t>20.6.2020</a:t>
            </a:fld>
            <a:endParaRPr lang="tr-TR" smtClean="0"/>
          </a:p>
        </p:txBody>
      </p:sp>
      <p:sp>
        <p:nvSpPr>
          <p:cNvPr id="5837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5837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8CBF59A-B51B-4E2B-9EB9-E2AD5F3D1647}" type="slidenum">
              <a:rPr lang="tr-TR" smtClean="0"/>
              <a:pPr/>
              <a:t>49</a:t>
            </a:fld>
            <a:endParaRPr lang="tr-T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54038" y="350838"/>
            <a:ext cx="8242300" cy="5935662"/>
          </a:xfrm>
        </p:spPr>
        <p:txBody>
          <a:bodyPr>
            <a:normAutofit fontScale="92500"/>
          </a:bodyPr>
          <a:lstStyle/>
          <a:p>
            <a:pPr marL="365760" indent="-256032" eaLnBrk="1" fontAlgn="auto" hangingPunct="1">
              <a:spcAft>
                <a:spcPts val="0"/>
              </a:spcAft>
              <a:buFont typeface="Wingdings 3"/>
              <a:buNone/>
              <a:defRPr/>
            </a:pPr>
            <a:r>
              <a:rPr lang="tr-TR" sz="2800" b="1" dirty="0" smtClean="0">
                <a:solidFill>
                  <a:srgbClr val="FF0000"/>
                </a:solidFill>
              </a:rPr>
              <a:t>Tanımlar</a:t>
            </a:r>
            <a:r>
              <a:rPr lang="tr-TR" sz="2800" b="1" i="1" dirty="0" smtClean="0">
                <a:solidFill>
                  <a:srgbClr val="FF0000"/>
                </a:solidFill>
              </a:rPr>
              <a:t> ve kısaltmalar </a:t>
            </a:r>
            <a:r>
              <a:rPr lang="tr-TR" sz="2800" b="1" dirty="0" smtClean="0">
                <a:solidFill>
                  <a:srgbClr val="FF0000"/>
                </a:solidFill>
              </a:rPr>
              <a:t>MADDE 3</a:t>
            </a:r>
            <a:r>
              <a:rPr lang="tr-TR" sz="2800" dirty="0" smtClean="0">
                <a:solidFill>
                  <a:srgbClr val="FF0000"/>
                </a:solidFill>
              </a:rPr>
              <a:t>-</a:t>
            </a:r>
            <a:r>
              <a:rPr lang="tr-TR" sz="2800" dirty="0" smtClean="0"/>
              <a:t> </a:t>
            </a:r>
            <a:endParaRPr lang="tr-TR" dirty="0" smtClean="0">
              <a:solidFill>
                <a:srgbClr val="FF0000"/>
              </a:solidFill>
            </a:endParaRPr>
          </a:p>
          <a:p>
            <a:pPr marL="365760" indent="-256032" eaLnBrk="1" fontAlgn="auto" hangingPunct="1">
              <a:spcAft>
                <a:spcPts val="0"/>
              </a:spcAft>
              <a:buFont typeface="Wingdings 3"/>
              <a:buNone/>
              <a:defRPr/>
            </a:pPr>
            <a:endParaRPr lang="tr-TR" sz="2400" dirty="0" smtClean="0"/>
          </a:p>
          <a:p>
            <a:pPr marL="365760" indent="-256032" eaLnBrk="1" fontAlgn="auto" hangingPunct="1">
              <a:spcAft>
                <a:spcPts val="0"/>
              </a:spcAft>
              <a:buFont typeface="Wingdings 3"/>
              <a:buNone/>
              <a:defRPr/>
            </a:pPr>
            <a:r>
              <a:rPr lang="tr-TR" sz="2400" dirty="0" smtClean="0"/>
              <a:t>(1) Bu Yönetmeli</a:t>
            </a:r>
            <a:r>
              <a:rPr lang="tr-TR" sz="2400" i="1" dirty="0" smtClean="0"/>
              <a:t>kte geçen;</a:t>
            </a:r>
            <a:endParaRPr lang="tr-TR" sz="2400" dirty="0" smtClean="0"/>
          </a:p>
          <a:p>
            <a:pPr marL="365760" indent="-256032" eaLnBrk="1" fontAlgn="auto" hangingPunct="1">
              <a:spcAft>
                <a:spcPts val="0"/>
              </a:spcAft>
              <a:buFont typeface="Wingdings 3"/>
              <a:buNone/>
              <a:defRPr/>
            </a:pPr>
            <a:r>
              <a:rPr lang="tr-TR" sz="2400" u="sng" dirty="0" smtClean="0">
                <a:solidFill>
                  <a:srgbClr val="FF0000"/>
                </a:solidFill>
              </a:rPr>
              <a:t>a)   Aidiyet zinciri: </a:t>
            </a:r>
            <a:r>
              <a:rPr lang="tr-TR" sz="2400" dirty="0" smtClean="0"/>
              <a:t>Belgenin hazırlanmasından tasfiyesine kadar olan süreci</a:t>
            </a:r>
            <a:r>
              <a:rPr lang="tr-TR" sz="2400" i="1" dirty="0" smtClean="0"/>
              <a:t>ni</a:t>
            </a:r>
            <a:r>
              <a:rPr lang="tr-TR" sz="2400" dirty="0" smtClean="0"/>
              <a:t>,</a:t>
            </a:r>
          </a:p>
          <a:p>
            <a:pPr marL="365760" indent="-256032" eaLnBrk="1" fontAlgn="auto" hangingPunct="1">
              <a:spcAft>
                <a:spcPts val="0"/>
              </a:spcAft>
              <a:buFont typeface="Wingdings 3"/>
              <a:buNone/>
              <a:defRPr/>
            </a:pPr>
            <a:r>
              <a:rPr lang="tr-TR" sz="2400" u="sng" dirty="0" smtClean="0">
                <a:solidFill>
                  <a:srgbClr val="FF0000"/>
                </a:solidFill>
              </a:rPr>
              <a:t>b) Arşiv imza: </a:t>
            </a:r>
            <a:r>
              <a:rPr lang="tr-TR" sz="2400" i="1" dirty="0" err="1" smtClean="0"/>
              <a:t>Kriptografik</a:t>
            </a:r>
            <a:r>
              <a:rPr lang="tr-TR" sz="2400" i="1" dirty="0" smtClean="0"/>
              <a:t> </a:t>
            </a:r>
            <a:r>
              <a:rPr lang="tr-TR" sz="2400" i="1" dirty="0" err="1" smtClean="0"/>
              <a:t>metodların</a:t>
            </a:r>
            <a:r>
              <a:rPr lang="tr-TR" sz="2400" i="1" dirty="0" smtClean="0"/>
              <a:t> zaman içerisinde koruyucu özelliğini yitirmesine karşı, periyodik olarak alınan zaman damgası ile korunan elektronik imzayı,</a:t>
            </a:r>
            <a:endParaRPr lang="tr-TR" sz="2400" dirty="0" smtClean="0"/>
          </a:p>
          <a:p>
            <a:pPr marL="365760" indent="-256032" eaLnBrk="1" fontAlgn="auto" hangingPunct="1">
              <a:spcAft>
                <a:spcPts val="0"/>
              </a:spcAft>
              <a:buFont typeface="Wingdings 3"/>
              <a:buNone/>
              <a:defRPr/>
            </a:pPr>
            <a:r>
              <a:rPr lang="tr-TR" sz="2400" i="1" u="sng" dirty="0" smtClean="0">
                <a:solidFill>
                  <a:srgbClr val="FF0000"/>
                </a:solidFill>
              </a:rPr>
              <a:t>c</a:t>
            </a:r>
            <a:r>
              <a:rPr lang="tr-TR" sz="2400" u="sng" dirty="0" smtClean="0">
                <a:solidFill>
                  <a:srgbClr val="FF0000"/>
                </a:solidFill>
              </a:rPr>
              <a:t>) Belge: </a:t>
            </a:r>
            <a:r>
              <a:rPr lang="tr-TR" sz="2400" dirty="0" smtClean="0"/>
              <a:t>Herhangi bir bireysel işlemin, kurumsal fonksiyonun veya kurumsal işlemin yerine getirilmesi için alınmış ya da idare tarafından hazırlanmış; içerik, ilişki ve formatı ile ait olduğu fonksiyon veya işlem için delil teşkil ederek aidiyet zincirini muhafaza eden, </a:t>
            </a:r>
            <a:r>
              <a:rPr lang="tr-TR" sz="2400" i="1" dirty="0" smtClean="0"/>
              <a:t>güvenli elektronik imza ya da el yazısıyla imzalanmış ve kayıt altına alınmış her türlü bilgiyi,</a:t>
            </a:r>
            <a:endParaRPr lang="tr-TR" sz="2400" b="1" dirty="0" smtClean="0">
              <a:solidFill>
                <a:schemeClr val="accent2"/>
              </a:solidFill>
            </a:endParaRPr>
          </a:p>
        </p:txBody>
      </p:sp>
      <p:sp>
        <p:nvSpPr>
          <p:cNvPr id="1331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022D5D26-7A59-4A7B-9ED5-B5423C57C991}" type="datetime1">
              <a:rPr lang="tr-TR" smtClean="0"/>
              <a:pPr/>
              <a:t>20.6.2020</a:t>
            </a:fld>
            <a:endParaRPr lang="tr-TR" smtClean="0"/>
          </a:p>
        </p:txBody>
      </p:sp>
      <p:sp>
        <p:nvSpPr>
          <p:cNvPr id="1331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331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A218F70-4CA4-446E-BF11-4A5BCA6A9CE0}" type="slidenum">
              <a:rPr lang="tr-TR" smtClean="0"/>
              <a:pPr/>
              <a:t>5</a:t>
            </a:fld>
            <a:endParaRPr lang="tr-TR"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635000" y="458788"/>
            <a:ext cx="8229600" cy="5586412"/>
          </a:xfrm>
        </p:spPr>
        <p:txBody>
          <a:bodyPr/>
          <a:lstStyle/>
          <a:p>
            <a:pPr eaLnBrk="1" hangingPunct="1">
              <a:buFont typeface="Wingdings 2" pitchFamily="18" charset="2"/>
              <a:buNone/>
            </a:pPr>
            <a:r>
              <a:rPr lang="tr-TR" sz="3600" b="1" smtClean="0">
                <a:solidFill>
                  <a:srgbClr val="FF0000"/>
                </a:solidFill>
              </a:rPr>
              <a:t>Metin MADDE 16-</a:t>
            </a:r>
            <a:endParaRPr lang="tr-TR" sz="2400" b="1" smtClean="0">
              <a:solidFill>
                <a:srgbClr val="FF0000"/>
              </a:solidFill>
            </a:endParaRPr>
          </a:p>
          <a:p>
            <a:pPr eaLnBrk="1" hangingPunct="1">
              <a:buFont typeface="Wingdings 2" pitchFamily="18" charset="2"/>
              <a:buNone/>
            </a:pPr>
            <a:r>
              <a:rPr lang="tr-TR" sz="2400" smtClean="0"/>
              <a:t>    (8) Belge, Türk Dil Kurumu tarafından hazırlanan Yazım Kılavuzu ve Türkçe Sözlük</a:t>
            </a:r>
            <a:r>
              <a:rPr lang="tr-TR" sz="2400" i="1" smtClean="0"/>
              <a:t>’ün güncel yayımı </a:t>
            </a:r>
            <a:r>
              <a:rPr lang="tr-TR" sz="2400" smtClean="0"/>
              <a:t>esas alınarak dil bilgisi kurallarına göre anlamlı ve özlü olarak yazılır. Belge içinde zorunlu olmadıkça yabancı kelimeye yer verilmez, verildiği durumda ise parantez içinde anlamı belirtilir. Ancak muhatabı yabancı ülke veya uluslararası kuruluş olan resmî yazışmalarda yabancı dil kullanılabilir. Bu durumda belge varsa uluslararası yazışma usullerine göre </a:t>
            </a:r>
            <a:r>
              <a:rPr lang="tr-TR" sz="2400" i="1" smtClean="0"/>
              <a:t>hazırlanabilir</a:t>
            </a:r>
            <a:r>
              <a:rPr lang="tr-TR" sz="2400" smtClean="0"/>
              <a:t>. Ayrıca yabancı dille yazılan belgenin Türkçe tercümesi oluşturulur ve </a:t>
            </a:r>
            <a:r>
              <a:rPr lang="tr-TR" sz="2400" i="1" smtClean="0"/>
              <a:t>yabancı dille hazırlanan</a:t>
            </a:r>
            <a:r>
              <a:rPr lang="tr-TR" sz="2400" smtClean="0"/>
              <a:t> </a:t>
            </a:r>
            <a:r>
              <a:rPr lang="tr-TR" sz="2400" i="1" smtClean="0"/>
              <a:t>belge ile ilişkilendirilerek</a:t>
            </a:r>
            <a:r>
              <a:rPr lang="tr-TR" sz="2400" smtClean="0"/>
              <a:t> saklanır.</a:t>
            </a:r>
          </a:p>
          <a:p>
            <a:pPr eaLnBrk="1" hangingPunct="1">
              <a:lnSpc>
                <a:spcPct val="90000"/>
              </a:lnSpc>
              <a:buFontTx/>
              <a:buNone/>
            </a:pPr>
            <a:endParaRPr lang="tr-TR" sz="2400" smtClean="0">
              <a:solidFill>
                <a:schemeClr val="accent2"/>
              </a:solidFill>
            </a:endParaRPr>
          </a:p>
          <a:p>
            <a:pPr eaLnBrk="1" hangingPunct="1">
              <a:lnSpc>
                <a:spcPct val="90000"/>
              </a:lnSpc>
              <a:buFontTx/>
              <a:buNone/>
            </a:pPr>
            <a:endParaRPr lang="tr-TR" sz="2400" smtClean="0">
              <a:solidFill>
                <a:schemeClr val="accent2"/>
              </a:solidFill>
            </a:endParaRPr>
          </a:p>
        </p:txBody>
      </p:sp>
      <p:sp>
        <p:nvSpPr>
          <p:cNvPr id="5939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EAF381E6-02C1-4423-8AD4-3E113A8F3384}" type="datetime1">
              <a:rPr lang="tr-TR" smtClean="0"/>
              <a:pPr/>
              <a:t>20.6.2020</a:t>
            </a:fld>
            <a:endParaRPr lang="tr-TR" smtClean="0"/>
          </a:p>
        </p:txBody>
      </p:sp>
      <p:sp>
        <p:nvSpPr>
          <p:cNvPr id="5939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5939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6B4F9F8-F17F-4AC2-9F98-53AC1DED40E5}" type="slidenum">
              <a:rPr lang="tr-TR" smtClean="0"/>
              <a:pPr/>
              <a:t>50</a:t>
            </a:fld>
            <a:endParaRPr lang="tr-TR"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635000" y="458788"/>
            <a:ext cx="8229600" cy="5586412"/>
          </a:xfrm>
        </p:spPr>
        <p:txBody>
          <a:bodyPr/>
          <a:lstStyle/>
          <a:p>
            <a:pPr eaLnBrk="1" hangingPunct="1">
              <a:buFont typeface="Wingdings 2" pitchFamily="18" charset="2"/>
              <a:buNone/>
            </a:pPr>
            <a:r>
              <a:rPr lang="tr-TR" sz="3600" b="1" smtClean="0">
                <a:solidFill>
                  <a:srgbClr val="FF0000"/>
                </a:solidFill>
              </a:rPr>
              <a:t>Metin MADDE 16-</a:t>
            </a:r>
            <a:endParaRPr lang="tr-TR" sz="2400" b="1" smtClean="0">
              <a:solidFill>
                <a:srgbClr val="FF0000"/>
              </a:solidFill>
            </a:endParaRPr>
          </a:p>
          <a:p>
            <a:pPr eaLnBrk="1" hangingPunct="1">
              <a:buFont typeface="Wingdings 2" pitchFamily="18" charset="2"/>
              <a:buNone/>
            </a:pPr>
            <a:r>
              <a:rPr lang="tr-TR" sz="2400" smtClean="0"/>
              <a:t> </a:t>
            </a:r>
            <a:r>
              <a:rPr lang="tr-TR" sz="2400" i="1" smtClean="0"/>
              <a:t>(9) Metin içinde yer alan alıntılar tırnak içinde ve/veya eğik (italik) olarak yazılabilir.</a:t>
            </a:r>
            <a:endParaRPr lang="tr-TR" sz="2400" smtClean="0"/>
          </a:p>
          <a:p>
            <a:pPr eaLnBrk="1" hangingPunct="1">
              <a:buFont typeface="Wingdings 2" pitchFamily="18" charset="2"/>
              <a:buNone/>
            </a:pPr>
            <a:r>
              <a:rPr lang="tr-TR" sz="2400" i="1" smtClean="0"/>
              <a:t>(10) Metin içinde harfler kullanılarak maddelendirmeye/numaralandırmaya ihtiyaç duyulduğunda, Türk alfabesinde yer alan bütün küçük harfler kendilerinden sonra kapama parantez işareti “)” konularak kullanılır.</a:t>
            </a:r>
            <a:endParaRPr lang="tr-TR" sz="2400" smtClean="0"/>
          </a:p>
          <a:p>
            <a:pPr eaLnBrk="1" hangingPunct="1">
              <a:buFont typeface="Wingdings 2" pitchFamily="18" charset="2"/>
              <a:buNone/>
            </a:pPr>
            <a:r>
              <a:rPr lang="tr-TR" sz="2400" smtClean="0"/>
              <a:t>(</a:t>
            </a:r>
            <a:r>
              <a:rPr lang="tr-TR" sz="2400" i="1" smtClean="0"/>
              <a:t>11</a:t>
            </a:r>
            <a:r>
              <a:rPr lang="tr-TR" sz="2400" smtClean="0"/>
              <a:t>) Metin içinde kısaltma kullanılacak ise ifadenin ilk kullanıldığı yerde açık biçimi, sonra parantez içinde </a:t>
            </a:r>
            <a:r>
              <a:rPr lang="tr-TR" sz="2400" i="1" smtClean="0"/>
              <a:t>kısaltılmış biçimi</a:t>
            </a:r>
            <a:r>
              <a:rPr lang="tr-TR" sz="2400" smtClean="0"/>
              <a:t> yazılır (Örnek: Türkiye Büyük Millet Meclisi (TBMM), </a:t>
            </a:r>
            <a:r>
              <a:rPr lang="tr-TR" sz="2400" i="1" smtClean="0"/>
              <a:t>Kayıtlı Elektronik Posta (KEP)).</a:t>
            </a:r>
            <a:endParaRPr lang="tr-TR" sz="2400" smtClean="0"/>
          </a:p>
          <a:p>
            <a:pPr eaLnBrk="1" hangingPunct="1">
              <a:lnSpc>
                <a:spcPct val="90000"/>
              </a:lnSpc>
              <a:buFont typeface="Wingdings 2" pitchFamily="18" charset="2"/>
              <a:buNone/>
            </a:pPr>
            <a:endParaRPr lang="tr-TR" sz="2400" smtClean="0">
              <a:solidFill>
                <a:schemeClr val="accent2"/>
              </a:solidFill>
            </a:endParaRPr>
          </a:p>
          <a:p>
            <a:pPr eaLnBrk="1" hangingPunct="1">
              <a:lnSpc>
                <a:spcPct val="90000"/>
              </a:lnSpc>
              <a:buFont typeface="Wingdings 2" pitchFamily="18" charset="2"/>
              <a:buNone/>
            </a:pPr>
            <a:endParaRPr lang="tr-TR" sz="2400" smtClean="0">
              <a:solidFill>
                <a:schemeClr val="accent2"/>
              </a:solidFill>
            </a:endParaRPr>
          </a:p>
        </p:txBody>
      </p:sp>
      <p:sp>
        <p:nvSpPr>
          <p:cNvPr id="6041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2F2E2B2-9768-40DC-A9DB-15A810DD5E19}" type="datetime1">
              <a:rPr lang="tr-TR" smtClean="0"/>
              <a:pPr/>
              <a:t>20.6.2020</a:t>
            </a:fld>
            <a:endParaRPr lang="tr-TR" smtClean="0"/>
          </a:p>
        </p:txBody>
      </p:sp>
      <p:sp>
        <p:nvSpPr>
          <p:cNvPr id="6042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6042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2F30B7A-6137-420B-995A-3E1E034465CC}" type="slidenum">
              <a:rPr lang="tr-TR" smtClean="0"/>
              <a:pPr/>
              <a:t>51</a:t>
            </a:fld>
            <a:endParaRPr lang="tr-TR"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635000" y="458788"/>
            <a:ext cx="8229600" cy="5586412"/>
          </a:xfrm>
        </p:spPr>
        <p:txBody>
          <a:bodyPr>
            <a:normAutofit lnSpcReduction="10000"/>
          </a:bodyPr>
          <a:lstStyle/>
          <a:p>
            <a:pPr marL="365760" indent="-256032" eaLnBrk="1" fontAlgn="auto" hangingPunct="1">
              <a:spcAft>
                <a:spcPts val="0"/>
              </a:spcAft>
              <a:buFont typeface="Wingdings 2" pitchFamily="18" charset="2"/>
              <a:buNone/>
              <a:defRPr/>
            </a:pPr>
            <a:r>
              <a:rPr lang="tr-TR" sz="3600" b="1" dirty="0" smtClean="0">
                <a:solidFill>
                  <a:srgbClr val="FF0000"/>
                </a:solidFill>
              </a:rPr>
              <a:t>Metin MADDE 16-</a:t>
            </a:r>
            <a:endParaRPr lang="tr-TR" sz="2400" b="1" dirty="0" smtClean="0">
              <a:solidFill>
                <a:srgbClr val="FF0000"/>
              </a:solidFill>
            </a:endParaRPr>
          </a:p>
          <a:p>
            <a:pPr marL="365760" indent="-256032" eaLnBrk="1" fontAlgn="auto" hangingPunct="1">
              <a:spcAft>
                <a:spcPts val="0"/>
              </a:spcAft>
              <a:buFont typeface="Wingdings 2" pitchFamily="18" charset="2"/>
              <a:buNone/>
              <a:defRPr/>
            </a:pPr>
            <a:r>
              <a:rPr lang="tr-TR" sz="2400" dirty="0" smtClean="0"/>
              <a:t>(</a:t>
            </a:r>
            <a:r>
              <a:rPr lang="tr-TR" sz="2400" i="1" dirty="0" smtClean="0"/>
              <a:t>12</a:t>
            </a:r>
            <a:r>
              <a:rPr lang="tr-TR" sz="2400" dirty="0" smtClean="0"/>
              <a:t>) Metnin son bölümü:</a:t>
            </a:r>
          </a:p>
          <a:p>
            <a:pPr marL="365760" indent="-256032" eaLnBrk="1" fontAlgn="auto" hangingPunct="1">
              <a:spcAft>
                <a:spcPts val="0"/>
              </a:spcAft>
              <a:buFont typeface="Wingdings 2" pitchFamily="18" charset="2"/>
              <a:buNone/>
              <a:defRPr/>
            </a:pPr>
            <a:r>
              <a:rPr lang="tr-TR" sz="2400" dirty="0" smtClean="0"/>
              <a:t>a) Yazışma yapan makamlar arasındaki hiyerarşi yönünden </a:t>
            </a:r>
            <a:r>
              <a:rPr lang="tr-TR" sz="2400" dirty="0" smtClean="0">
                <a:solidFill>
                  <a:srgbClr val="FF0000"/>
                </a:solidFill>
              </a:rPr>
              <a:t>alt makamlara “… rica</a:t>
            </a:r>
            <a:r>
              <a:rPr lang="tr-TR" sz="2400" dirty="0" smtClean="0"/>
              <a:t> ederim.”, </a:t>
            </a:r>
            <a:r>
              <a:rPr lang="tr-TR" sz="2400" dirty="0" smtClean="0">
                <a:solidFill>
                  <a:srgbClr val="FF0000"/>
                </a:solidFill>
              </a:rPr>
              <a:t>üst ve aynı düzeydeki makamlara “… arz </a:t>
            </a:r>
            <a:r>
              <a:rPr lang="tr-TR" sz="2400" dirty="0" smtClean="0"/>
              <a:t>ederim.” ibaresiyle bitirilir.</a:t>
            </a:r>
          </a:p>
          <a:p>
            <a:pPr marL="365760" indent="-256032" eaLnBrk="1" fontAlgn="auto" hangingPunct="1">
              <a:spcAft>
                <a:spcPts val="0"/>
              </a:spcAft>
              <a:buFont typeface="Wingdings 2" pitchFamily="18" charset="2"/>
              <a:buNone/>
              <a:defRPr/>
            </a:pPr>
            <a:r>
              <a:rPr lang="tr-TR" sz="2400" dirty="0" smtClean="0"/>
              <a:t>b) </a:t>
            </a:r>
            <a:r>
              <a:rPr lang="tr-TR" sz="2400" dirty="0" smtClean="0">
                <a:solidFill>
                  <a:srgbClr val="FF0000"/>
                </a:solidFill>
              </a:rPr>
              <a:t>Üst, aynı düzey ve alt makamlara birlikte dağıtımlı olarak yapılan </a:t>
            </a:r>
            <a:r>
              <a:rPr lang="tr-TR" sz="2400" dirty="0" smtClean="0"/>
              <a:t>yazışmalar “</a:t>
            </a:r>
            <a:r>
              <a:rPr lang="tr-TR" sz="2400" dirty="0" smtClean="0">
                <a:solidFill>
                  <a:srgbClr val="FF0000"/>
                </a:solidFill>
              </a:rPr>
              <a:t>… arz ve rica ederim.</a:t>
            </a:r>
            <a:r>
              <a:rPr lang="tr-TR" sz="2400" dirty="0" smtClean="0"/>
              <a:t>” </a:t>
            </a:r>
            <a:r>
              <a:rPr lang="tr-TR" sz="2400" i="1" dirty="0" smtClean="0"/>
              <a:t>veya “</a:t>
            </a:r>
            <a:r>
              <a:rPr lang="tr-TR" sz="2400" i="1" dirty="0" smtClean="0">
                <a:solidFill>
                  <a:srgbClr val="FF0000"/>
                </a:solidFill>
              </a:rPr>
              <a:t>… arz/rica ederim.</a:t>
            </a:r>
            <a:r>
              <a:rPr lang="tr-TR" sz="2400" i="1" dirty="0" smtClean="0"/>
              <a:t>”</a:t>
            </a:r>
            <a:r>
              <a:rPr lang="tr-TR" sz="2400" dirty="0" smtClean="0"/>
              <a:t> ibaresiyle bitirilir.</a:t>
            </a:r>
          </a:p>
          <a:p>
            <a:pPr marL="365760" indent="-256032" eaLnBrk="1" fontAlgn="auto" hangingPunct="1">
              <a:spcAft>
                <a:spcPts val="0"/>
              </a:spcAft>
              <a:buFont typeface="Wingdings 2" pitchFamily="18" charset="2"/>
              <a:buNone/>
              <a:defRPr/>
            </a:pPr>
            <a:r>
              <a:rPr lang="tr-TR" sz="2400" i="1" dirty="0" smtClean="0"/>
              <a:t>c) Muhatap kısmında </a:t>
            </a:r>
            <a:r>
              <a:rPr lang="tr-TR" sz="2400" i="1" dirty="0" smtClean="0">
                <a:solidFill>
                  <a:srgbClr val="FF0000"/>
                </a:solidFill>
              </a:rPr>
              <a:t>ikinci satırda parantez içerisinde birim veya idare ismi belirtilen yazışmalar, birinci satırda yer alan muhatap idare dikkate alınarak arz veya rica ibarelerinden uygun </a:t>
            </a:r>
            <a:r>
              <a:rPr lang="tr-TR" sz="2400" i="1" dirty="0" smtClean="0"/>
              <a:t>olanı ile bitirilir.</a:t>
            </a:r>
            <a:endParaRPr lang="tr-TR" sz="2400" dirty="0" smtClean="0"/>
          </a:p>
          <a:p>
            <a:pPr marL="365760" indent="-256032" eaLnBrk="1" fontAlgn="auto" hangingPunct="1">
              <a:lnSpc>
                <a:spcPct val="90000"/>
              </a:lnSpc>
              <a:spcAft>
                <a:spcPts val="0"/>
              </a:spcAft>
              <a:buFont typeface="Wingdings 2" pitchFamily="18" charset="2"/>
              <a:buNone/>
              <a:defRPr/>
            </a:pPr>
            <a:endParaRPr lang="tr-TR" sz="2400" dirty="0" smtClean="0">
              <a:solidFill>
                <a:schemeClr val="accent2"/>
              </a:solidFill>
            </a:endParaRPr>
          </a:p>
          <a:p>
            <a:pPr marL="365760" indent="-256032" eaLnBrk="1" fontAlgn="auto" hangingPunct="1">
              <a:lnSpc>
                <a:spcPct val="90000"/>
              </a:lnSpc>
              <a:spcAft>
                <a:spcPts val="0"/>
              </a:spcAft>
              <a:buFont typeface="Wingdings 2" pitchFamily="18" charset="2"/>
              <a:buNone/>
              <a:defRPr/>
            </a:pPr>
            <a:endParaRPr lang="tr-TR" sz="2400" dirty="0" smtClean="0">
              <a:solidFill>
                <a:schemeClr val="accent2"/>
              </a:solidFill>
            </a:endParaRPr>
          </a:p>
        </p:txBody>
      </p:sp>
      <p:sp>
        <p:nvSpPr>
          <p:cNvPr id="6144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E2973AC-9F37-4CB8-8C94-029C04690C06}" type="datetime1">
              <a:rPr lang="tr-TR" smtClean="0"/>
              <a:pPr/>
              <a:t>20.6.2020</a:t>
            </a:fld>
            <a:endParaRPr lang="tr-TR" smtClean="0"/>
          </a:p>
        </p:txBody>
      </p:sp>
      <p:sp>
        <p:nvSpPr>
          <p:cNvPr id="6144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6144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95C5BFF-879B-4357-BBA7-D6F597E1DBDB}" type="slidenum">
              <a:rPr lang="tr-TR" smtClean="0"/>
              <a:pPr/>
              <a:t>52</a:t>
            </a:fld>
            <a:endParaRPr lang="tr-TR"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635000" y="458788"/>
            <a:ext cx="8229600" cy="5586412"/>
          </a:xfrm>
        </p:spPr>
        <p:txBody>
          <a:bodyPr/>
          <a:lstStyle/>
          <a:p>
            <a:pPr eaLnBrk="1" hangingPunct="1">
              <a:buFont typeface="Wingdings 2" pitchFamily="18" charset="2"/>
              <a:buNone/>
            </a:pPr>
            <a:r>
              <a:rPr lang="tr-TR" sz="3600" b="1" smtClean="0">
                <a:solidFill>
                  <a:srgbClr val="FF0000"/>
                </a:solidFill>
              </a:rPr>
              <a:t>Metin MADDE 16-</a:t>
            </a:r>
            <a:endParaRPr lang="tr-TR" sz="2400" b="1" smtClean="0">
              <a:solidFill>
                <a:srgbClr val="FF0000"/>
              </a:solidFill>
            </a:endParaRPr>
          </a:p>
          <a:p>
            <a:pPr eaLnBrk="1" hangingPunct="1">
              <a:buFont typeface="Wingdings 2" pitchFamily="18" charset="2"/>
              <a:buNone/>
            </a:pPr>
            <a:r>
              <a:rPr lang="tr-TR" sz="2400" smtClean="0"/>
              <a:t> </a:t>
            </a:r>
            <a:r>
              <a:rPr lang="tr-TR" sz="2400" i="1" smtClean="0"/>
              <a:t>ç) 1 sayılı Cumhurbaşkanlığı Kararnamesinin 6 ncı maddesi gereğince bakanlıklarla yapılan yazışmalar, Cumhurbaşkanlığı İdari İşler Başkanı tarafından veya adına imzalandığında “Rica ederim.” ibaresiyle bitirilir.</a:t>
            </a:r>
            <a:endParaRPr lang="tr-TR" sz="2400" smtClean="0"/>
          </a:p>
          <a:p>
            <a:pPr eaLnBrk="1" hangingPunct="1">
              <a:buFont typeface="Wingdings 2" pitchFamily="18" charset="2"/>
              <a:buNone/>
            </a:pPr>
            <a:r>
              <a:rPr lang="tr-TR" sz="2400" i="1" smtClean="0"/>
              <a:t>d) Belge, imza yetkisini devreden makam adına imzalandığında, yetkiyi devreden makamın hiyerarşik durumu dikkate alınarak arz veya rica ibarelerinden uygun olanı ile bitirilir.</a:t>
            </a:r>
            <a:endParaRPr lang="tr-TR" sz="2400" smtClean="0"/>
          </a:p>
          <a:p>
            <a:pPr eaLnBrk="1" hangingPunct="1">
              <a:buFont typeface="Wingdings 2" pitchFamily="18" charset="2"/>
              <a:buNone/>
            </a:pPr>
            <a:r>
              <a:rPr lang="tr-TR" sz="2400" i="1" smtClean="0"/>
              <a:t>e</a:t>
            </a:r>
            <a:r>
              <a:rPr lang="tr-TR" sz="2400" smtClean="0"/>
              <a:t>) </a:t>
            </a:r>
            <a:r>
              <a:rPr lang="tr-TR" sz="2400" i="1" smtClean="0"/>
              <a:t>Muhatabı gerçek kişi olan</a:t>
            </a:r>
            <a:r>
              <a:rPr lang="tr-TR" sz="2400" smtClean="0"/>
              <a:t> yazışmalar “Saygılarımla.”, “İyi dileklerimle.” veya “Bilgilerinize sunulur.” ibareleriyle bitirilebilir.</a:t>
            </a:r>
          </a:p>
          <a:p>
            <a:pPr eaLnBrk="1" hangingPunct="1">
              <a:lnSpc>
                <a:spcPct val="90000"/>
              </a:lnSpc>
              <a:buFont typeface="Wingdings 2" pitchFamily="18" charset="2"/>
              <a:buNone/>
            </a:pPr>
            <a:endParaRPr lang="tr-TR" sz="2400" smtClean="0">
              <a:solidFill>
                <a:schemeClr val="accent2"/>
              </a:solidFill>
            </a:endParaRPr>
          </a:p>
          <a:p>
            <a:pPr eaLnBrk="1" hangingPunct="1">
              <a:lnSpc>
                <a:spcPct val="90000"/>
              </a:lnSpc>
              <a:buFont typeface="Wingdings 2" pitchFamily="18" charset="2"/>
              <a:buNone/>
            </a:pPr>
            <a:endParaRPr lang="tr-TR" sz="2400" smtClean="0">
              <a:solidFill>
                <a:schemeClr val="accent2"/>
              </a:solidFill>
            </a:endParaRPr>
          </a:p>
        </p:txBody>
      </p:sp>
      <p:sp>
        <p:nvSpPr>
          <p:cNvPr id="6246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285189EF-2E2F-4AD6-813C-0E1B93FC8C48}" type="datetime1">
              <a:rPr lang="tr-TR" smtClean="0"/>
              <a:pPr/>
              <a:t>20.6.2020</a:t>
            </a:fld>
            <a:endParaRPr lang="tr-TR" smtClean="0"/>
          </a:p>
        </p:txBody>
      </p:sp>
      <p:sp>
        <p:nvSpPr>
          <p:cNvPr id="6246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6246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7AF06D8-F530-429B-A81D-682709CA80E9}" type="slidenum">
              <a:rPr lang="tr-TR" smtClean="0"/>
              <a:pPr/>
              <a:t>53</a:t>
            </a:fld>
            <a:endParaRPr lang="tr-TR"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457200" y="458788"/>
            <a:ext cx="8229600" cy="5667375"/>
          </a:xfrm>
        </p:spPr>
        <p:txBody>
          <a:bodyPr/>
          <a:lstStyle/>
          <a:p>
            <a:pPr eaLnBrk="1" hangingPunct="1">
              <a:buFont typeface="Wingdings 2" pitchFamily="18" charset="2"/>
              <a:buNone/>
            </a:pPr>
            <a:r>
              <a:rPr lang="tr-TR" sz="3600" b="1" smtClean="0">
                <a:solidFill>
                  <a:srgbClr val="FF0000"/>
                </a:solidFill>
              </a:rPr>
              <a:t>Örnek 9</a:t>
            </a:r>
            <a:endParaRPr lang="tr-TR" sz="2400" smtClean="0">
              <a:solidFill>
                <a:srgbClr val="FF0000"/>
              </a:solidFill>
            </a:endParaRPr>
          </a:p>
          <a:p>
            <a:pPr eaLnBrk="1" hangingPunct="1">
              <a:buFont typeface="Wingdings 2" pitchFamily="18" charset="2"/>
              <a:buNone/>
            </a:pPr>
            <a:r>
              <a:rPr lang="tr-TR" sz="2400" smtClean="0"/>
              <a:t> </a:t>
            </a:r>
          </a:p>
        </p:txBody>
      </p:sp>
      <p:sp>
        <p:nvSpPr>
          <p:cNvPr id="6349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59DF4A4-897C-497D-9075-F6055702F78F}" type="datetime1">
              <a:rPr lang="tr-TR" smtClean="0"/>
              <a:pPr/>
              <a:t>20.6.2020</a:t>
            </a:fld>
            <a:endParaRPr lang="tr-TR" smtClean="0"/>
          </a:p>
        </p:txBody>
      </p:sp>
      <p:sp>
        <p:nvSpPr>
          <p:cNvPr id="6349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6349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36C146D-D417-4B40-9A1A-6FDBBDC623FC}" type="slidenum">
              <a:rPr lang="tr-TR" smtClean="0"/>
              <a:pPr/>
              <a:t>54</a:t>
            </a:fld>
            <a:endParaRPr lang="tr-TR" smtClean="0"/>
          </a:p>
        </p:txBody>
      </p:sp>
      <p:pic>
        <p:nvPicPr>
          <p:cNvPr id="63494" name="Picture 2" descr="C:\Users\Arif\Downloads\IMG_7411.jpg"/>
          <p:cNvPicPr>
            <a:picLocks noChangeAspect="1" noChangeArrowheads="1"/>
          </p:cNvPicPr>
          <p:nvPr/>
        </p:nvPicPr>
        <p:blipFill>
          <a:blip r:embed="rId2" cstate="print"/>
          <a:srcRect/>
          <a:stretch>
            <a:fillRect/>
          </a:stretch>
        </p:blipFill>
        <p:spPr bwMode="auto">
          <a:xfrm>
            <a:off x="642938" y="1143000"/>
            <a:ext cx="7929562"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457200" y="458788"/>
            <a:ext cx="8229600" cy="5667375"/>
          </a:xfrm>
        </p:spPr>
        <p:txBody>
          <a:bodyPr/>
          <a:lstStyle/>
          <a:p>
            <a:pPr eaLnBrk="1" hangingPunct="1">
              <a:buFont typeface="Wingdings 2" pitchFamily="18" charset="2"/>
              <a:buNone/>
            </a:pPr>
            <a:r>
              <a:rPr lang="tr-TR" sz="3600" b="1" smtClean="0">
                <a:solidFill>
                  <a:srgbClr val="FF0000"/>
                </a:solidFill>
              </a:rPr>
              <a:t>Örnek 9</a:t>
            </a:r>
            <a:endParaRPr lang="tr-TR" sz="2400" smtClean="0">
              <a:solidFill>
                <a:srgbClr val="FF0000"/>
              </a:solidFill>
            </a:endParaRPr>
          </a:p>
          <a:p>
            <a:pPr eaLnBrk="1" hangingPunct="1">
              <a:buFont typeface="Wingdings 2" pitchFamily="18" charset="2"/>
              <a:buNone/>
            </a:pPr>
            <a:r>
              <a:rPr lang="tr-TR" sz="2400" smtClean="0"/>
              <a:t> </a:t>
            </a:r>
          </a:p>
        </p:txBody>
      </p:sp>
      <p:sp>
        <p:nvSpPr>
          <p:cNvPr id="6451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46CFD72-C1FF-4F9D-ABD3-9CBEBB4B9B86}" type="datetime1">
              <a:rPr lang="tr-TR" smtClean="0"/>
              <a:pPr/>
              <a:t>20.6.2020</a:t>
            </a:fld>
            <a:endParaRPr lang="tr-TR" smtClean="0"/>
          </a:p>
        </p:txBody>
      </p:sp>
      <p:sp>
        <p:nvSpPr>
          <p:cNvPr id="6451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6451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D6A382D-CBA9-436C-BF9F-9FF4E0C3166A}" type="slidenum">
              <a:rPr lang="tr-TR" smtClean="0"/>
              <a:pPr/>
              <a:t>55</a:t>
            </a:fld>
            <a:endParaRPr lang="tr-TR" smtClean="0"/>
          </a:p>
        </p:txBody>
      </p:sp>
      <p:pic>
        <p:nvPicPr>
          <p:cNvPr id="64518" name="Picture 2" descr="C:\Users\Arif\Downloads\IMG_7412.jpg"/>
          <p:cNvPicPr>
            <a:picLocks noChangeAspect="1" noChangeArrowheads="1"/>
          </p:cNvPicPr>
          <p:nvPr/>
        </p:nvPicPr>
        <p:blipFill>
          <a:blip r:embed="rId2" cstate="print"/>
          <a:srcRect/>
          <a:stretch>
            <a:fillRect/>
          </a:stretch>
        </p:blipFill>
        <p:spPr bwMode="auto">
          <a:xfrm>
            <a:off x="714375" y="1143000"/>
            <a:ext cx="7643813"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458788"/>
            <a:ext cx="8229600" cy="5667375"/>
          </a:xfrm>
        </p:spPr>
        <p:txBody>
          <a:bodyPr>
            <a:normAutofit/>
          </a:bodyPr>
          <a:lstStyle/>
          <a:p>
            <a:pPr marL="365760" indent="-256032" eaLnBrk="1" fontAlgn="auto" hangingPunct="1">
              <a:spcAft>
                <a:spcPts val="0"/>
              </a:spcAft>
              <a:buFont typeface="Wingdings 2" pitchFamily="18" charset="2"/>
              <a:buNone/>
              <a:defRPr/>
            </a:pPr>
            <a:r>
              <a:rPr lang="tr-TR" sz="3600" b="1" dirty="0" smtClean="0">
                <a:solidFill>
                  <a:srgbClr val="FF0000"/>
                </a:solidFill>
              </a:rPr>
              <a:t>İmza MADDE 17</a:t>
            </a:r>
            <a:r>
              <a:rPr lang="tr-TR" sz="3600" dirty="0" smtClean="0">
                <a:solidFill>
                  <a:srgbClr val="FF0000"/>
                </a:solidFill>
              </a:rPr>
              <a:t>-</a:t>
            </a:r>
            <a:endParaRPr lang="tr-TR" sz="2400" dirty="0" smtClean="0">
              <a:solidFill>
                <a:srgbClr val="FF0000"/>
              </a:solidFill>
            </a:endParaRPr>
          </a:p>
          <a:p>
            <a:pPr marL="566928" indent="-457200" eaLnBrk="1" fontAlgn="auto" hangingPunct="1">
              <a:spcAft>
                <a:spcPts val="0"/>
              </a:spcAft>
              <a:buFont typeface="Wingdings 3"/>
              <a:buNone/>
              <a:defRPr/>
            </a:pPr>
            <a:r>
              <a:rPr lang="tr-TR" sz="2400" dirty="0" smtClean="0"/>
              <a:t>    (1) Metnin bitiminden itibaren </a:t>
            </a:r>
            <a:r>
              <a:rPr lang="tr-TR" sz="2400" dirty="0" smtClean="0">
                <a:solidFill>
                  <a:srgbClr val="FF0000"/>
                </a:solidFill>
              </a:rPr>
              <a:t>iki il</a:t>
            </a:r>
            <a:r>
              <a:rPr lang="tr-TR" sz="2400" i="1" dirty="0" smtClean="0">
                <a:solidFill>
                  <a:srgbClr val="FF0000"/>
                </a:solidFill>
              </a:rPr>
              <a:t>â</a:t>
            </a:r>
            <a:r>
              <a:rPr lang="tr-TR" sz="2400" dirty="0" smtClean="0">
                <a:solidFill>
                  <a:srgbClr val="FF0000"/>
                </a:solidFill>
              </a:rPr>
              <a:t> dört satır boşluk</a:t>
            </a:r>
            <a:r>
              <a:rPr lang="tr-TR" sz="2400" dirty="0" smtClean="0"/>
              <a:t> bırakılarak, belgeyi imzalayacak olan makam sahibinin adı</a:t>
            </a:r>
            <a:r>
              <a:rPr lang="tr-TR" sz="2400" i="1" dirty="0" smtClean="0"/>
              <a:t>na</a:t>
            </a:r>
            <a:r>
              <a:rPr lang="tr-TR" sz="2400" dirty="0" smtClean="0"/>
              <a:t>, soyadı</a:t>
            </a:r>
            <a:r>
              <a:rPr lang="tr-TR" sz="2400" i="1" dirty="0" smtClean="0"/>
              <a:t>na</a:t>
            </a:r>
            <a:r>
              <a:rPr lang="tr-TR" sz="2400" dirty="0" smtClean="0"/>
              <a:t> ve bunların altın</a:t>
            </a:r>
            <a:r>
              <a:rPr lang="tr-TR" sz="2400" i="1" dirty="0" smtClean="0"/>
              <a:t>d</a:t>
            </a:r>
            <a:r>
              <a:rPr lang="tr-TR" sz="2400" dirty="0" smtClean="0"/>
              <a:t>a unvanı</a:t>
            </a:r>
            <a:r>
              <a:rPr lang="tr-TR" sz="2400" i="1" dirty="0" smtClean="0"/>
              <a:t>na,</a:t>
            </a:r>
            <a:r>
              <a:rPr lang="tr-TR" sz="2400" dirty="0" smtClean="0"/>
              <a:t> yazı alanının en sağın</a:t>
            </a:r>
            <a:r>
              <a:rPr lang="tr-TR" sz="2400" i="1" dirty="0" smtClean="0"/>
              <a:t>d</a:t>
            </a:r>
            <a:r>
              <a:rPr lang="tr-TR" sz="2400" dirty="0" smtClean="0"/>
              <a:t>a ortalanarak </a:t>
            </a:r>
            <a:r>
              <a:rPr lang="tr-TR" sz="2400" i="1" dirty="0" smtClean="0"/>
              <a:t>yer verilir</a:t>
            </a:r>
            <a:r>
              <a:rPr lang="tr-TR" sz="2400" dirty="0" smtClean="0"/>
              <a:t> </a:t>
            </a:r>
            <a:r>
              <a:rPr lang="tr-TR" sz="2400" b="1" i="1" dirty="0" smtClean="0">
                <a:solidFill>
                  <a:srgbClr val="FF0000"/>
                </a:solidFill>
              </a:rPr>
              <a:t>(Örnek 9)</a:t>
            </a:r>
            <a:r>
              <a:rPr lang="tr-TR" sz="2400" b="1" dirty="0" smtClean="0">
                <a:solidFill>
                  <a:srgbClr val="FF0000"/>
                </a:solidFill>
              </a:rPr>
              <a:t>. </a:t>
            </a:r>
          </a:p>
          <a:p>
            <a:pPr marL="566928" indent="-457200" eaLnBrk="1" fontAlgn="auto" hangingPunct="1">
              <a:spcAft>
                <a:spcPts val="0"/>
              </a:spcAft>
              <a:buFont typeface="Wingdings 3"/>
              <a:buNone/>
              <a:defRPr/>
            </a:pPr>
            <a:r>
              <a:rPr lang="tr-TR" sz="2400" b="1" dirty="0" smtClean="0">
                <a:solidFill>
                  <a:srgbClr val="FF0000"/>
                </a:solidFill>
              </a:rPr>
              <a:t>    </a:t>
            </a:r>
            <a:r>
              <a:rPr lang="tr-TR" sz="2400" dirty="0" smtClean="0"/>
              <a:t>(2) Belgeyi imzalayanın adı ilk harfi büyük diğerleri küçük, soyadı ise büyük harflerle yazılır. Unvan, ad ve soyadın altına ilk harfleri büyük diğerleri küçük harflerle yazılır. Akademik unvanlar veya rütbeler adın ön tarafına ya da bir satır altına ilk harfleri büyük diğerleri küçük harflerle açık ya da kısaltılarak yazılabilir.</a:t>
            </a:r>
          </a:p>
        </p:txBody>
      </p:sp>
      <p:sp>
        <p:nvSpPr>
          <p:cNvPr id="6553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6F4DBDEF-9B1B-4ADB-A0BC-FB8E689F90BF}" type="datetime1">
              <a:rPr lang="tr-TR" smtClean="0"/>
              <a:pPr/>
              <a:t>20.6.2020</a:t>
            </a:fld>
            <a:endParaRPr lang="tr-TR" smtClean="0"/>
          </a:p>
        </p:txBody>
      </p:sp>
      <p:sp>
        <p:nvSpPr>
          <p:cNvPr id="6554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6554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C5B5D95-1740-4051-8853-29982A224BDB}" type="slidenum">
              <a:rPr lang="tr-TR" smtClean="0"/>
              <a:pPr/>
              <a:t>56</a:t>
            </a:fld>
            <a:endParaRPr lang="tr-TR"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457200" y="458788"/>
            <a:ext cx="8229600" cy="5667375"/>
          </a:xfrm>
        </p:spPr>
        <p:txBody>
          <a:bodyPr/>
          <a:lstStyle/>
          <a:p>
            <a:pPr eaLnBrk="1" hangingPunct="1">
              <a:buFont typeface="Wingdings 2" pitchFamily="18" charset="2"/>
              <a:buNone/>
            </a:pPr>
            <a:r>
              <a:rPr lang="tr-TR" sz="3600" b="1" smtClean="0">
                <a:solidFill>
                  <a:srgbClr val="FF0000"/>
                </a:solidFill>
              </a:rPr>
              <a:t>İmza MADDE 17</a:t>
            </a:r>
            <a:r>
              <a:rPr lang="tr-TR" sz="3600" smtClean="0">
                <a:solidFill>
                  <a:srgbClr val="FF0000"/>
                </a:solidFill>
              </a:rPr>
              <a:t>-</a:t>
            </a:r>
            <a:endParaRPr lang="tr-TR" sz="2400" smtClean="0">
              <a:solidFill>
                <a:srgbClr val="FF0000"/>
              </a:solidFill>
            </a:endParaRPr>
          </a:p>
          <a:p>
            <a:pPr eaLnBrk="1" hangingPunct="1">
              <a:buFont typeface="Wingdings 2" pitchFamily="18" charset="2"/>
              <a:buNone/>
            </a:pPr>
            <a:r>
              <a:rPr lang="tr-TR" sz="2400" i="1" smtClean="0"/>
              <a:t>(3) Elektronik ortamda yapılacak resmî yazışmalarda, imza atmaya yetkili makam belgeyi güvenli elektronik imzası ile imzalar. Elektronik ortamda yapılan yazışmalarda, yetkili makamın ad ve soyad bilgilerinin üzerinde belgenin güvenli elektronik imza ile imzalandığına dair herhangi bir ibareye, şekle veya ifadeye yer verilmez.</a:t>
            </a:r>
            <a:endParaRPr lang="tr-TR" sz="2400" smtClean="0"/>
          </a:p>
          <a:p>
            <a:pPr eaLnBrk="1" hangingPunct="1">
              <a:buFont typeface="Wingdings 2" pitchFamily="18" charset="2"/>
              <a:buNone/>
            </a:pPr>
            <a:r>
              <a:rPr lang="tr-TR" sz="2400" i="1" smtClean="0"/>
              <a:t>(4) EBYS’ler, belgede yer alan imzanın dayanağı olan teknik standartta belirtilen arşivleme metodunu destekler, imzanın ilgili teknik standarda göre “arşiv imzası” tipine dönüştürülebilmesini ve uzun dönemli doğrulanabilmesini sağlar nitelikte olmalıdır.</a:t>
            </a:r>
            <a:endParaRPr lang="tr-TR" sz="2400" smtClean="0"/>
          </a:p>
        </p:txBody>
      </p:sp>
      <p:sp>
        <p:nvSpPr>
          <p:cNvPr id="6656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89BE284-0B61-4333-9ADE-EC57C9D13666}" type="datetime1">
              <a:rPr lang="tr-TR" smtClean="0"/>
              <a:pPr/>
              <a:t>20.6.2020</a:t>
            </a:fld>
            <a:endParaRPr lang="tr-TR" smtClean="0"/>
          </a:p>
        </p:txBody>
      </p:sp>
      <p:sp>
        <p:nvSpPr>
          <p:cNvPr id="6656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6656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42DBFA7-54C2-4790-A340-EF10B20DDF7D}" type="slidenum">
              <a:rPr lang="tr-TR" smtClean="0"/>
              <a:pPr/>
              <a:t>57</a:t>
            </a:fld>
            <a:endParaRPr lang="tr-TR"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457200" y="458788"/>
            <a:ext cx="8229600" cy="5667375"/>
          </a:xfrm>
        </p:spPr>
        <p:txBody>
          <a:bodyPr/>
          <a:lstStyle/>
          <a:p>
            <a:pPr eaLnBrk="1" hangingPunct="1">
              <a:buFont typeface="Wingdings 2" pitchFamily="18" charset="2"/>
              <a:buNone/>
            </a:pPr>
            <a:r>
              <a:rPr lang="tr-TR" sz="3600" b="1" smtClean="0">
                <a:solidFill>
                  <a:srgbClr val="FF0000"/>
                </a:solidFill>
              </a:rPr>
              <a:t>İmza MADDE 17</a:t>
            </a:r>
            <a:r>
              <a:rPr lang="tr-TR" sz="3600" smtClean="0">
                <a:solidFill>
                  <a:srgbClr val="FF0000"/>
                </a:solidFill>
              </a:rPr>
              <a:t>-</a:t>
            </a:r>
            <a:endParaRPr lang="tr-TR" sz="2400" smtClean="0">
              <a:solidFill>
                <a:srgbClr val="FF0000"/>
              </a:solidFill>
            </a:endParaRPr>
          </a:p>
          <a:p>
            <a:pPr eaLnBrk="1" hangingPunct="1">
              <a:buFont typeface="Wingdings 2" pitchFamily="18" charset="2"/>
              <a:buNone/>
            </a:pPr>
            <a:r>
              <a:rPr lang="tr-TR" sz="2400" i="1" smtClean="0"/>
              <a:t>(5) Resmî yazışma sürecinde, imza yetkisi bulunan görevlilere idarece güvenli elektronik imza temin edilir. Münhasıran şahsına ait özlük işlemleriyle ilgili yazışmalarda imzası aranan personelin güvenli elektronik imzasının bulunmadığı durumlarda, personelin özlük işlemine ilişkin talebi idarenin belirleyeceği usule göre alınır. </a:t>
            </a:r>
            <a:endParaRPr lang="tr-TR" sz="2400" smtClean="0"/>
          </a:p>
          <a:p>
            <a:pPr eaLnBrk="1" hangingPunct="1">
              <a:buFont typeface="Wingdings 2" pitchFamily="18" charset="2"/>
              <a:buNone/>
            </a:pPr>
            <a:r>
              <a:rPr lang="tr-TR" sz="2400" i="1" smtClean="0"/>
              <a:t>(6) Zorunlu hâllerde veya olağanüstü durumlarda imza, ad ve soyadın üzerinde bırakılan boşluğa el yazısıyla atılır. </a:t>
            </a:r>
            <a:r>
              <a:rPr lang="tr-TR" sz="2400" i="1" smtClean="0">
                <a:solidFill>
                  <a:srgbClr val="FF0000"/>
                </a:solidFill>
              </a:rPr>
              <a:t>El yazısıyla atılan imza, kaybolmayacak ve kâğıda işlemesini sağlayacak mavi renkli kalemle atılır. </a:t>
            </a:r>
            <a:endParaRPr lang="tr-TR" sz="2400" smtClean="0">
              <a:solidFill>
                <a:srgbClr val="FF0000"/>
              </a:solidFill>
            </a:endParaRPr>
          </a:p>
        </p:txBody>
      </p:sp>
      <p:sp>
        <p:nvSpPr>
          <p:cNvPr id="6758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2ACDDD4E-F7A7-4A89-A4D2-5FD0D7C6DAE7}" type="datetime1">
              <a:rPr lang="tr-TR" smtClean="0"/>
              <a:pPr/>
              <a:t>20.6.2020</a:t>
            </a:fld>
            <a:endParaRPr lang="tr-TR" smtClean="0"/>
          </a:p>
        </p:txBody>
      </p:sp>
      <p:sp>
        <p:nvSpPr>
          <p:cNvPr id="6758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6758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481951B-067B-4D26-9304-B36C3A0AF7FF}" type="slidenum">
              <a:rPr lang="tr-TR" smtClean="0"/>
              <a:pPr/>
              <a:t>58</a:t>
            </a:fld>
            <a:endParaRPr lang="tr-TR"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57200" y="458788"/>
            <a:ext cx="8229600" cy="5827712"/>
          </a:xfrm>
        </p:spPr>
        <p:txBody>
          <a:bodyPr>
            <a:normAutofit lnSpcReduction="10000"/>
          </a:bodyPr>
          <a:lstStyle/>
          <a:p>
            <a:pPr marL="365760" indent="-256032" eaLnBrk="1" fontAlgn="auto" hangingPunct="1">
              <a:spcAft>
                <a:spcPts val="0"/>
              </a:spcAft>
              <a:buFont typeface="Wingdings 2" pitchFamily="18" charset="2"/>
              <a:buNone/>
              <a:defRPr/>
            </a:pPr>
            <a:r>
              <a:rPr lang="tr-TR" sz="3600" b="1" smtClean="0">
                <a:solidFill>
                  <a:srgbClr val="FF0000"/>
                </a:solidFill>
              </a:rPr>
              <a:t>İmza MADDE 17</a:t>
            </a:r>
            <a:r>
              <a:rPr lang="tr-TR" sz="3600" smtClean="0">
                <a:solidFill>
                  <a:srgbClr val="FF0000"/>
                </a:solidFill>
              </a:rPr>
              <a:t>-</a:t>
            </a:r>
            <a:endParaRPr lang="tr-TR" sz="2400" smtClean="0">
              <a:solidFill>
                <a:srgbClr val="FF0000"/>
              </a:solidFill>
            </a:endParaRPr>
          </a:p>
          <a:p>
            <a:pPr marL="365760" indent="-256032" eaLnBrk="1" fontAlgn="auto" hangingPunct="1">
              <a:spcAft>
                <a:spcPts val="0"/>
              </a:spcAft>
              <a:buFont typeface="Wingdings 2" pitchFamily="18" charset="2"/>
              <a:buNone/>
              <a:defRPr/>
            </a:pPr>
            <a:r>
              <a:rPr lang="tr-TR" sz="2200" i="1" smtClean="0"/>
              <a:t>(7) İdareler arası yazışmalarda belgeyi imzalayacak olan makam, muhatap idarenin ast-üst ilişkisi, belgenin içeriği ve önem derecesi dikkate alınarak hazırlanacak olan ve yetkili makamlarca uygun görülen imza yetkileri ve/veya yetki devri yönergesine göre seçilir.</a:t>
            </a:r>
            <a:endParaRPr lang="tr-TR" sz="2200" smtClean="0"/>
          </a:p>
          <a:p>
            <a:pPr marL="365760" indent="-256032" eaLnBrk="1" fontAlgn="auto" hangingPunct="1">
              <a:spcAft>
                <a:spcPts val="0"/>
              </a:spcAft>
              <a:buFont typeface="Wingdings 2" pitchFamily="18" charset="2"/>
              <a:buNone/>
              <a:defRPr/>
            </a:pPr>
            <a:r>
              <a:rPr lang="tr-TR" sz="2200" i="1" smtClean="0"/>
              <a:t>(8) Bakanlıklar ile bunlara bağlı, ilgili ve ilişkili kurum ve kuruluşların Cumhurbaşkanlığı ile yapacakları yazışmalar, belgenin mahiyeti ve aciliyet durumu değerlendirilerek bakan veya ilgili bakan yardımcısı tarafından imzalanır. Cumhurbaşkanlığına bağlı kurum ve kuruluşların Cumhurbaşkanlığı ile yapacakları yazışmalar ise en üst yönetici tarafından imzalanır. Ancak 19/12/2005 tarihli ve 2005/9986 sayılı Bakanlar Kurulu Kararı ile yürürlüğe konulan Mevzuat Hazırlama Usul ve Esasları Hakkında Yönetmeliğin ilgili hükümleri saklıdır. </a:t>
            </a:r>
            <a:endParaRPr lang="tr-TR" sz="2200" smtClean="0"/>
          </a:p>
        </p:txBody>
      </p:sp>
      <p:sp>
        <p:nvSpPr>
          <p:cNvPr id="6861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D8CF1039-0781-4C9B-9855-54F58E95B977}" type="datetime1">
              <a:rPr lang="tr-TR" smtClean="0"/>
              <a:pPr/>
              <a:t>20.6.2020</a:t>
            </a:fld>
            <a:endParaRPr lang="tr-TR" smtClean="0"/>
          </a:p>
        </p:txBody>
      </p:sp>
      <p:sp>
        <p:nvSpPr>
          <p:cNvPr id="6861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6861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793CBB4-6FD2-4909-8B02-2BE6696954BE}" type="slidenum">
              <a:rPr lang="tr-TR" smtClean="0"/>
              <a:pPr/>
              <a:t>59</a:t>
            </a:fld>
            <a:endParaRPr lang="tr-T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554038" y="350838"/>
            <a:ext cx="8242300" cy="5775325"/>
          </a:xfrm>
        </p:spPr>
        <p:txBody>
          <a:bodyPr/>
          <a:lstStyle/>
          <a:p>
            <a:pPr eaLnBrk="1" hangingPunct="1">
              <a:buFont typeface="Wingdings 3" pitchFamily="18" charset="2"/>
              <a:buNone/>
            </a:pPr>
            <a:r>
              <a:rPr lang="tr-TR" sz="2800" b="1" smtClean="0">
                <a:solidFill>
                  <a:srgbClr val="FF0000"/>
                </a:solidFill>
              </a:rPr>
              <a:t>Tanımlar</a:t>
            </a:r>
            <a:r>
              <a:rPr lang="tr-TR" sz="2800" b="1" i="1" smtClean="0">
                <a:solidFill>
                  <a:srgbClr val="FF0000"/>
                </a:solidFill>
              </a:rPr>
              <a:t> ve kısaltmalar </a:t>
            </a:r>
            <a:r>
              <a:rPr lang="tr-TR" sz="2800" b="1" smtClean="0">
                <a:solidFill>
                  <a:srgbClr val="FF0000"/>
                </a:solidFill>
              </a:rPr>
              <a:t>MADDE 3</a:t>
            </a:r>
            <a:r>
              <a:rPr lang="tr-TR" sz="2800" smtClean="0">
                <a:solidFill>
                  <a:srgbClr val="FF0000"/>
                </a:solidFill>
              </a:rPr>
              <a:t>-</a:t>
            </a:r>
            <a:r>
              <a:rPr lang="tr-TR" sz="2800" smtClean="0"/>
              <a:t> </a:t>
            </a:r>
            <a:endParaRPr lang="tr-TR" smtClean="0">
              <a:solidFill>
                <a:srgbClr val="FF0000"/>
              </a:solidFill>
            </a:endParaRPr>
          </a:p>
          <a:p>
            <a:pPr eaLnBrk="1" hangingPunct="1">
              <a:lnSpc>
                <a:spcPct val="80000"/>
              </a:lnSpc>
            </a:pPr>
            <a:endParaRPr lang="tr-TR" smtClean="0">
              <a:solidFill>
                <a:schemeClr val="accent2"/>
              </a:solidFill>
            </a:endParaRPr>
          </a:p>
          <a:p>
            <a:pPr eaLnBrk="1" hangingPunct="1">
              <a:buFont typeface="Wingdings 3" pitchFamily="18" charset="2"/>
              <a:buNone/>
            </a:pPr>
            <a:r>
              <a:rPr lang="tr-TR" sz="2400" u="sng" smtClean="0">
                <a:solidFill>
                  <a:srgbClr val="FF0000"/>
                </a:solidFill>
              </a:rPr>
              <a:t> ç) Devlet Teşkilatı Merkezi Kayıt Sistemi (DETSİS): </a:t>
            </a:r>
            <a:r>
              <a:rPr lang="tr-TR" sz="2400" i="1" smtClean="0"/>
              <a:t>Dijital Dönüşüm Ofisi Başkanlığı</a:t>
            </a:r>
            <a:r>
              <a:rPr lang="tr-TR" sz="2400" smtClean="0"/>
              <a:t> tarafından yürütülen ve idarelerin merkez, taşra ve yurt dışı teşkilatındaki birimlerinin Türkiye Cumhuriyeti Devlet Teşkilatı Numarası ile tanımlandığı sistemi,</a:t>
            </a:r>
          </a:p>
          <a:p>
            <a:pPr eaLnBrk="1" hangingPunct="1">
              <a:buFont typeface="Wingdings 3" pitchFamily="18" charset="2"/>
              <a:buNone/>
            </a:pPr>
            <a:r>
              <a:rPr lang="tr-TR" sz="2400" u="sng" smtClean="0">
                <a:solidFill>
                  <a:srgbClr val="FF0000"/>
                </a:solidFill>
              </a:rPr>
              <a:t>d) Elektronik Belge Yönetim Sistemi (EBYS): </a:t>
            </a:r>
            <a:r>
              <a:rPr lang="tr-TR" sz="2400" smtClean="0"/>
              <a:t>İdarelerin faaliyetlerini yerine getirirken </a:t>
            </a:r>
            <a:r>
              <a:rPr lang="tr-TR" sz="2400" i="1" smtClean="0"/>
              <a:t>hazırladıkları ve faaliyetlerinin delili olabilecek e-Yazışma Teknik Rehberi’ne uygun belgelerin </a:t>
            </a:r>
            <a:r>
              <a:rPr lang="tr-TR" sz="2400" smtClean="0"/>
              <a:t>içerik, üstveri, format ve ilişkisel özelliklerini koruyan, belgelerin ait olduğu fonksiyon veya işlem için delil teşkil eden ve aidiyet zinciri içerisindeki yönetimini elektronik ortamda sağlayan sistemi,</a:t>
            </a:r>
          </a:p>
          <a:p>
            <a:pPr eaLnBrk="1" hangingPunct="1">
              <a:lnSpc>
                <a:spcPct val="80000"/>
              </a:lnSpc>
              <a:buFont typeface="Wingdings 3" pitchFamily="18" charset="2"/>
              <a:buNone/>
            </a:pPr>
            <a:endParaRPr lang="tr-TR" b="1" smtClean="0">
              <a:solidFill>
                <a:schemeClr val="accent2"/>
              </a:solidFill>
            </a:endParaRPr>
          </a:p>
          <a:p>
            <a:pPr eaLnBrk="1" hangingPunct="1">
              <a:lnSpc>
                <a:spcPct val="80000"/>
              </a:lnSpc>
            </a:pPr>
            <a:endParaRPr lang="tr-TR" b="1" smtClean="0">
              <a:solidFill>
                <a:schemeClr val="accent2"/>
              </a:solidFill>
            </a:endParaRPr>
          </a:p>
        </p:txBody>
      </p:sp>
      <p:sp>
        <p:nvSpPr>
          <p:cNvPr id="1433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A9E6597-8F28-41C8-BC48-86B7F3E0FD94}" type="datetime1">
              <a:rPr lang="tr-TR" smtClean="0"/>
              <a:pPr/>
              <a:t>20.6.2020</a:t>
            </a:fld>
            <a:endParaRPr lang="tr-TR" smtClean="0"/>
          </a:p>
        </p:txBody>
      </p:sp>
      <p:sp>
        <p:nvSpPr>
          <p:cNvPr id="1434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434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BB4EE16-8808-46DB-B449-305DAFEAD6BA}" type="slidenum">
              <a:rPr lang="tr-TR" smtClean="0"/>
              <a:pPr/>
              <a:t>6</a:t>
            </a:fld>
            <a:endParaRPr lang="tr-TR"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57200" y="458788"/>
            <a:ext cx="8229600" cy="5827712"/>
          </a:xfrm>
        </p:spPr>
        <p:txBody>
          <a:bodyPr>
            <a:normAutofit lnSpcReduction="10000"/>
          </a:bodyPr>
          <a:lstStyle/>
          <a:p>
            <a:pPr marL="365760" indent="-256032" eaLnBrk="1" fontAlgn="auto" hangingPunct="1">
              <a:spcAft>
                <a:spcPts val="0"/>
              </a:spcAft>
              <a:buFont typeface="Wingdings 2" pitchFamily="18" charset="2"/>
              <a:buNone/>
              <a:defRPr/>
            </a:pPr>
            <a:r>
              <a:rPr lang="tr-TR" sz="3600" b="1" dirty="0" smtClean="0">
                <a:solidFill>
                  <a:srgbClr val="FF0000"/>
                </a:solidFill>
              </a:rPr>
              <a:t>İmza MADDE 17</a:t>
            </a:r>
            <a:r>
              <a:rPr lang="tr-TR" sz="3600" dirty="0" smtClean="0">
                <a:solidFill>
                  <a:srgbClr val="FF0000"/>
                </a:solidFill>
              </a:rPr>
              <a:t>-</a:t>
            </a:r>
            <a:endParaRPr lang="tr-TR" sz="2400" dirty="0" smtClean="0">
              <a:solidFill>
                <a:srgbClr val="FF0000"/>
              </a:solidFill>
            </a:endParaRPr>
          </a:p>
          <a:p>
            <a:pPr marL="365760" indent="-256032" eaLnBrk="1" fontAlgn="auto" hangingPunct="1">
              <a:spcAft>
                <a:spcPts val="0"/>
              </a:spcAft>
              <a:buFont typeface="Wingdings 2" pitchFamily="18" charset="2"/>
              <a:buNone/>
              <a:defRPr/>
            </a:pPr>
            <a:r>
              <a:rPr lang="tr-TR" sz="2400" dirty="0" smtClean="0"/>
              <a:t>(</a:t>
            </a:r>
            <a:r>
              <a:rPr lang="tr-TR" sz="2400" i="1" dirty="0" smtClean="0"/>
              <a:t>9</a:t>
            </a:r>
            <a:r>
              <a:rPr lang="tr-TR" sz="2400" dirty="0" smtClean="0"/>
              <a:t>) Belgeyi imza yetkisi devredilen makam imzaladığında, imzalayanın adı ve soyadı birinci satıra, yetki devreden makamı gösteren “Bakan a.”, </a:t>
            </a:r>
            <a:r>
              <a:rPr lang="tr-TR" sz="2400" i="1" dirty="0" smtClean="0"/>
              <a:t>“İdari İşler Başkanı a.”</a:t>
            </a:r>
            <a:r>
              <a:rPr lang="tr-TR" sz="2400" dirty="0" smtClean="0"/>
              <a:t>, “Vali a.”, “Belediye Başkanı a.” “Başkan a.” “</a:t>
            </a:r>
            <a:r>
              <a:rPr lang="tr-TR" sz="2400" i="1" dirty="0" smtClean="0"/>
              <a:t>Genel Müdür a.”</a:t>
            </a:r>
            <a:r>
              <a:rPr lang="tr-TR" sz="2400" dirty="0" smtClean="0"/>
              <a:t> veya “Rektör a.” biçimindeki ibare ikinci satıra, imzalayan makamın unvanı ise üçüncü satıra yazılır </a:t>
            </a:r>
            <a:r>
              <a:rPr lang="tr-TR" sz="2400" b="1" i="1" dirty="0" smtClean="0">
                <a:solidFill>
                  <a:srgbClr val="FF0000"/>
                </a:solidFill>
              </a:rPr>
              <a:t>(Örnek  10)</a:t>
            </a:r>
            <a:r>
              <a:rPr lang="tr-TR" sz="2400" b="1" dirty="0" smtClean="0">
                <a:solidFill>
                  <a:srgbClr val="FF0000"/>
                </a:solidFill>
              </a:rPr>
              <a:t>.</a:t>
            </a:r>
            <a:r>
              <a:rPr lang="tr-TR" sz="2400" dirty="0" smtClean="0"/>
              <a:t> İdare birimleri arasındaki iç yazışmalarda yetki devredenin unvanı kullanılmaz.</a:t>
            </a:r>
          </a:p>
          <a:p>
            <a:pPr marL="365760" indent="-256032" eaLnBrk="1" fontAlgn="auto" hangingPunct="1">
              <a:spcAft>
                <a:spcPts val="0"/>
              </a:spcAft>
              <a:buFont typeface="Wingdings 2" pitchFamily="18" charset="2"/>
              <a:buNone/>
              <a:defRPr/>
            </a:pPr>
            <a:r>
              <a:rPr lang="tr-TR" sz="2400" dirty="0" smtClean="0"/>
              <a:t>(10) Belge vekâleten imzalandığında, imzalayanın adı ve soyadı birinci satıra, vekâlet olunan makam </a:t>
            </a:r>
            <a:r>
              <a:rPr lang="tr-TR" sz="2400" i="1" dirty="0" smtClean="0"/>
              <a:t>“Genel Müdür V.”, “Başkan V.”,</a:t>
            </a:r>
            <a:r>
              <a:rPr lang="tr-TR" sz="2400" dirty="0" smtClean="0"/>
              <a:t> “Belediye Başkan V.” “Rektör V.” </a:t>
            </a:r>
            <a:r>
              <a:rPr lang="tr-TR" sz="2400" i="1" dirty="0" smtClean="0"/>
              <a:t>veya</a:t>
            </a:r>
            <a:r>
              <a:rPr lang="tr-TR" sz="2400" dirty="0" smtClean="0"/>
              <a:t> </a:t>
            </a:r>
            <a:r>
              <a:rPr lang="tr-TR" sz="2400" i="1" dirty="0" smtClean="0"/>
              <a:t>“Dekan V.”</a:t>
            </a:r>
            <a:r>
              <a:rPr lang="tr-TR" sz="2400" dirty="0" smtClean="0"/>
              <a:t> biçiminde ikinci satıra yazılır </a:t>
            </a:r>
            <a:r>
              <a:rPr lang="tr-TR" sz="2400" b="1" i="1" dirty="0" smtClean="0">
                <a:solidFill>
                  <a:srgbClr val="FF0000"/>
                </a:solidFill>
              </a:rPr>
              <a:t>(Örnek  10)</a:t>
            </a:r>
            <a:r>
              <a:rPr lang="tr-TR" sz="2400" b="1" dirty="0" smtClean="0">
                <a:solidFill>
                  <a:srgbClr val="FF0000"/>
                </a:solidFill>
              </a:rPr>
              <a:t>.</a:t>
            </a:r>
            <a:endParaRPr lang="tr-TR" sz="2200" dirty="0" smtClean="0"/>
          </a:p>
        </p:txBody>
      </p:sp>
      <p:sp>
        <p:nvSpPr>
          <p:cNvPr id="6963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0ECD3F5C-C153-4876-A9B4-799E985856A3}" type="datetime1">
              <a:rPr lang="tr-TR" smtClean="0"/>
              <a:pPr/>
              <a:t>20.6.2020</a:t>
            </a:fld>
            <a:endParaRPr lang="tr-TR" smtClean="0"/>
          </a:p>
        </p:txBody>
      </p:sp>
      <p:sp>
        <p:nvSpPr>
          <p:cNvPr id="6963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6963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D3773B3-38C2-46D5-987B-01528EB51757}" type="slidenum">
              <a:rPr lang="tr-TR" smtClean="0"/>
              <a:pPr/>
              <a:t>60</a:t>
            </a:fld>
            <a:endParaRPr lang="tr-TR"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57200" y="458788"/>
            <a:ext cx="8229600" cy="5827712"/>
          </a:xfrm>
        </p:spPr>
        <p:txBody>
          <a:bodyPr>
            <a:normAutofit fontScale="25000" lnSpcReduction="20000"/>
          </a:bodyPr>
          <a:lstStyle/>
          <a:p>
            <a:pPr marL="365760" indent="-256032" eaLnBrk="1" fontAlgn="auto" hangingPunct="1">
              <a:spcAft>
                <a:spcPts val="0"/>
              </a:spcAft>
              <a:buFont typeface="Wingdings 2" pitchFamily="18" charset="2"/>
              <a:buNone/>
              <a:defRPr/>
            </a:pPr>
            <a:r>
              <a:rPr lang="tr-TR" sz="8000" b="1" dirty="0" smtClean="0">
                <a:solidFill>
                  <a:srgbClr val="FF0000"/>
                </a:solidFill>
              </a:rPr>
              <a:t>Örnek 10</a:t>
            </a:r>
            <a:endParaRPr lang="tr-TR" sz="8000" dirty="0" smtClean="0">
              <a:solidFill>
                <a:srgbClr val="FF0000"/>
              </a:solidFill>
            </a:endParaRPr>
          </a:p>
          <a:p>
            <a:pPr marL="365760" indent="-256032" algn="ctr" eaLnBrk="1" fontAlgn="auto" hangingPunct="1">
              <a:spcAft>
                <a:spcPts val="0"/>
              </a:spcAft>
              <a:buFont typeface="Wingdings 3"/>
              <a:buNone/>
              <a:defRPr/>
            </a:pPr>
            <a:r>
              <a:rPr lang="tr-TR" sz="7200" b="1" dirty="0" smtClean="0">
                <a:solidFill>
                  <a:srgbClr val="FF0000"/>
                </a:solidFill>
                <a:latin typeface="Times New Roman" pitchFamily="18" charset="0"/>
                <a:cs typeface="Times New Roman" pitchFamily="18" charset="0"/>
              </a:rPr>
              <a:t>İMZA ÖRNEKLERİ</a:t>
            </a:r>
            <a:endParaRPr lang="tr-TR" sz="7200" dirty="0" smtClean="0">
              <a:solidFill>
                <a:srgbClr val="FF0000"/>
              </a:solidFill>
              <a:latin typeface="Times New Roman" pitchFamily="18" charset="0"/>
              <a:cs typeface="Times New Roman" pitchFamily="18" charset="0"/>
            </a:endParaRPr>
          </a:p>
          <a:p>
            <a:pPr marL="365760" indent="-256032" algn="ctr" eaLnBrk="1" fontAlgn="auto" hangingPunct="1">
              <a:spcAft>
                <a:spcPts val="0"/>
              </a:spcAft>
              <a:buFont typeface="Wingdings 3"/>
              <a:buNone/>
              <a:defRPr/>
            </a:pPr>
            <a:r>
              <a:rPr lang="tr-TR" sz="7200" b="1" dirty="0" smtClean="0">
                <a:latin typeface="Times New Roman" pitchFamily="18" charset="0"/>
                <a:cs typeface="Times New Roman" pitchFamily="18" charset="0"/>
              </a:rPr>
              <a:t> </a:t>
            </a:r>
            <a:endParaRPr lang="tr-TR" sz="7200" dirty="0" smtClean="0">
              <a:latin typeface="Times New Roman" pitchFamily="18" charset="0"/>
              <a:cs typeface="Times New Roman" pitchFamily="18" charset="0"/>
            </a:endParaRPr>
          </a:p>
          <a:p>
            <a:pPr marL="365760" indent="-256032" algn="ctr" eaLnBrk="1" fontAlgn="auto" hangingPunct="1">
              <a:spcAft>
                <a:spcPts val="0"/>
              </a:spcAft>
              <a:buFont typeface="Wingdings 3"/>
              <a:buNone/>
              <a:defRPr/>
            </a:pPr>
            <a:r>
              <a:rPr lang="tr-TR" sz="7200" dirty="0" smtClean="0">
                <a:solidFill>
                  <a:srgbClr val="FF0000"/>
                </a:solidFill>
                <a:latin typeface="Times New Roman" pitchFamily="18" charset="0"/>
                <a:cs typeface="Times New Roman" pitchFamily="18" charset="0"/>
              </a:rPr>
              <a:t>İmza Yetkisi Devrinde İmza Örneği:</a:t>
            </a:r>
          </a:p>
          <a:p>
            <a:pPr marL="365760" indent="-256032" algn="ctr" eaLnBrk="1" fontAlgn="auto" hangingPunct="1">
              <a:spcAft>
                <a:spcPts val="0"/>
              </a:spcAft>
              <a:buFont typeface="Wingdings 3"/>
              <a:buNone/>
              <a:defRPr/>
            </a:pPr>
            <a:endParaRPr lang="tr-TR" sz="7200" dirty="0" smtClean="0">
              <a:latin typeface="Times New Roman" pitchFamily="18" charset="0"/>
              <a:cs typeface="Times New Roman" pitchFamily="18" charset="0"/>
            </a:endParaRP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Adı SOYADI</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Bakan a.</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Bakan Yardımcısı</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Adı SOYADI</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İdari İşler Başkanı a.</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Destek ve Mali Hizmetler Genel Müdürü</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Adı SOYADI</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Nüfus ve Vatandaşlık İşleri Genel Müdürü a.</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Kimlik Kartları Daire Başkanı</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Adı SOYADI</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Vali a.</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Vali Yardımcısı</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5600" dirty="0" smtClean="0">
                <a:latin typeface="Times New Roman" pitchFamily="18" charset="0"/>
                <a:cs typeface="Times New Roman" pitchFamily="18" charset="0"/>
              </a:rPr>
              <a:t> </a:t>
            </a:r>
          </a:p>
        </p:txBody>
      </p:sp>
      <p:sp>
        <p:nvSpPr>
          <p:cNvPr id="7065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815BC73-2847-456D-8197-E6D56520CB6D}" type="datetime1">
              <a:rPr lang="tr-TR" smtClean="0"/>
              <a:pPr/>
              <a:t>20.6.2020</a:t>
            </a:fld>
            <a:endParaRPr lang="tr-TR" smtClean="0"/>
          </a:p>
        </p:txBody>
      </p:sp>
      <p:sp>
        <p:nvSpPr>
          <p:cNvPr id="7066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7066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991E1DD-8EC4-45E7-9E70-42A18764DE75}" type="slidenum">
              <a:rPr lang="tr-TR" smtClean="0"/>
              <a:pPr/>
              <a:t>61</a:t>
            </a:fld>
            <a:endParaRPr lang="tr-TR"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57200" y="458788"/>
            <a:ext cx="8229600" cy="5827712"/>
          </a:xfrm>
        </p:spPr>
        <p:txBody>
          <a:bodyPr>
            <a:normAutofit fontScale="25000" lnSpcReduction="20000"/>
          </a:bodyPr>
          <a:lstStyle/>
          <a:p>
            <a:pPr marL="365760" indent="-256032" eaLnBrk="1" fontAlgn="auto" hangingPunct="1">
              <a:spcAft>
                <a:spcPts val="0"/>
              </a:spcAft>
              <a:buFont typeface="Wingdings 2" pitchFamily="18" charset="2"/>
              <a:buNone/>
              <a:defRPr/>
            </a:pPr>
            <a:r>
              <a:rPr lang="tr-TR" sz="8000" b="1" dirty="0" smtClean="0">
                <a:solidFill>
                  <a:srgbClr val="FF0000"/>
                </a:solidFill>
              </a:rPr>
              <a:t>Örnek 10</a:t>
            </a:r>
            <a:endParaRPr lang="tr-TR" sz="8000" dirty="0" smtClean="0">
              <a:solidFill>
                <a:srgbClr val="FF0000"/>
              </a:solidFill>
            </a:endParaRPr>
          </a:p>
          <a:p>
            <a:pPr marL="365760" indent="-256032" algn="ctr" eaLnBrk="1" fontAlgn="auto" hangingPunct="1">
              <a:spcAft>
                <a:spcPts val="0"/>
              </a:spcAft>
              <a:buFont typeface="Wingdings 3"/>
              <a:buNone/>
              <a:defRPr/>
            </a:pPr>
            <a:r>
              <a:rPr lang="tr-TR" sz="7200" b="1" dirty="0" smtClean="0">
                <a:solidFill>
                  <a:srgbClr val="FF0000"/>
                </a:solidFill>
                <a:latin typeface="Times New Roman" pitchFamily="18" charset="0"/>
                <a:cs typeface="Times New Roman" pitchFamily="18" charset="0"/>
              </a:rPr>
              <a:t>İMZA ÖRNEKLERİ</a:t>
            </a:r>
            <a:endParaRPr lang="tr-TR" sz="7200" dirty="0" smtClean="0">
              <a:solidFill>
                <a:srgbClr val="FF0000"/>
              </a:solidFill>
              <a:latin typeface="Times New Roman" pitchFamily="18" charset="0"/>
              <a:cs typeface="Times New Roman" pitchFamily="18" charset="0"/>
            </a:endParaRPr>
          </a:p>
          <a:p>
            <a:pPr marL="365760" indent="-256032" algn="ctr" eaLnBrk="1" fontAlgn="auto" hangingPunct="1">
              <a:spcAft>
                <a:spcPts val="0"/>
              </a:spcAft>
              <a:buFont typeface="Wingdings 3"/>
              <a:buNone/>
              <a:defRPr/>
            </a:pPr>
            <a:r>
              <a:rPr lang="tr-TR" sz="7200" dirty="0" smtClean="0">
                <a:solidFill>
                  <a:srgbClr val="FF0000"/>
                </a:solidFill>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solidFill>
                  <a:srgbClr val="FF0000"/>
                </a:solidFill>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u="sng" dirty="0" smtClean="0">
                <a:solidFill>
                  <a:srgbClr val="FF0000"/>
                </a:solidFill>
                <a:latin typeface="Times New Roman" pitchFamily="18" charset="0"/>
                <a:cs typeface="Times New Roman" pitchFamily="18" charset="0"/>
              </a:rPr>
              <a:t>Vekâlet Durumunda İmza Örneği:</a:t>
            </a:r>
            <a:endParaRPr lang="tr-TR" sz="7200" dirty="0" smtClean="0">
              <a:solidFill>
                <a:srgbClr val="FF0000"/>
              </a:solidFill>
              <a:latin typeface="Times New Roman" pitchFamily="18" charset="0"/>
              <a:cs typeface="Times New Roman" pitchFamily="18" charset="0"/>
            </a:endParaRP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Adı SOYADI</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Temel Eğitim Genel Müdür V.</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Adı SOYADI</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Strateji Geliştirme Başkan V.</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Adı SOYADI</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Belediye Başkan V.</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 </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Prof. Dr. Adı SOYADI</a:t>
            </a:r>
          </a:p>
          <a:p>
            <a:pPr marL="365760" indent="-256032" algn="ctr" eaLnBrk="1" fontAlgn="auto" hangingPunct="1">
              <a:spcAft>
                <a:spcPts val="0"/>
              </a:spcAft>
              <a:buFont typeface="Wingdings 3"/>
              <a:buNone/>
              <a:defRPr/>
            </a:pPr>
            <a:r>
              <a:rPr lang="tr-TR" sz="7200" dirty="0" smtClean="0">
                <a:latin typeface="Times New Roman" pitchFamily="18" charset="0"/>
                <a:cs typeface="Times New Roman" pitchFamily="18" charset="0"/>
              </a:rPr>
              <a:t>Rektör V.</a:t>
            </a:r>
          </a:p>
          <a:p>
            <a:pPr marL="365760" indent="-256032" algn="ctr" eaLnBrk="1" fontAlgn="auto" hangingPunct="1">
              <a:spcAft>
                <a:spcPts val="0"/>
              </a:spcAft>
              <a:buFont typeface="Wingdings 3"/>
              <a:buNone/>
              <a:defRPr/>
            </a:pPr>
            <a:endParaRPr lang="tr-TR" sz="5600" dirty="0" smtClean="0">
              <a:solidFill>
                <a:srgbClr val="FF0000"/>
              </a:solidFill>
              <a:latin typeface="Times New Roman" pitchFamily="18" charset="0"/>
              <a:cs typeface="Times New Roman" pitchFamily="18" charset="0"/>
            </a:endParaRPr>
          </a:p>
          <a:p>
            <a:pPr marL="365760" indent="-256032" algn="ctr" eaLnBrk="1" fontAlgn="auto" hangingPunct="1">
              <a:spcAft>
                <a:spcPts val="0"/>
              </a:spcAft>
              <a:buFont typeface="Wingdings 3"/>
              <a:buNone/>
              <a:defRPr/>
            </a:pPr>
            <a:r>
              <a:rPr lang="tr-TR" sz="5600" dirty="0" smtClean="0">
                <a:latin typeface="Times New Roman" pitchFamily="18" charset="0"/>
                <a:cs typeface="Times New Roman" pitchFamily="18" charset="0"/>
              </a:rPr>
              <a:t> </a:t>
            </a:r>
          </a:p>
        </p:txBody>
      </p:sp>
      <p:sp>
        <p:nvSpPr>
          <p:cNvPr id="7168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7AC5F2B-0110-4264-BD47-CB16335998B2}" type="datetime1">
              <a:rPr lang="tr-TR" smtClean="0"/>
              <a:pPr/>
              <a:t>20.6.2020</a:t>
            </a:fld>
            <a:endParaRPr lang="tr-TR" smtClean="0"/>
          </a:p>
        </p:txBody>
      </p:sp>
      <p:sp>
        <p:nvSpPr>
          <p:cNvPr id="7168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7168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C291763-A758-47AE-9142-58A700CDD647}" type="slidenum">
              <a:rPr lang="tr-TR" smtClean="0"/>
              <a:pPr/>
              <a:t>62</a:t>
            </a:fld>
            <a:endParaRPr lang="tr-TR"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b="1" smtClean="0">
                <a:solidFill>
                  <a:srgbClr val="FF0000"/>
                </a:solidFill>
              </a:rPr>
              <a:t>İmza MADDE 17</a:t>
            </a:r>
            <a:r>
              <a:rPr lang="tr-TR" sz="3600" smtClean="0">
                <a:solidFill>
                  <a:srgbClr val="FF0000"/>
                </a:solidFill>
              </a:rPr>
              <a:t>-</a:t>
            </a:r>
            <a:endParaRPr lang="tr-TR" sz="2400" smtClean="0">
              <a:solidFill>
                <a:srgbClr val="FF0000"/>
              </a:solidFill>
            </a:endParaRPr>
          </a:p>
          <a:p>
            <a:pPr eaLnBrk="1" hangingPunct="1">
              <a:buFont typeface="Wingdings 2" pitchFamily="18" charset="2"/>
              <a:buNone/>
            </a:pPr>
            <a:r>
              <a:rPr lang="tr-TR" sz="3200" smtClean="0"/>
              <a:t>(</a:t>
            </a:r>
            <a:r>
              <a:rPr lang="tr-TR" sz="3200" i="1" smtClean="0"/>
              <a:t>11</a:t>
            </a:r>
            <a:r>
              <a:rPr lang="tr-TR" sz="3200" smtClean="0"/>
              <a:t>) Belgenin iki yetkili tarafından imzalanması durumunda </a:t>
            </a:r>
            <a:r>
              <a:rPr lang="tr-TR" sz="3200" smtClean="0">
                <a:solidFill>
                  <a:srgbClr val="FF0000"/>
                </a:solidFill>
              </a:rPr>
              <a:t>üst unvan sahibinin adı, soyadı, unvanı ve imzası sağda yer alır. </a:t>
            </a:r>
            <a:r>
              <a:rPr lang="tr-TR" sz="3200" smtClean="0"/>
              <a:t>Belgenin ikiden fazla yetkili tarafından imzalanması durumunda </a:t>
            </a:r>
            <a:r>
              <a:rPr lang="tr-TR" sz="3200" smtClean="0">
                <a:solidFill>
                  <a:srgbClr val="FF0000"/>
                </a:solidFill>
              </a:rPr>
              <a:t>en üst unvan sahibinin adı, soyadı, unvanı ve imzası en solda olmak üzere yetkililer unvan sırasına göre soldan sağa doğru </a:t>
            </a:r>
            <a:r>
              <a:rPr lang="tr-TR" sz="3200" smtClean="0"/>
              <a:t>sıralanır</a:t>
            </a:r>
          </a:p>
          <a:p>
            <a:pPr eaLnBrk="1" hangingPunct="1">
              <a:buFont typeface="Wingdings 2" pitchFamily="18" charset="2"/>
              <a:buNone/>
            </a:pPr>
            <a:r>
              <a:rPr lang="tr-TR" sz="3200" smtClean="0"/>
              <a:t> </a:t>
            </a:r>
            <a:r>
              <a:rPr lang="tr-TR" sz="3200" b="1" i="1" smtClean="0">
                <a:solidFill>
                  <a:srgbClr val="FF0000"/>
                </a:solidFill>
              </a:rPr>
              <a:t>(Örnek  11)</a:t>
            </a:r>
            <a:r>
              <a:rPr lang="tr-TR" sz="3200" b="1" smtClean="0">
                <a:solidFill>
                  <a:srgbClr val="FF0000"/>
                </a:solidFill>
              </a:rPr>
              <a:t>.</a:t>
            </a:r>
            <a:endParaRPr lang="tr-TR" sz="3200" smtClean="0"/>
          </a:p>
        </p:txBody>
      </p:sp>
      <p:sp>
        <p:nvSpPr>
          <p:cNvPr id="7270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12255CBE-F796-43BE-BDF9-941559B5DBE8}" type="datetime1">
              <a:rPr lang="tr-TR" smtClean="0"/>
              <a:pPr/>
              <a:t>20.6.2020</a:t>
            </a:fld>
            <a:endParaRPr lang="tr-TR" smtClean="0"/>
          </a:p>
        </p:txBody>
      </p:sp>
      <p:sp>
        <p:nvSpPr>
          <p:cNvPr id="7270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7270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A516B32-4A00-463F-A204-F346208B58B5}" type="slidenum">
              <a:rPr lang="tr-TR" smtClean="0"/>
              <a:pPr/>
              <a:t>63</a:t>
            </a:fld>
            <a:endParaRPr lang="tr-TR"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357188" y="458788"/>
            <a:ext cx="8572500" cy="5827712"/>
          </a:xfrm>
        </p:spPr>
        <p:txBody>
          <a:bodyPr>
            <a:normAutofit fontScale="47500" lnSpcReduction="20000"/>
          </a:bodyPr>
          <a:lstStyle/>
          <a:p>
            <a:pPr marL="365760" indent="-256032" eaLnBrk="1" fontAlgn="auto" hangingPunct="1">
              <a:spcAft>
                <a:spcPts val="0"/>
              </a:spcAft>
              <a:buFont typeface="Wingdings 2" pitchFamily="18" charset="2"/>
              <a:buNone/>
              <a:defRPr/>
            </a:pPr>
            <a:r>
              <a:rPr lang="tr-TR" sz="5100" b="1" dirty="0" smtClean="0">
                <a:solidFill>
                  <a:srgbClr val="FF0000"/>
                </a:solidFill>
              </a:rPr>
              <a:t>Örnek 11</a:t>
            </a:r>
          </a:p>
          <a:p>
            <a:pPr marL="365760" indent="-256032" algn="ctr" eaLnBrk="1" fontAlgn="auto" hangingPunct="1">
              <a:spcAft>
                <a:spcPts val="0"/>
              </a:spcAft>
              <a:buFont typeface="Wingdings 3"/>
              <a:buNone/>
              <a:defRPr/>
            </a:pPr>
            <a:r>
              <a:rPr lang="tr-TR" sz="3800" b="1" dirty="0" smtClean="0"/>
              <a:t>İKİ YETKİLİNİN BİRLİKTE İMZALADIĞI BELGE ÖRNEĞİ</a:t>
            </a:r>
            <a:endParaRPr lang="tr-TR" sz="3800" dirty="0" smtClean="0"/>
          </a:p>
          <a:p>
            <a:pPr marL="365760" indent="-256032" eaLnBrk="1" fontAlgn="auto" hangingPunct="1">
              <a:spcAft>
                <a:spcPts val="0"/>
              </a:spcAft>
              <a:buFont typeface="Wingdings 3"/>
              <a:buNone/>
              <a:defRPr/>
            </a:pPr>
            <a:r>
              <a:rPr lang="tr-TR" sz="3800" dirty="0" smtClean="0"/>
              <a:t> </a:t>
            </a:r>
          </a:p>
          <a:p>
            <a:pPr marL="365760" indent="-256032" eaLnBrk="1" fontAlgn="auto" hangingPunct="1">
              <a:spcAft>
                <a:spcPts val="0"/>
              </a:spcAft>
              <a:buFont typeface="Wingdings 3"/>
              <a:buNone/>
              <a:defRPr/>
            </a:pPr>
            <a:r>
              <a:rPr lang="tr-TR" sz="3800" dirty="0" smtClean="0"/>
              <a:t>  …………………………………………………………………………………………………………………………………………………………………………………………………………………………………………………………………………………………………………………………………………………………………………………………………</a:t>
            </a:r>
          </a:p>
          <a:p>
            <a:pPr marL="365760" indent="-256032" eaLnBrk="1" fontAlgn="auto" hangingPunct="1">
              <a:spcAft>
                <a:spcPts val="0"/>
              </a:spcAft>
              <a:buFont typeface="Wingdings 3"/>
              <a:buNone/>
              <a:defRPr/>
            </a:pPr>
            <a:r>
              <a:rPr lang="tr-TR" sz="3800" dirty="0" smtClean="0"/>
              <a:t> </a:t>
            </a:r>
          </a:p>
          <a:p>
            <a:pPr marL="365760" indent="-256032" eaLnBrk="1" fontAlgn="auto" hangingPunct="1">
              <a:spcAft>
                <a:spcPts val="0"/>
              </a:spcAft>
              <a:buFont typeface="Wingdings 3"/>
              <a:buNone/>
              <a:defRPr/>
            </a:pPr>
            <a:r>
              <a:rPr lang="tr-TR" sz="3800" dirty="0" smtClean="0"/>
              <a:t>                     Adı SOYADI		                           Adı SOYADI</a:t>
            </a:r>
          </a:p>
          <a:p>
            <a:pPr marL="365760" indent="-256032" eaLnBrk="1" fontAlgn="auto" hangingPunct="1">
              <a:spcAft>
                <a:spcPts val="0"/>
              </a:spcAft>
              <a:buFont typeface="Wingdings 3"/>
              <a:buNone/>
              <a:defRPr/>
            </a:pPr>
            <a:r>
              <a:rPr lang="tr-TR" sz="3800" dirty="0" smtClean="0"/>
              <a:t>            Genel Müdür Yardımcısı	       Devlet Malzeme Ofisi Genel Müdürü</a:t>
            </a:r>
          </a:p>
          <a:p>
            <a:pPr marL="365760" indent="-256032" eaLnBrk="1" fontAlgn="auto" hangingPunct="1">
              <a:spcAft>
                <a:spcPts val="0"/>
              </a:spcAft>
              <a:buFont typeface="Wingdings 3"/>
              <a:buNone/>
              <a:defRPr/>
            </a:pPr>
            <a:endParaRPr lang="tr-TR" sz="3800" dirty="0" smtClean="0"/>
          </a:p>
          <a:p>
            <a:pPr marL="365760" indent="-256032" eaLnBrk="1" fontAlgn="auto" hangingPunct="1">
              <a:spcAft>
                <a:spcPts val="0"/>
              </a:spcAft>
              <a:buFont typeface="Wingdings 3"/>
              <a:buNone/>
              <a:defRPr/>
            </a:pPr>
            <a:endParaRPr lang="tr-TR" sz="3800" dirty="0" smtClean="0"/>
          </a:p>
          <a:p>
            <a:pPr marL="365760" indent="-256032" algn="ctr" eaLnBrk="1" fontAlgn="auto" hangingPunct="1">
              <a:spcAft>
                <a:spcPts val="0"/>
              </a:spcAft>
              <a:buFont typeface="Wingdings 3"/>
              <a:buNone/>
              <a:defRPr/>
            </a:pPr>
            <a:r>
              <a:rPr lang="tr-TR" sz="3800" b="1" dirty="0" smtClean="0"/>
              <a:t>İKİDEN FAZLA YETKİLİNİN BİRLİKTE İMZALADIĞI BELGE ÖRNEĞİ</a:t>
            </a:r>
            <a:endParaRPr lang="tr-TR" sz="3800" dirty="0" smtClean="0"/>
          </a:p>
          <a:p>
            <a:pPr marL="365760" indent="-256032" eaLnBrk="1" fontAlgn="auto" hangingPunct="1">
              <a:spcAft>
                <a:spcPts val="0"/>
              </a:spcAft>
              <a:buFont typeface="Wingdings 3"/>
              <a:buNone/>
              <a:defRPr/>
            </a:pPr>
            <a:r>
              <a:rPr lang="tr-TR" sz="3800" dirty="0" smtClean="0"/>
              <a:t> </a:t>
            </a:r>
          </a:p>
          <a:p>
            <a:pPr marL="365760" indent="-256032" eaLnBrk="1" fontAlgn="auto" hangingPunct="1">
              <a:spcAft>
                <a:spcPts val="0"/>
              </a:spcAft>
              <a:buFont typeface="Wingdings 3"/>
              <a:buNone/>
              <a:defRPr/>
            </a:pPr>
            <a:r>
              <a:rPr lang="tr-TR" sz="3800" dirty="0" smtClean="0"/>
              <a:t>         ……………………………………………………………………………………………………………………………………………………………………………………………………………………………………………………………………………………………………………………………………………………</a:t>
            </a:r>
          </a:p>
          <a:p>
            <a:pPr marL="365760" indent="-256032" eaLnBrk="1" fontAlgn="auto" hangingPunct="1">
              <a:spcAft>
                <a:spcPts val="0"/>
              </a:spcAft>
              <a:buFont typeface="Wingdings 3"/>
              <a:buNone/>
              <a:defRPr/>
            </a:pPr>
            <a:r>
              <a:rPr lang="tr-TR" sz="3800" dirty="0" smtClean="0"/>
              <a:t>               Adı Soyadı                      Adı Soyadı                   Adı Soyadı</a:t>
            </a:r>
          </a:p>
          <a:p>
            <a:pPr marL="365760" indent="-256032" eaLnBrk="1" fontAlgn="auto" hangingPunct="1">
              <a:spcAft>
                <a:spcPts val="0"/>
              </a:spcAft>
              <a:buFont typeface="Wingdings 3"/>
              <a:buNone/>
              <a:defRPr/>
            </a:pPr>
            <a:r>
              <a:rPr lang="tr-TR" sz="3800" dirty="0" smtClean="0"/>
              <a:t> </a:t>
            </a:r>
            <a:r>
              <a:rPr lang="tr-TR" sz="2900" dirty="0" smtClean="0"/>
              <a:t>Devlet Malzeme Ofisi Genel Müdürü    Genel Müdür Yardımcısı     Kalite Kontrol Daire Başkanı</a:t>
            </a:r>
          </a:p>
          <a:p>
            <a:pPr marL="365760" indent="-256032" eaLnBrk="1" fontAlgn="auto" hangingPunct="1">
              <a:spcAft>
                <a:spcPts val="0"/>
              </a:spcAft>
              <a:buFont typeface="Wingdings 3"/>
              <a:buNone/>
              <a:defRPr/>
            </a:pPr>
            <a:endParaRPr lang="tr-TR" sz="1600" b="1" dirty="0" smtClean="0">
              <a:solidFill>
                <a:srgbClr val="FF0000"/>
              </a:solidFill>
            </a:endParaRPr>
          </a:p>
          <a:p>
            <a:pPr marL="365760" indent="-256032" eaLnBrk="1" fontAlgn="auto" hangingPunct="1">
              <a:spcAft>
                <a:spcPts val="0"/>
              </a:spcAft>
              <a:buFont typeface="Wingdings 3"/>
              <a:buNone/>
              <a:defRPr/>
            </a:pPr>
            <a:endParaRPr lang="tr-TR" sz="1600" dirty="0" smtClean="0"/>
          </a:p>
        </p:txBody>
      </p:sp>
      <p:sp>
        <p:nvSpPr>
          <p:cNvPr id="7373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4859498-745C-44F1-893D-AFFC3A8D06E8}" type="datetime1">
              <a:rPr lang="tr-TR" smtClean="0"/>
              <a:pPr/>
              <a:t>20.6.2020</a:t>
            </a:fld>
            <a:endParaRPr lang="tr-TR" smtClean="0"/>
          </a:p>
        </p:txBody>
      </p:sp>
      <p:sp>
        <p:nvSpPr>
          <p:cNvPr id="7373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7373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4B7232A-3EE0-4723-8B69-4ECE341D28D9}" type="slidenum">
              <a:rPr lang="tr-TR" smtClean="0"/>
              <a:pPr/>
              <a:t>64</a:t>
            </a:fld>
            <a:endParaRPr lang="tr-TR"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b="1" smtClean="0">
                <a:solidFill>
                  <a:srgbClr val="FF0000"/>
                </a:solidFill>
              </a:rPr>
              <a:t>İmza MADDE 17</a:t>
            </a:r>
            <a:r>
              <a:rPr lang="tr-TR" sz="3600" smtClean="0">
                <a:solidFill>
                  <a:srgbClr val="FF0000"/>
                </a:solidFill>
              </a:rPr>
              <a:t>-</a:t>
            </a:r>
            <a:endParaRPr lang="tr-TR" sz="2400" smtClean="0">
              <a:solidFill>
                <a:srgbClr val="FF0000"/>
              </a:solidFill>
            </a:endParaRPr>
          </a:p>
          <a:p>
            <a:pPr eaLnBrk="1" hangingPunct="1">
              <a:buFont typeface="Wingdings 2" pitchFamily="18" charset="2"/>
              <a:buNone/>
            </a:pPr>
            <a:r>
              <a:rPr lang="tr-TR" sz="2400" smtClean="0"/>
              <a:t>     (</a:t>
            </a:r>
            <a:r>
              <a:rPr lang="tr-TR" sz="2400" i="1" smtClean="0"/>
              <a:t>12</a:t>
            </a:r>
            <a:r>
              <a:rPr lang="tr-TR" sz="2400" smtClean="0"/>
              <a:t>) </a:t>
            </a:r>
            <a:r>
              <a:rPr lang="tr-TR" sz="2400" i="1" smtClean="0"/>
              <a:t>Elektronik</a:t>
            </a:r>
            <a:r>
              <a:rPr lang="tr-TR" sz="2400" smtClean="0"/>
              <a:t> ortamda </a:t>
            </a:r>
            <a:r>
              <a:rPr lang="tr-TR" sz="2400" i="1" smtClean="0"/>
              <a:t>hazırlanan</a:t>
            </a:r>
            <a:r>
              <a:rPr lang="tr-TR" sz="2400" smtClean="0"/>
              <a:t> rapor veya benzeri bir belge, </a:t>
            </a:r>
            <a:r>
              <a:rPr lang="tr-TR" sz="2400" i="1" smtClean="0"/>
              <a:t>sorumluluğu bulunan yetkili veya yetkililer tarafından güvenli elektronik imza ile</a:t>
            </a:r>
            <a:r>
              <a:rPr lang="tr-TR" sz="2400" smtClean="0"/>
              <a:t> imzalanır. </a:t>
            </a:r>
            <a:r>
              <a:rPr lang="tr-TR" sz="2400" i="1" smtClean="0"/>
              <a:t>Zorunlu hâllerde veya olağanüstü durumlarda rapor ya da benzeri bir belgenin hazırlanması hâlinde, belgede sorumluluğu bulunan yetkili veya yetkililer tarafından son sayfa imzalanır, </a:t>
            </a:r>
            <a:r>
              <a:rPr lang="tr-TR" sz="2400" smtClean="0"/>
              <a:t>son sayfadan önceki sayfalar ise imza sahibi </a:t>
            </a:r>
            <a:r>
              <a:rPr lang="tr-TR" sz="2400" i="1" smtClean="0"/>
              <a:t>veya</a:t>
            </a:r>
            <a:r>
              <a:rPr lang="tr-TR" sz="2400" smtClean="0"/>
              <a:t> imza sahipleri tarafından </a:t>
            </a:r>
            <a:r>
              <a:rPr lang="tr-TR" sz="2400" i="1" smtClean="0"/>
              <a:t>ya</a:t>
            </a:r>
            <a:r>
              <a:rPr lang="tr-TR" sz="2400" smtClean="0"/>
              <a:t> imzalanır ya da paraflanır. Gerekli görülmesi hâlinde, </a:t>
            </a:r>
            <a:r>
              <a:rPr lang="tr-TR" sz="2400" i="1" smtClean="0"/>
              <a:t>fiziksel ortamda</a:t>
            </a:r>
            <a:r>
              <a:rPr lang="tr-TR" sz="2400" smtClean="0"/>
              <a:t> sayfalar ayrıca en az bir kişisel mühürle veya idare mührüyle mühürlenir. İmza, paraf veya mühür metin bölümünün okunmasını engellemeyecek şekilde sayfada yer alır.</a:t>
            </a:r>
          </a:p>
        </p:txBody>
      </p:sp>
      <p:sp>
        <p:nvSpPr>
          <p:cNvPr id="7475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DAA154B9-BA92-4A60-B900-C75B53EED862}" type="datetime1">
              <a:rPr lang="tr-TR" smtClean="0"/>
              <a:pPr/>
              <a:t>20.6.2020</a:t>
            </a:fld>
            <a:endParaRPr lang="tr-TR" smtClean="0"/>
          </a:p>
        </p:txBody>
      </p:sp>
      <p:sp>
        <p:nvSpPr>
          <p:cNvPr id="7475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7475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12DF9FD-895E-429E-AAAA-502E32441AC4}" type="slidenum">
              <a:rPr lang="tr-TR" smtClean="0"/>
              <a:pPr/>
              <a:t>65</a:t>
            </a:fld>
            <a:endParaRPr lang="tr-TR"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457200" y="458788"/>
            <a:ext cx="8229600" cy="5827712"/>
          </a:xfrm>
        </p:spPr>
        <p:txBody>
          <a:bodyPr>
            <a:normAutofit lnSpcReduction="10000"/>
          </a:bodyPr>
          <a:lstStyle/>
          <a:p>
            <a:pPr marL="365760" indent="-256032" eaLnBrk="1" fontAlgn="auto" hangingPunct="1">
              <a:spcAft>
                <a:spcPts val="0"/>
              </a:spcAft>
              <a:buFont typeface="Wingdings 2" pitchFamily="18" charset="2"/>
              <a:buNone/>
              <a:defRPr/>
            </a:pPr>
            <a:r>
              <a:rPr lang="tr-TR" sz="3600" b="1" smtClean="0">
                <a:solidFill>
                  <a:srgbClr val="FF0000"/>
                </a:solidFill>
              </a:rPr>
              <a:t>İmza MADDE 17</a:t>
            </a:r>
            <a:r>
              <a:rPr lang="tr-TR" sz="3600" smtClean="0">
                <a:solidFill>
                  <a:srgbClr val="FF0000"/>
                </a:solidFill>
              </a:rPr>
              <a:t>-</a:t>
            </a:r>
            <a:endParaRPr lang="tr-TR" sz="2400" smtClean="0">
              <a:solidFill>
                <a:srgbClr val="FF0000"/>
              </a:solidFill>
            </a:endParaRPr>
          </a:p>
          <a:p>
            <a:pPr marL="365760" indent="-256032" eaLnBrk="1" fontAlgn="auto" hangingPunct="1">
              <a:spcAft>
                <a:spcPts val="0"/>
              </a:spcAft>
              <a:buFont typeface="Wingdings 2" pitchFamily="18" charset="2"/>
              <a:buNone/>
              <a:defRPr/>
            </a:pPr>
            <a:r>
              <a:rPr lang="tr-TR" sz="2400" smtClean="0"/>
              <a:t> (</a:t>
            </a:r>
            <a:r>
              <a:rPr lang="tr-TR" sz="2400" i="1" smtClean="0"/>
              <a:t>13</a:t>
            </a:r>
            <a:r>
              <a:rPr lang="tr-TR" sz="2400" smtClean="0"/>
              <a:t>) </a:t>
            </a:r>
            <a:r>
              <a:rPr lang="tr-TR" sz="2400" i="1" smtClean="0"/>
              <a:t>Zorunlu hâllerde veya olağanüstü durumlarda</a:t>
            </a:r>
            <a:r>
              <a:rPr lang="tr-TR" sz="2400" smtClean="0"/>
              <a:t> üst yazıya ilişkin olarak idare tarafından hazırlanan ve on ikinci fıkrada belirtilenler haricindeki ekler, imza sahibi veya imza sahiplerinden en az biri tarafından imzalanır ya da paraflanır veyahut paraf zincirinde yer alanların en az biri tarafından paraflanır. Gerekli görülmesi hâlinde ekler ayrıca idare mührüyle mühürlenir. İmza, paraf veya mühür metin bölümünün okunmasını engellemeyecek şekilde sayfada yer alır.</a:t>
            </a:r>
          </a:p>
          <a:p>
            <a:pPr marL="365760" indent="-256032" eaLnBrk="1" fontAlgn="auto" hangingPunct="1">
              <a:spcAft>
                <a:spcPts val="0"/>
              </a:spcAft>
              <a:buFont typeface="Wingdings 2" pitchFamily="18" charset="2"/>
              <a:buNone/>
              <a:defRPr/>
            </a:pPr>
            <a:r>
              <a:rPr lang="tr-TR" sz="2400" smtClean="0"/>
              <a:t>(</a:t>
            </a:r>
            <a:r>
              <a:rPr lang="tr-TR" sz="2400" i="1" smtClean="0"/>
              <a:t>14</a:t>
            </a:r>
            <a:r>
              <a:rPr lang="tr-TR" sz="2400" smtClean="0"/>
              <a:t>) </a:t>
            </a:r>
            <a:r>
              <a:rPr lang="tr-TR" sz="2400" i="1" smtClean="0"/>
              <a:t>Zorunlu hâllerde veya olağanüstü durumlarda</a:t>
            </a:r>
            <a:r>
              <a:rPr lang="tr-TR" sz="2400" smtClean="0"/>
              <a:t> hazırlanan dağıtımlı belgelerde, nüshaların her biri ilgili makam tarafından imzalanabileceği gibi imzalanan bir nüsha,   29 uncu maddedeki usule göre çoğaltılarak da muhataplara gönderilebilir.</a:t>
            </a:r>
          </a:p>
        </p:txBody>
      </p:sp>
      <p:sp>
        <p:nvSpPr>
          <p:cNvPr id="7577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6EC5208-56F3-4191-8239-6F07F4E86D18}" type="datetime1">
              <a:rPr lang="tr-TR" smtClean="0"/>
              <a:pPr/>
              <a:t>20.6.2020</a:t>
            </a:fld>
            <a:endParaRPr lang="tr-TR" smtClean="0"/>
          </a:p>
        </p:txBody>
      </p:sp>
      <p:sp>
        <p:nvSpPr>
          <p:cNvPr id="7578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7578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7F30A1B-E07B-429D-82FA-757E037BCC54}" type="slidenum">
              <a:rPr lang="tr-TR" smtClean="0"/>
              <a:pPr/>
              <a:t>66</a:t>
            </a:fld>
            <a:endParaRPr lang="tr-TR"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457200" y="458788"/>
            <a:ext cx="8229600" cy="5827712"/>
          </a:xfrm>
        </p:spPr>
        <p:txBody>
          <a:bodyPr>
            <a:normAutofit fontScale="92500"/>
          </a:bodyPr>
          <a:lstStyle/>
          <a:p>
            <a:pPr marL="365760" indent="-256032" eaLnBrk="1" fontAlgn="auto" hangingPunct="1">
              <a:spcAft>
                <a:spcPts val="0"/>
              </a:spcAft>
              <a:buFont typeface="Wingdings 2" pitchFamily="18" charset="2"/>
              <a:buNone/>
              <a:defRPr/>
            </a:pPr>
            <a:r>
              <a:rPr lang="tr-TR" sz="3600" dirty="0" smtClean="0"/>
              <a:t> </a:t>
            </a:r>
            <a:r>
              <a:rPr lang="tr-TR" sz="3600" b="1" dirty="0" smtClean="0">
                <a:solidFill>
                  <a:srgbClr val="FF0000"/>
                </a:solidFill>
              </a:rPr>
              <a:t>Ek MADDE 18</a:t>
            </a:r>
            <a:r>
              <a:rPr lang="tr-TR" sz="3600" dirty="0" smtClean="0">
                <a:solidFill>
                  <a:srgbClr val="FF0000"/>
                </a:solidFill>
              </a:rPr>
              <a:t>- </a:t>
            </a:r>
          </a:p>
          <a:p>
            <a:pPr marL="365760" indent="-256032" eaLnBrk="1" fontAlgn="auto" hangingPunct="1">
              <a:spcAft>
                <a:spcPts val="0"/>
              </a:spcAft>
              <a:buFont typeface="Wingdings 2" pitchFamily="18" charset="2"/>
              <a:buNone/>
              <a:defRPr/>
            </a:pPr>
            <a:r>
              <a:rPr lang="tr-TR" sz="2400" dirty="0" smtClean="0"/>
              <a:t>(1) Belgede ek olması hâlinde “Ek:” başlığı imza bölümünden sonra uygun satır boşluğu bırakılarak ve yazı alanının solundan başlanarak yazılır. </a:t>
            </a:r>
            <a:r>
              <a:rPr lang="tr-TR" sz="2400" i="1" dirty="0" smtClean="0"/>
              <a:t>Olur belgelerinde ise “Ek:” başlığı oluru alınan makamın imza bölümünden sonra uygun satır boşluğu bırakılarak ve yazı alanının solundan başlanarak yazılır.</a:t>
            </a:r>
            <a:endParaRPr lang="tr-TR" sz="2400" dirty="0" smtClean="0"/>
          </a:p>
          <a:p>
            <a:pPr marL="365760" indent="-256032" eaLnBrk="1" fontAlgn="auto" hangingPunct="1">
              <a:spcAft>
                <a:spcPts val="0"/>
              </a:spcAft>
              <a:buFont typeface="Wingdings 2" pitchFamily="18" charset="2"/>
              <a:buNone/>
              <a:defRPr/>
            </a:pPr>
            <a:r>
              <a:rPr lang="tr-TR" sz="2400" i="1" dirty="0" smtClean="0"/>
              <a:t>(2)</a:t>
            </a:r>
            <a:r>
              <a:rPr lang="tr-TR" sz="2400" dirty="0" smtClean="0"/>
              <a:t> Belgenin sadece bir eki olması durumunda “Ek:” başlığının sağında eki belirtecek ibareye yer verilir. Belgede birden fazla ek varsa “Ek:” başlığının altında ekler numaralandırılır ve ekleri belirtecek ibarelere yer verilir. Eklerin sayfa, </a:t>
            </a:r>
            <a:r>
              <a:rPr lang="tr-TR" sz="2400" i="1" dirty="0" smtClean="0"/>
              <a:t>adet, kişi</a:t>
            </a:r>
            <a:r>
              <a:rPr lang="tr-TR" sz="2400" dirty="0" smtClean="0"/>
              <a:t> sayısı </a:t>
            </a:r>
            <a:r>
              <a:rPr lang="tr-TR" sz="2400" i="1" dirty="0" smtClean="0"/>
              <a:t>gibi açıklayıcı ifadeleri</a:t>
            </a:r>
            <a:r>
              <a:rPr lang="tr-TR" sz="2400" dirty="0" smtClean="0"/>
              <a:t> parantez içinde belirtilir </a:t>
            </a:r>
            <a:r>
              <a:rPr lang="tr-TR" sz="2400" b="1" i="1" dirty="0" smtClean="0">
                <a:solidFill>
                  <a:srgbClr val="FF0000"/>
                </a:solidFill>
              </a:rPr>
              <a:t>(Örnek  12)</a:t>
            </a:r>
            <a:r>
              <a:rPr lang="tr-TR" sz="2400" b="1" dirty="0" smtClean="0">
                <a:solidFill>
                  <a:srgbClr val="FF0000"/>
                </a:solidFill>
              </a:rPr>
              <a:t>.</a:t>
            </a:r>
            <a:r>
              <a:rPr lang="tr-TR" sz="2400" dirty="0" smtClean="0"/>
              <a:t> Birden fazla ek olması durumunda eklerin üzerinde ek numarası, yazı alanının sağ üst köşesinde belirtilir (Örnek: EK-1, EK-2).</a:t>
            </a:r>
          </a:p>
        </p:txBody>
      </p:sp>
      <p:sp>
        <p:nvSpPr>
          <p:cNvPr id="7680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18707914-4975-4FD2-9E12-C9AE76636209}" type="datetime1">
              <a:rPr lang="tr-TR" smtClean="0"/>
              <a:pPr/>
              <a:t>20.6.2020</a:t>
            </a:fld>
            <a:endParaRPr lang="tr-TR" smtClean="0"/>
          </a:p>
        </p:txBody>
      </p:sp>
      <p:sp>
        <p:nvSpPr>
          <p:cNvPr id="7680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7680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11C3CD7-B84A-4B77-ABAF-371D7B6B4E95}" type="slidenum">
              <a:rPr lang="tr-TR" smtClean="0"/>
              <a:pPr/>
              <a:t>67</a:t>
            </a:fld>
            <a:endParaRPr lang="tr-TR"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457200" y="458788"/>
            <a:ext cx="8229600" cy="5827712"/>
          </a:xfrm>
        </p:spPr>
        <p:txBody>
          <a:bodyPr>
            <a:normAutofit fontScale="25000" lnSpcReduction="20000"/>
          </a:bodyPr>
          <a:lstStyle/>
          <a:p>
            <a:pPr marL="365760" indent="-256032" eaLnBrk="1" fontAlgn="auto" hangingPunct="1">
              <a:spcAft>
                <a:spcPts val="0"/>
              </a:spcAft>
              <a:buFont typeface="Wingdings 2" pitchFamily="18" charset="2"/>
              <a:buNone/>
              <a:defRPr/>
            </a:pPr>
            <a:r>
              <a:rPr lang="tr-TR" sz="9600" b="1" dirty="0" smtClean="0">
                <a:solidFill>
                  <a:srgbClr val="FF0000"/>
                </a:solidFill>
              </a:rPr>
              <a:t>Örnek 12</a:t>
            </a:r>
          </a:p>
          <a:p>
            <a:pPr marL="365760" indent="-256032" algn="ctr" eaLnBrk="1" fontAlgn="auto" hangingPunct="1">
              <a:spcAft>
                <a:spcPts val="0"/>
              </a:spcAft>
              <a:buFont typeface="Wingdings 3"/>
              <a:buNone/>
              <a:defRPr/>
            </a:pPr>
            <a:r>
              <a:rPr lang="tr-TR" sz="5600" b="1" dirty="0" smtClean="0"/>
              <a:t>EK ÖRNEKLERİ</a:t>
            </a:r>
            <a:endParaRPr lang="tr-TR" sz="5600" dirty="0" smtClean="0"/>
          </a:p>
          <a:p>
            <a:pPr marL="365760" indent="-256032" eaLnBrk="1" fontAlgn="auto" hangingPunct="1">
              <a:spcAft>
                <a:spcPts val="0"/>
              </a:spcAft>
              <a:buFont typeface="Wingdings 3"/>
              <a:buNone/>
              <a:defRPr/>
            </a:pPr>
            <a:endParaRPr lang="tr-TR" sz="5600" dirty="0" smtClean="0"/>
          </a:p>
          <a:p>
            <a:pPr marL="365760" indent="-256032" eaLnBrk="1" fontAlgn="auto" hangingPunct="1">
              <a:spcAft>
                <a:spcPts val="0"/>
              </a:spcAft>
              <a:buFont typeface="Wingdings 3"/>
              <a:buNone/>
              <a:defRPr/>
            </a:pPr>
            <a:r>
              <a:rPr lang="tr-TR" sz="5600" u="sng" dirty="0" smtClean="0"/>
              <a:t>Bir Adet Ek Olması Durumu:</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Adı SOYADI </a:t>
            </a:r>
          </a:p>
          <a:p>
            <a:pPr marL="365760" indent="-256032" eaLnBrk="1" fontAlgn="auto" hangingPunct="1">
              <a:spcAft>
                <a:spcPts val="0"/>
              </a:spcAft>
              <a:buFont typeface="Wingdings 3"/>
              <a:buNone/>
              <a:defRPr/>
            </a:pPr>
            <a:r>
              <a:rPr lang="tr-TR" sz="5600" dirty="0" smtClean="0"/>
              <a:t>                                                                                                                           Bakan</a:t>
            </a:r>
            <a:r>
              <a:rPr lang="tr-TR" sz="5600" strike="sngStrike" dirty="0" smtClean="0"/>
              <a:t> </a:t>
            </a:r>
            <a:endParaRPr lang="tr-TR" sz="5600" dirty="0" smtClean="0"/>
          </a:p>
          <a:p>
            <a:pPr marL="365760" indent="-256032" eaLnBrk="1" fontAlgn="auto" hangingPunct="1">
              <a:spcAft>
                <a:spcPts val="0"/>
              </a:spcAft>
              <a:buFont typeface="Wingdings 3"/>
              <a:buNone/>
              <a:defRPr/>
            </a:pPr>
            <a:r>
              <a:rPr lang="tr-TR" sz="5600" dirty="0" smtClean="0"/>
              <a:t>Ek: Kararname Taslağı (13 Sayfa)</a:t>
            </a:r>
          </a:p>
          <a:p>
            <a:pPr marL="365760" indent="-256032" algn="ctr" eaLnBrk="1" fontAlgn="auto" hangingPunct="1">
              <a:spcAft>
                <a:spcPts val="0"/>
              </a:spcAft>
              <a:buFont typeface="Wingdings 3"/>
              <a:buNone/>
              <a:defRPr/>
            </a:pPr>
            <a:r>
              <a:rPr lang="tr-TR" sz="5600" dirty="0" smtClean="0"/>
              <a:t>_________________________________________________________________________________________</a:t>
            </a:r>
          </a:p>
          <a:p>
            <a:pPr marL="365760" indent="-256032" eaLnBrk="1" fontAlgn="auto" hangingPunct="1">
              <a:spcAft>
                <a:spcPts val="0"/>
              </a:spcAft>
              <a:buFont typeface="Wingdings 3"/>
              <a:buNone/>
              <a:defRPr/>
            </a:pPr>
            <a:endParaRPr lang="tr-TR" sz="5600" u="sng" dirty="0" smtClean="0"/>
          </a:p>
          <a:p>
            <a:pPr marL="365760" indent="-256032" eaLnBrk="1" fontAlgn="auto" hangingPunct="1">
              <a:spcAft>
                <a:spcPts val="0"/>
              </a:spcAft>
              <a:buFont typeface="Wingdings 3"/>
              <a:buNone/>
              <a:defRPr/>
            </a:pPr>
            <a:r>
              <a:rPr lang="tr-TR" sz="5600" u="sng" dirty="0" smtClean="0"/>
              <a:t>Birden Fazla Ek Olması Durumu:</a:t>
            </a:r>
            <a:endParaRPr lang="tr-TR" sz="5600" dirty="0" smtClean="0"/>
          </a:p>
          <a:p>
            <a:pPr marL="365760" indent="-256032" algn="ctr" eaLnBrk="1" fontAlgn="auto" hangingPunct="1">
              <a:spcAft>
                <a:spcPts val="0"/>
              </a:spcAft>
              <a:buFont typeface="Wingdings 3"/>
              <a:buNone/>
              <a:defRPr/>
            </a:pPr>
            <a:r>
              <a:rPr lang="tr-TR" sz="5600" dirty="0" smtClean="0"/>
              <a:t> </a:t>
            </a:r>
          </a:p>
          <a:p>
            <a:pPr marL="365760" indent="-256032" algn="ctr" eaLnBrk="1" fontAlgn="auto" hangingPunct="1">
              <a:spcAft>
                <a:spcPts val="0"/>
              </a:spcAft>
              <a:buFont typeface="Wingdings 3"/>
              <a:buNone/>
              <a:defRPr/>
            </a:pPr>
            <a:r>
              <a:rPr lang="tr-TR" sz="5600" dirty="0" smtClean="0"/>
              <a:t>                                                                                              Adı SOYADI</a:t>
            </a:r>
          </a:p>
          <a:p>
            <a:pPr marL="365760" indent="-256032" algn="ctr" eaLnBrk="1" fontAlgn="auto" hangingPunct="1">
              <a:spcAft>
                <a:spcPts val="0"/>
              </a:spcAft>
              <a:buFont typeface="Wingdings 3"/>
              <a:buNone/>
              <a:defRPr/>
            </a:pPr>
            <a:r>
              <a:rPr lang="tr-TR" sz="5600" dirty="0" smtClean="0"/>
              <a:t>                                                                                                Halk Sağlığı Genel Müdürü</a:t>
            </a:r>
          </a:p>
          <a:p>
            <a:pPr marL="365760" indent="-256032" eaLnBrk="1" fontAlgn="auto" hangingPunct="1">
              <a:spcAft>
                <a:spcPts val="0"/>
              </a:spcAft>
              <a:buFont typeface="Wingdings 3"/>
              <a:buNone/>
              <a:defRPr/>
            </a:pPr>
            <a:r>
              <a:rPr lang="tr-TR" sz="5600" dirty="0" smtClean="0"/>
              <a:t>Ek: </a:t>
            </a:r>
          </a:p>
          <a:p>
            <a:pPr marL="365760" indent="-256032" eaLnBrk="1" fontAlgn="auto" hangingPunct="1">
              <a:spcAft>
                <a:spcPts val="0"/>
              </a:spcAft>
              <a:buFont typeface="Wingdings 3"/>
              <a:buNone/>
              <a:defRPr/>
            </a:pPr>
            <a:r>
              <a:rPr lang="tr-TR" sz="5600" dirty="0" smtClean="0"/>
              <a:t>1- Yönetmelik Taslağı (12 Sayfa)</a:t>
            </a:r>
          </a:p>
          <a:p>
            <a:pPr marL="365760" indent="-256032" eaLnBrk="1" fontAlgn="auto" hangingPunct="1">
              <a:spcAft>
                <a:spcPts val="0"/>
              </a:spcAft>
              <a:buFont typeface="Wingdings 3"/>
              <a:buNone/>
              <a:defRPr/>
            </a:pPr>
            <a:r>
              <a:rPr lang="tr-TR" sz="5600" dirty="0" smtClean="0"/>
              <a:t>2- Dosya (1 Adet)</a:t>
            </a:r>
          </a:p>
          <a:p>
            <a:pPr marL="365760" indent="-256032" eaLnBrk="1" fontAlgn="auto" hangingPunct="1">
              <a:spcAft>
                <a:spcPts val="0"/>
              </a:spcAft>
              <a:buFont typeface="Wingdings 3"/>
              <a:buNone/>
              <a:defRPr/>
            </a:pPr>
            <a:r>
              <a:rPr lang="tr-TR" sz="5600" dirty="0" smtClean="0"/>
              <a:t>_________________________________________________________________________________________</a:t>
            </a:r>
          </a:p>
          <a:p>
            <a:pPr marL="365760" indent="-256032" eaLnBrk="1" fontAlgn="auto" hangingPunct="1">
              <a:spcAft>
                <a:spcPts val="0"/>
              </a:spcAft>
              <a:buFont typeface="Wingdings 3"/>
              <a:buNone/>
              <a:defRPr/>
            </a:pPr>
            <a:endParaRPr lang="tr-TR" sz="5600" u="sng" dirty="0" smtClean="0"/>
          </a:p>
          <a:p>
            <a:pPr marL="365760" indent="-256032" eaLnBrk="1" fontAlgn="auto" hangingPunct="1">
              <a:spcAft>
                <a:spcPts val="0"/>
              </a:spcAft>
              <a:buFont typeface="Wingdings 3"/>
              <a:buNone/>
              <a:defRPr/>
            </a:pPr>
            <a:r>
              <a:rPr lang="tr-TR" sz="5600" u="sng" dirty="0" smtClean="0"/>
              <a:t>Ekin Liste Olarak Düzenlenmesi Durumu:</a:t>
            </a:r>
            <a:r>
              <a:rPr lang="tr-TR" sz="5600" dirty="0" smtClean="0"/>
              <a:t> </a:t>
            </a:r>
          </a:p>
          <a:p>
            <a:pPr marL="365760" indent="-256032" algn="ctr" eaLnBrk="1" fontAlgn="auto" hangingPunct="1">
              <a:spcAft>
                <a:spcPts val="0"/>
              </a:spcAft>
              <a:buFont typeface="Wingdings 3"/>
              <a:buNone/>
              <a:defRPr/>
            </a:pPr>
            <a:r>
              <a:rPr lang="tr-TR" sz="5600" dirty="0" smtClean="0"/>
              <a:t> </a:t>
            </a:r>
          </a:p>
          <a:p>
            <a:pPr marL="365760" indent="-256032" algn="ctr" eaLnBrk="1" fontAlgn="auto" hangingPunct="1">
              <a:spcAft>
                <a:spcPts val="0"/>
              </a:spcAft>
              <a:buFont typeface="Wingdings 3"/>
              <a:buNone/>
              <a:defRPr/>
            </a:pPr>
            <a:r>
              <a:rPr lang="tr-TR" sz="5600" dirty="0" smtClean="0"/>
              <a:t>                                                                                         Adı SOYADI</a:t>
            </a:r>
          </a:p>
          <a:p>
            <a:pPr marL="365760" indent="-256032" algn="ctr" eaLnBrk="1" fontAlgn="auto" hangingPunct="1">
              <a:spcAft>
                <a:spcPts val="0"/>
              </a:spcAft>
              <a:buFont typeface="Wingdings 3"/>
              <a:buNone/>
              <a:defRPr/>
            </a:pPr>
            <a:r>
              <a:rPr lang="tr-TR" sz="5600" dirty="0" smtClean="0"/>
              <a:t>                                                                                               Güvenlik İşleri Genel Müdürü</a:t>
            </a:r>
          </a:p>
          <a:p>
            <a:pPr marL="365760" indent="-256032" eaLnBrk="1" fontAlgn="auto" hangingPunct="1">
              <a:spcAft>
                <a:spcPts val="0"/>
              </a:spcAft>
              <a:buFont typeface="Wingdings 3"/>
              <a:buNone/>
              <a:defRPr/>
            </a:pPr>
            <a:r>
              <a:rPr lang="tr-TR" sz="5600" dirty="0" smtClean="0"/>
              <a:t>Ek: Ek Listesi (10 Adet)</a:t>
            </a:r>
          </a:p>
          <a:p>
            <a:pPr marL="365760" indent="-256032" eaLnBrk="1" fontAlgn="auto" hangingPunct="1">
              <a:spcAft>
                <a:spcPts val="0"/>
              </a:spcAft>
              <a:buFont typeface="Wingdings 2" pitchFamily="18" charset="2"/>
              <a:buNone/>
              <a:defRPr/>
            </a:pPr>
            <a:endParaRPr lang="tr-TR" sz="5600" dirty="0" smtClean="0">
              <a:solidFill>
                <a:srgbClr val="FF0000"/>
              </a:solidFill>
            </a:endParaRPr>
          </a:p>
          <a:p>
            <a:pPr marL="365760" indent="-256032" algn="ctr" eaLnBrk="1" fontAlgn="auto" hangingPunct="1">
              <a:spcAft>
                <a:spcPts val="0"/>
              </a:spcAft>
              <a:buFont typeface="Wingdings 3"/>
              <a:buNone/>
              <a:defRPr/>
            </a:pPr>
            <a:endParaRPr lang="tr-TR" sz="2800" dirty="0" smtClean="0">
              <a:solidFill>
                <a:srgbClr val="FF0000"/>
              </a:solidFill>
            </a:endParaRPr>
          </a:p>
        </p:txBody>
      </p:sp>
      <p:sp>
        <p:nvSpPr>
          <p:cNvPr id="7782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43E4A8C-F255-46FB-B960-CCC44662C03D}" type="datetime1">
              <a:rPr lang="tr-TR" smtClean="0"/>
              <a:pPr/>
              <a:t>20.6.2020</a:t>
            </a:fld>
            <a:endParaRPr lang="tr-TR" smtClean="0"/>
          </a:p>
        </p:txBody>
      </p:sp>
      <p:sp>
        <p:nvSpPr>
          <p:cNvPr id="7782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7782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4482467-A45D-49F2-8373-E0E521EB3C1E}" type="slidenum">
              <a:rPr lang="tr-TR" smtClean="0"/>
              <a:pPr/>
              <a:t>68</a:t>
            </a:fld>
            <a:endParaRPr lang="tr-TR"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457200" y="458788"/>
            <a:ext cx="8229600" cy="5827712"/>
          </a:xfrm>
        </p:spPr>
        <p:txBody>
          <a:bodyPr>
            <a:normAutofit lnSpcReduction="10000"/>
          </a:bodyPr>
          <a:lstStyle/>
          <a:p>
            <a:pPr marL="365760" indent="-256032" eaLnBrk="1" fontAlgn="auto" hangingPunct="1">
              <a:spcAft>
                <a:spcPts val="0"/>
              </a:spcAft>
              <a:buFont typeface="Wingdings 2" pitchFamily="18" charset="2"/>
              <a:buNone/>
              <a:defRPr/>
            </a:pPr>
            <a:r>
              <a:rPr lang="tr-TR" sz="3600" dirty="0" smtClean="0"/>
              <a:t> </a:t>
            </a:r>
            <a:r>
              <a:rPr lang="tr-TR" sz="3600" b="1" dirty="0" smtClean="0">
                <a:solidFill>
                  <a:srgbClr val="FF0000"/>
                </a:solidFill>
              </a:rPr>
              <a:t>Ek MADDE 18</a:t>
            </a:r>
            <a:r>
              <a:rPr lang="tr-TR" sz="3600" dirty="0" smtClean="0">
                <a:solidFill>
                  <a:srgbClr val="FF0000"/>
                </a:solidFill>
              </a:rPr>
              <a:t>- </a:t>
            </a:r>
          </a:p>
          <a:p>
            <a:pPr marL="365760" indent="-256032" eaLnBrk="1" fontAlgn="auto" hangingPunct="1">
              <a:spcAft>
                <a:spcPts val="0"/>
              </a:spcAft>
              <a:buFont typeface="Wingdings 2" pitchFamily="18" charset="2"/>
              <a:buNone/>
              <a:defRPr/>
            </a:pPr>
            <a:r>
              <a:rPr lang="tr-TR" sz="2800" i="1" dirty="0" smtClean="0"/>
              <a:t>(3) Elektronik ortamda hazırlanan belgelere ve zorunlu hâllerde veya olağanüstü durumlarda hazırlanan belgelere veri depolama araçları ile eklenecek elektronik dosyalar uluslararası kabul görmüş, endüstri standardı niteliği taşıyan “Kamu Bilgi Sistemlerinde Birlikte Çalışabilirlik Esasları”nın güncel sürümünde belirtilen formatlarda oluşturulur.</a:t>
            </a:r>
            <a:endParaRPr lang="tr-TR" sz="2800" dirty="0" smtClean="0"/>
          </a:p>
          <a:p>
            <a:pPr marL="365760" indent="-256032" eaLnBrk="1" fontAlgn="auto" hangingPunct="1">
              <a:spcAft>
                <a:spcPts val="0"/>
              </a:spcAft>
              <a:buFont typeface="Wingdings 2" pitchFamily="18" charset="2"/>
              <a:buNone/>
              <a:defRPr/>
            </a:pPr>
            <a:r>
              <a:rPr lang="tr-TR" sz="2800" dirty="0" smtClean="0"/>
              <a:t>(</a:t>
            </a:r>
            <a:r>
              <a:rPr lang="tr-TR" sz="2800" i="1" dirty="0" smtClean="0"/>
              <a:t>4</a:t>
            </a:r>
            <a:r>
              <a:rPr lang="tr-TR" sz="2800" dirty="0" smtClean="0"/>
              <a:t>) Ek listesi yazı alanına sığmayacak kadar uzunsa ayrı bir sayfada, “EK LİSTESİ” başlığı altında </a:t>
            </a:r>
            <a:r>
              <a:rPr lang="tr-TR" sz="2800" i="1" dirty="0" smtClean="0"/>
              <a:t>yazılır ve üst yazıda “Ek: Ek Listesi” şeklinde gösterilir</a:t>
            </a:r>
            <a:r>
              <a:rPr lang="tr-TR" sz="2800" dirty="0" smtClean="0"/>
              <a:t> </a:t>
            </a:r>
            <a:r>
              <a:rPr lang="tr-TR" sz="2800" b="1" i="1" dirty="0" smtClean="0">
                <a:solidFill>
                  <a:srgbClr val="FF0000"/>
                </a:solidFill>
              </a:rPr>
              <a:t>(Örnek  13)</a:t>
            </a:r>
            <a:r>
              <a:rPr lang="tr-TR" sz="2800" b="1" dirty="0" smtClean="0">
                <a:solidFill>
                  <a:srgbClr val="FF0000"/>
                </a:solidFill>
              </a:rPr>
              <a:t>.</a:t>
            </a:r>
            <a:endParaRPr lang="tr-TR" sz="2800" dirty="0" smtClean="0"/>
          </a:p>
        </p:txBody>
      </p:sp>
      <p:sp>
        <p:nvSpPr>
          <p:cNvPr id="7885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CCE9C1A-0F4E-4047-80D6-5BC9EBA98EB0}" type="datetime1">
              <a:rPr lang="tr-TR" smtClean="0"/>
              <a:pPr/>
              <a:t>20.6.2020</a:t>
            </a:fld>
            <a:endParaRPr lang="tr-TR" smtClean="0"/>
          </a:p>
        </p:txBody>
      </p:sp>
      <p:sp>
        <p:nvSpPr>
          <p:cNvPr id="7885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7885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22E9BEB-69D9-426B-AEAE-2813A8EB738E}" type="slidenum">
              <a:rPr lang="tr-TR" smtClean="0"/>
              <a:pPr/>
              <a:t>69</a:t>
            </a:fld>
            <a:endParaRPr lang="tr-T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54038" y="350838"/>
            <a:ext cx="8242300" cy="5775325"/>
          </a:xfrm>
        </p:spPr>
        <p:txBody>
          <a:bodyPr>
            <a:normAutofit lnSpcReduction="10000"/>
          </a:bodyPr>
          <a:lstStyle/>
          <a:p>
            <a:pPr marL="365760" indent="-256032" eaLnBrk="1" fontAlgn="auto" hangingPunct="1">
              <a:spcAft>
                <a:spcPts val="0"/>
              </a:spcAft>
              <a:buFont typeface="Wingdings 3"/>
              <a:buNone/>
              <a:defRPr/>
            </a:pPr>
            <a:r>
              <a:rPr lang="tr-TR" sz="2800" b="1" dirty="0" smtClean="0">
                <a:solidFill>
                  <a:srgbClr val="FF0000"/>
                </a:solidFill>
              </a:rPr>
              <a:t>Tanımlar</a:t>
            </a:r>
            <a:r>
              <a:rPr lang="tr-TR" sz="2800" b="1" i="1" dirty="0" smtClean="0">
                <a:solidFill>
                  <a:srgbClr val="FF0000"/>
                </a:solidFill>
              </a:rPr>
              <a:t> ve kısaltmalar </a:t>
            </a:r>
            <a:r>
              <a:rPr lang="tr-TR" sz="2800" b="1" dirty="0" smtClean="0">
                <a:solidFill>
                  <a:srgbClr val="FF0000"/>
                </a:solidFill>
              </a:rPr>
              <a:t>MADDE 3</a:t>
            </a:r>
            <a:r>
              <a:rPr lang="tr-TR" sz="2800" dirty="0" smtClean="0">
                <a:solidFill>
                  <a:srgbClr val="FF0000"/>
                </a:solidFill>
              </a:rPr>
              <a:t>-</a:t>
            </a:r>
            <a:r>
              <a:rPr lang="tr-TR" sz="2800" dirty="0" smtClean="0"/>
              <a:t> </a:t>
            </a:r>
            <a:endParaRPr lang="tr-TR" dirty="0" smtClean="0">
              <a:solidFill>
                <a:srgbClr val="FF0000"/>
              </a:solidFill>
            </a:endParaRPr>
          </a:p>
          <a:p>
            <a:pPr marL="365760" indent="-256032" eaLnBrk="1" fontAlgn="auto" hangingPunct="1">
              <a:lnSpc>
                <a:spcPct val="80000"/>
              </a:lnSpc>
              <a:spcAft>
                <a:spcPts val="0"/>
              </a:spcAft>
              <a:buFont typeface="Wingdings 3"/>
              <a:buChar char=""/>
              <a:defRPr/>
            </a:pPr>
            <a:endParaRPr lang="tr-TR" dirty="0" smtClean="0">
              <a:solidFill>
                <a:schemeClr val="accent2"/>
              </a:solidFill>
            </a:endParaRPr>
          </a:p>
          <a:p>
            <a:pPr marL="365760" indent="-256032" eaLnBrk="1" fontAlgn="auto" hangingPunct="1">
              <a:spcAft>
                <a:spcPts val="0"/>
              </a:spcAft>
              <a:buFont typeface="Wingdings 3"/>
              <a:buNone/>
              <a:defRPr/>
            </a:pPr>
            <a:r>
              <a:rPr lang="tr-TR" sz="2400" i="1" u="sng" dirty="0" smtClean="0">
                <a:solidFill>
                  <a:srgbClr val="FF0000"/>
                </a:solidFill>
              </a:rPr>
              <a:t>e</a:t>
            </a:r>
            <a:r>
              <a:rPr lang="tr-TR" sz="2400" u="sng" dirty="0" smtClean="0">
                <a:solidFill>
                  <a:srgbClr val="FF0000"/>
                </a:solidFill>
              </a:rPr>
              <a:t>) Elektronik onay: </a:t>
            </a:r>
            <a:r>
              <a:rPr lang="tr-TR" sz="2400" dirty="0" smtClean="0"/>
              <a:t>Güvenli elektronik imza kullanılmayan durumlarda paraf yerine geçecek kaydın elektronik ortamda alınmasını,</a:t>
            </a:r>
          </a:p>
          <a:p>
            <a:pPr marL="365760" indent="-256032" eaLnBrk="1" fontAlgn="auto" hangingPunct="1">
              <a:spcAft>
                <a:spcPts val="0"/>
              </a:spcAft>
              <a:buFont typeface="Wingdings 3"/>
              <a:buNone/>
              <a:defRPr/>
            </a:pPr>
            <a:r>
              <a:rPr lang="tr-TR" sz="2400" i="1" u="sng" dirty="0" smtClean="0">
                <a:solidFill>
                  <a:srgbClr val="FF0000"/>
                </a:solidFill>
              </a:rPr>
              <a:t>f</a:t>
            </a:r>
            <a:r>
              <a:rPr lang="tr-TR" sz="2400" u="sng" dirty="0" smtClean="0">
                <a:solidFill>
                  <a:srgbClr val="FF0000"/>
                </a:solidFill>
              </a:rPr>
              <a:t>) Elektronik ortam: </a:t>
            </a:r>
            <a:r>
              <a:rPr lang="tr-TR" sz="2400" i="1" dirty="0" smtClean="0"/>
              <a:t>EBYS içerisinde e-Yazışma Teknik Rehberi’ne uygun olarak güvenli elektronik imza ile imzalanmış belgelerin hazırlandığı, kayıt altına alındığı, saklandığı ve gönderildiği ortamı,</a:t>
            </a:r>
            <a:endParaRPr lang="tr-TR" sz="2400" dirty="0" smtClean="0"/>
          </a:p>
          <a:p>
            <a:pPr marL="365760" indent="-256032" eaLnBrk="1" fontAlgn="auto" hangingPunct="1">
              <a:spcAft>
                <a:spcPts val="0"/>
              </a:spcAft>
              <a:buFont typeface="Wingdings 3"/>
              <a:buNone/>
              <a:defRPr/>
            </a:pPr>
            <a:r>
              <a:rPr lang="tr-TR" sz="2400" i="1" u="sng" dirty="0" smtClean="0">
                <a:solidFill>
                  <a:srgbClr val="FF0000"/>
                </a:solidFill>
              </a:rPr>
              <a:t>g</a:t>
            </a:r>
            <a:r>
              <a:rPr lang="tr-TR" sz="2400" u="sng" dirty="0" smtClean="0">
                <a:solidFill>
                  <a:srgbClr val="FF0000"/>
                </a:solidFill>
              </a:rPr>
              <a:t>) e-Yazışma Teknik Rehberi: </a:t>
            </a:r>
            <a:r>
              <a:rPr lang="tr-TR" sz="2400" dirty="0" smtClean="0"/>
              <a:t>Elektronik ortamda yapılacak resmî yazışmalar kapsamında oluşturulan belgelerin yapısı, formatı, imzalama ve şifreleme mekanizmaları gibi teknik hususları tanımlayan ve </a:t>
            </a:r>
            <a:r>
              <a:rPr lang="tr-TR" sz="2400" i="1" dirty="0" smtClean="0"/>
              <a:t>Dijital Dönüşüm Ofisi Başkanlığı</a:t>
            </a:r>
            <a:r>
              <a:rPr lang="tr-TR" sz="2400" dirty="0" smtClean="0"/>
              <a:t> tarafından yayımlanan güncel rehberi,</a:t>
            </a:r>
          </a:p>
          <a:p>
            <a:pPr marL="365760" indent="-256032" eaLnBrk="1" fontAlgn="auto" hangingPunct="1">
              <a:lnSpc>
                <a:spcPct val="80000"/>
              </a:lnSpc>
              <a:spcAft>
                <a:spcPts val="0"/>
              </a:spcAft>
              <a:buFont typeface="Wingdings 3"/>
              <a:buNone/>
              <a:defRPr/>
            </a:pPr>
            <a:endParaRPr lang="tr-TR" b="1" dirty="0" smtClean="0">
              <a:solidFill>
                <a:schemeClr val="accent2"/>
              </a:solidFill>
            </a:endParaRPr>
          </a:p>
        </p:txBody>
      </p:sp>
      <p:sp>
        <p:nvSpPr>
          <p:cNvPr id="1536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66FC707-13D0-47F1-AB53-7208FE6B4080}" type="datetime1">
              <a:rPr lang="tr-TR" smtClean="0"/>
              <a:pPr/>
              <a:t>20.6.2020</a:t>
            </a:fld>
            <a:endParaRPr lang="tr-TR" smtClean="0"/>
          </a:p>
        </p:txBody>
      </p:sp>
      <p:sp>
        <p:nvSpPr>
          <p:cNvPr id="1536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536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8806945-3379-463C-84BB-A6968926D858}" type="slidenum">
              <a:rPr lang="tr-TR" smtClean="0"/>
              <a:pPr/>
              <a:t>7</a:t>
            </a:fld>
            <a:endParaRPr lang="tr-TR"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457200" y="458788"/>
            <a:ext cx="8229600" cy="5827712"/>
          </a:xfrm>
        </p:spPr>
        <p:txBody>
          <a:bodyPr/>
          <a:lstStyle/>
          <a:p>
            <a:pPr eaLnBrk="1" hangingPunct="1">
              <a:buFont typeface="Wingdings 3" pitchFamily="18" charset="2"/>
              <a:buNone/>
            </a:pPr>
            <a:r>
              <a:rPr lang="tr-TR" sz="2400" smtClean="0">
                <a:solidFill>
                  <a:srgbClr val="FF0000"/>
                </a:solidFill>
              </a:rPr>
              <a:t>Örnek 13 </a:t>
            </a:r>
            <a:r>
              <a:rPr lang="tr-TR" sz="1400" smtClean="0">
                <a:solidFill>
                  <a:srgbClr val="FF0000"/>
                </a:solidFill>
              </a:rPr>
              <a:t>                                           </a:t>
            </a:r>
            <a:r>
              <a:rPr lang="tr-TR" sz="1400" b="1" smtClean="0">
                <a:solidFill>
                  <a:srgbClr val="FF0000"/>
                </a:solidFill>
              </a:rPr>
              <a:t>EK LİSTESİ ÖRNEĞİ</a:t>
            </a:r>
            <a:endParaRPr lang="tr-TR" sz="1400" smtClean="0">
              <a:solidFill>
                <a:srgbClr val="FF0000"/>
              </a:solidFill>
            </a:endParaRPr>
          </a:p>
          <a:p>
            <a:pPr algn="ctr" eaLnBrk="1" hangingPunct="1">
              <a:buFont typeface="Wingdings 3" pitchFamily="18" charset="2"/>
              <a:buNone/>
            </a:pPr>
            <a:r>
              <a:rPr lang="tr-TR" sz="1400" smtClean="0"/>
              <a:t> T.C.</a:t>
            </a:r>
          </a:p>
          <a:p>
            <a:pPr algn="ctr" eaLnBrk="1" hangingPunct="1">
              <a:buFont typeface="Wingdings 3" pitchFamily="18" charset="2"/>
              <a:buNone/>
            </a:pPr>
            <a:r>
              <a:rPr lang="tr-TR" sz="1400" smtClean="0"/>
              <a:t>CUMHURBAŞKANLIĞI İDARİ İŞLER BAŞKANLIĞI</a:t>
            </a:r>
          </a:p>
          <a:p>
            <a:pPr algn="ctr" eaLnBrk="1" hangingPunct="1">
              <a:buFont typeface="Wingdings 3" pitchFamily="18" charset="2"/>
              <a:buNone/>
            </a:pPr>
            <a:r>
              <a:rPr lang="tr-TR" sz="1400" smtClean="0"/>
              <a:t>Destek ve Mali Hizmetler Genel Müdürlüğü</a:t>
            </a:r>
          </a:p>
          <a:p>
            <a:pPr eaLnBrk="1" hangingPunct="1">
              <a:buFont typeface="Wingdings 3" pitchFamily="18" charset="2"/>
              <a:buNone/>
            </a:pPr>
            <a:r>
              <a:rPr lang="tr-TR" sz="1400" smtClean="0"/>
              <a:t>  </a:t>
            </a:r>
          </a:p>
          <a:p>
            <a:pPr eaLnBrk="1" hangingPunct="1">
              <a:buFont typeface="Wingdings 3" pitchFamily="18" charset="2"/>
              <a:buNone/>
            </a:pPr>
            <a:r>
              <a:rPr lang="tr-TR" sz="1400" smtClean="0"/>
              <a:t>Sayı	: E-67915368-645-141116			                   26.08.2019</a:t>
            </a:r>
          </a:p>
          <a:p>
            <a:pPr eaLnBrk="1" hangingPunct="1">
              <a:buFont typeface="Wingdings 3" pitchFamily="18" charset="2"/>
              <a:buNone/>
            </a:pPr>
            <a:r>
              <a:rPr lang="tr-TR" sz="1400" smtClean="0"/>
              <a:t>Konu	: Ulusal Elektronik Tebligat Sistemi (UETS) </a:t>
            </a:r>
          </a:p>
          <a:p>
            <a:pPr eaLnBrk="1" hangingPunct="1">
              <a:buFont typeface="Wingdings 3" pitchFamily="18" charset="2"/>
              <a:buNone/>
            </a:pPr>
            <a:r>
              <a:rPr lang="tr-TR" sz="1400" smtClean="0"/>
              <a:t>	            Süreçleri</a:t>
            </a:r>
          </a:p>
          <a:p>
            <a:pPr eaLnBrk="1" hangingPunct="1">
              <a:buFont typeface="Wingdings 3" pitchFamily="18" charset="2"/>
              <a:buNone/>
            </a:pPr>
            <a:r>
              <a:rPr lang="tr-TR" sz="1400" smtClean="0"/>
              <a:t> </a:t>
            </a:r>
          </a:p>
          <a:p>
            <a:pPr algn="ctr" eaLnBrk="1" hangingPunct="1">
              <a:buFont typeface="Wingdings 3" pitchFamily="18" charset="2"/>
              <a:buNone/>
            </a:pPr>
            <a:r>
              <a:rPr lang="tr-TR" sz="1400" smtClean="0"/>
              <a:t> POSTA VE TELGRAF TEŞKİLATI ANONİM ŞİRKETİ GENEL MÜDÜRLÜĞÜNE</a:t>
            </a:r>
          </a:p>
          <a:p>
            <a:pPr eaLnBrk="1" hangingPunct="1">
              <a:buFont typeface="Wingdings 3" pitchFamily="18" charset="2"/>
              <a:buNone/>
            </a:pPr>
            <a:r>
              <a:rPr lang="tr-TR" sz="1400" smtClean="0"/>
              <a:t> </a:t>
            </a:r>
          </a:p>
          <a:p>
            <a:pPr eaLnBrk="1" hangingPunct="1">
              <a:buFont typeface="Wingdings 3" pitchFamily="18" charset="2"/>
              <a:buNone/>
            </a:pPr>
            <a:r>
              <a:rPr lang="tr-TR" sz="1400" smtClean="0"/>
              <a:t> İlgi	:  a) 14.06.2019 tarihli ve E-39998445-123.09-1963 sayılı yazınız.</a:t>
            </a:r>
          </a:p>
          <a:p>
            <a:pPr eaLnBrk="1" hangingPunct="1">
              <a:buFont typeface="Wingdings 3" pitchFamily="18" charset="2"/>
              <a:buNone/>
            </a:pPr>
            <a:r>
              <a:rPr lang="tr-TR" sz="1400" smtClean="0"/>
              <a:t>	             b) 28.06.2019 tarihli ve E-67915368-645-119581 sayılı yazımız.</a:t>
            </a:r>
          </a:p>
          <a:p>
            <a:pPr eaLnBrk="1" hangingPunct="1">
              <a:buFont typeface="Wingdings 3" pitchFamily="18" charset="2"/>
              <a:buNone/>
            </a:pPr>
            <a:r>
              <a:rPr lang="tr-TR" sz="1400" smtClean="0"/>
              <a:t>                  c) 18.07.2019 tarihli ve E-39998445-123.09-2463 sayılı yazınız.</a:t>
            </a:r>
          </a:p>
          <a:p>
            <a:pPr eaLnBrk="1" hangingPunct="1">
              <a:buFont typeface="Wingdings 3" pitchFamily="18" charset="2"/>
              <a:buNone/>
            </a:pPr>
            <a:r>
              <a:rPr lang="tr-TR" sz="1400" smtClean="0"/>
              <a:t> 	…………………………………………………………………………………………………………………………………………………………………………………………………………………………… </a:t>
            </a:r>
          </a:p>
          <a:p>
            <a:pPr eaLnBrk="1" hangingPunct="1">
              <a:buFont typeface="Wingdings 3" pitchFamily="18" charset="2"/>
              <a:buNone/>
            </a:pPr>
            <a:r>
              <a:rPr lang="tr-TR" sz="1400" smtClean="0"/>
              <a:t>                                                                                                          Adı SOYADI</a:t>
            </a:r>
          </a:p>
          <a:p>
            <a:pPr eaLnBrk="1" hangingPunct="1">
              <a:buFont typeface="Wingdings 3" pitchFamily="18" charset="2"/>
              <a:buNone/>
            </a:pPr>
            <a:r>
              <a:rPr lang="tr-TR" sz="1400" smtClean="0"/>
              <a:t>                                                                                                     İdari İşler Başkanı a.</a:t>
            </a:r>
          </a:p>
          <a:p>
            <a:pPr algn="r" eaLnBrk="1" hangingPunct="1">
              <a:buFont typeface="Wingdings 3" pitchFamily="18" charset="2"/>
              <a:buNone/>
            </a:pPr>
            <a:r>
              <a:rPr lang="tr-TR" sz="1400" smtClean="0"/>
              <a:t>Destek ve Mali Hizmetler Genel Müdürü</a:t>
            </a:r>
          </a:p>
          <a:p>
            <a:pPr eaLnBrk="1" hangingPunct="1">
              <a:buFont typeface="Wingdings 3" pitchFamily="18" charset="2"/>
              <a:buNone/>
            </a:pPr>
            <a:r>
              <a:rPr lang="tr-TR" sz="1400" smtClean="0"/>
              <a:t> Ek: Ek Listesi (7 Adet)</a:t>
            </a:r>
          </a:p>
          <a:p>
            <a:pPr eaLnBrk="1" hangingPunct="1">
              <a:buFont typeface="Wingdings 3" pitchFamily="18" charset="2"/>
              <a:buNone/>
            </a:pPr>
            <a:endParaRPr lang="tr-TR" sz="1100" smtClean="0">
              <a:solidFill>
                <a:srgbClr val="FF0000"/>
              </a:solidFill>
            </a:endParaRPr>
          </a:p>
        </p:txBody>
      </p:sp>
      <p:sp>
        <p:nvSpPr>
          <p:cNvPr id="7987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1C22097-A83D-4FC2-8A32-A5B989546F99}" type="datetime1">
              <a:rPr lang="tr-TR" smtClean="0"/>
              <a:pPr/>
              <a:t>20.6.2020</a:t>
            </a:fld>
            <a:endParaRPr lang="tr-TR" smtClean="0"/>
          </a:p>
        </p:txBody>
      </p:sp>
      <p:sp>
        <p:nvSpPr>
          <p:cNvPr id="7987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7987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2AFDBC2-E935-4C2E-8576-8EF4FDB3BF5F}" type="slidenum">
              <a:rPr lang="tr-TR" smtClean="0"/>
              <a:pPr/>
              <a:t>70</a:t>
            </a:fld>
            <a:endParaRPr lang="tr-TR"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457200" y="458788"/>
            <a:ext cx="8229600" cy="5827712"/>
          </a:xfrm>
        </p:spPr>
        <p:txBody>
          <a:bodyPr/>
          <a:lstStyle/>
          <a:p>
            <a:pPr eaLnBrk="1" hangingPunct="1">
              <a:buFont typeface="Wingdings 3" pitchFamily="18" charset="2"/>
              <a:buNone/>
            </a:pPr>
            <a:r>
              <a:rPr lang="tr-TR" sz="2400" smtClean="0">
                <a:solidFill>
                  <a:srgbClr val="FF0000"/>
                </a:solidFill>
              </a:rPr>
              <a:t>Örnek 13 </a:t>
            </a:r>
            <a:r>
              <a:rPr lang="tr-TR" sz="1400" smtClean="0">
                <a:solidFill>
                  <a:srgbClr val="FF0000"/>
                </a:solidFill>
              </a:rPr>
              <a:t>                                           </a:t>
            </a:r>
            <a:r>
              <a:rPr lang="tr-TR" sz="1400" b="1" smtClean="0">
                <a:solidFill>
                  <a:srgbClr val="FF0000"/>
                </a:solidFill>
              </a:rPr>
              <a:t>EK LİSTESİ ÖRNEĞİ</a:t>
            </a:r>
          </a:p>
          <a:p>
            <a:pPr algn="ctr" eaLnBrk="1" hangingPunct="1">
              <a:buFont typeface="Wingdings 3" pitchFamily="18" charset="2"/>
              <a:buNone/>
            </a:pPr>
            <a:r>
              <a:rPr lang="tr-TR" sz="1400" smtClean="0">
                <a:solidFill>
                  <a:srgbClr val="FF0000"/>
                </a:solidFill>
              </a:rPr>
              <a:t> </a:t>
            </a:r>
            <a:endParaRPr lang="tr-TR" sz="1400" smtClean="0"/>
          </a:p>
          <a:p>
            <a:pPr eaLnBrk="1" hangingPunct="1">
              <a:buFont typeface="Wingdings 3" pitchFamily="18" charset="2"/>
              <a:buNone/>
            </a:pPr>
            <a:r>
              <a:rPr lang="tr-TR" sz="1100" smtClean="0">
                <a:solidFill>
                  <a:srgbClr val="FF0000"/>
                </a:solidFill>
              </a:rPr>
              <a:t> </a:t>
            </a:r>
          </a:p>
          <a:p>
            <a:pPr algn="ctr" eaLnBrk="1" hangingPunct="1">
              <a:buFont typeface="Wingdings 3" pitchFamily="18" charset="2"/>
              <a:buNone/>
            </a:pPr>
            <a:r>
              <a:rPr lang="tr-TR" sz="2000" smtClean="0"/>
              <a:t>EK LİSTESİ</a:t>
            </a:r>
          </a:p>
          <a:p>
            <a:pPr eaLnBrk="1" hangingPunct="1">
              <a:buFont typeface="Wingdings 3" pitchFamily="18" charset="2"/>
              <a:buNone/>
            </a:pPr>
            <a:r>
              <a:rPr lang="tr-TR" sz="2000" smtClean="0"/>
              <a:t> </a:t>
            </a:r>
          </a:p>
          <a:p>
            <a:pPr eaLnBrk="1" hangingPunct="1">
              <a:buFont typeface="Wingdings 3" pitchFamily="18" charset="2"/>
              <a:buNone/>
            </a:pPr>
            <a:r>
              <a:rPr lang="tr-TR" sz="2000" smtClean="0"/>
              <a:t>1- İlgi (a) Yazı (3 Sayfa)</a:t>
            </a:r>
          </a:p>
          <a:p>
            <a:pPr eaLnBrk="1" hangingPunct="1">
              <a:buFont typeface="Wingdings 3" pitchFamily="18" charset="2"/>
              <a:buNone/>
            </a:pPr>
            <a:r>
              <a:rPr lang="tr-TR" sz="2000" smtClean="0"/>
              <a:t>2- İlgi (b) Yazı (5 Sayfa)</a:t>
            </a:r>
          </a:p>
          <a:p>
            <a:pPr eaLnBrk="1" hangingPunct="1">
              <a:buFont typeface="Wingdings 3" pitchFamily="18" charset="2"/>
              <a:buNone/>
            </a:pPr>
            <a:r>
              <a:rPr lang="tr-TR" sz="2000" smtClean="0"/>
              <a:t>3- İlgi (c) Yazı (2 Sayfa)</a:t>
            </a:r>
          </a:p>
          <a:p>
            <a:pPr eaLnBrk="1" hangingPunct="1">
              <a:buFont typeface="Wingdings 3" pitchFamily="18" charset="2"/>
              <a:buNone/>
            </a:pPr>
            <a:r>
              <a:rPr lang="tr-TR" sz="2000" smtClean="0"/>
              <a:t>4- Başvuru Formu (1 Sayfa)</a:t>
            </a:r>
          </a:p>
          <a:p>
            <a:pPr eaLnBrk="1" hangingPunct="1">
              <a:buFont typeface="Wingdings 3" pitchFamily="18" charset="2"/>
              <a:buNone/>
            </a:pPr>
            <a:r>
              <a:rPr lang="tr-TR" sz="2000" smtClean="0"/>
              <a:t>5- Aktivasyon Formu (1 Sayfa)</a:t>
            </a:r>
          </a:p>
          <a:p>
            <a:pPr eaLnBrk="1" hangingPunct="1">
              <a:buFont typeface="Wingdings 3" pitchFamily="18" charset="2"/>
              <a:buNone/>
            </a:pPr>
            <a:r>
              <a:rPr lang="tr-TR" sz="2000" smtClean="0"/>
              <a:t>6- API Desteğine İlişkin Taahhütname (1 Sayfa)</a:t>
            </a:r>
          </a:p>
          <a:p>
            <a:pPr eaLnBrk="1" hangingPunct="1">
              <a:buFont typeface="Wingdings 3" pitchFamily="18" charset="2"/>
              <a:buNone/>
            </a:pPr>
            <a:r>
              <a:rPr lang="tr-TR" sz="2000" smtClean="0"/>
              <a:t>7- Entegrasyon Desteğine İlişkin Taahhütname (3 Sayfa</a:t>
            </a:r>
            <a:endParaRPr lang="tr-TR" sz="2000" smtClean="0">
              <a:solidFill>
                <a:srgbClr val="FF0000"/>
              </a:solidFill>
            </a:endParaRPr>
          </a:p>
        </p:txBody>
      </p:sp>
      <p:sp>
        <p:nvSpPr>
          <p:cNvPr id="8089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EAE72875-4084-437B-9EDA-EF945AA11672}" type="datetime1">
              <a:rPr lang="tr-TR" smtClean="0"/>
              <a:pPr/>
              <a:t>20.6.2020</a:t>
            </a:fld>
            <a:endParaRPr lang="tr-TR" smtClean="0"/>
          </a:p>
        </p:txBody>
      </p:sp>
      <p:sp>
        <p:nvSpPr>
          <p:cNvPr id="8090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8090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9FE1DE5-6932-41F8-88B7-38BC8FDD4465}" type="slidenum">
              <a:rPr lang="tr-TR" smtClean="0"/>
              <a:pPr/>
              <a:t>71</a:t>
            </a:fld>
            <a:endParaRPr lang="tr-TR"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457200" y="458788"/>
            <a:ext cx="8229600" cy="5827712"/>
          </a:xfrm>
        </p:spPr>
        <p:txBody>
          <a:bodyPr>
            <a:normAutofit lnSpcReduction="10000"/>
          </a:bodyPr>
          <a:lstStyle/>
          <a:p>
            <a:pPr marL="365760" indent="-256032" eaLnBrk="1" fontAlgn="auto" hangingPunct="1">
              <a:spcAft>
                <a:spcPts val="0"/>
              </a:spcAft>
              <a:buFont typeface="Wingdings 2" pitchFamily="18" charset="2"/>
              <a:buNone/>
              <a:defRPr/>
            </a:pPr>
            <a:r>
              <a:rPr lang="tr-TR" sz="3600" dirty="0" smtClean="0"/>
              <a:t> </a:t>
            </a:r>
            <a:r>
              <a:rPr lang="tr-TR" sz="3600" b="1" dirty="0" smtClean="0">
                <a:solidFill>
                  <a:srgbClr val="FF0000"/>
                </a:solidFill>
              </a:rPr>
              <a:t>Ek MADDE 18</a:t>
            </a:r>
            <a:r>
              <a:rPr lang="tr-TR" sz="3600" dirty="0" smtClean="0">
                <a:solidFill>
                  <a:srgbClr val="FF0000"/>
                </a:solidFill>
              </a:rPr>
              <a:t>- </a:t>
            </a:r>
          </a:p>
          <a:p>
            <a:pPr marL="365760" indent="-256032" eaLnBrk="1" fontAlgn="auto" hangingPunct="1">
              <a:spcAft>
                <a:spcPts val="0"/>
              </a:spcAft>
              <a:buFont typeface="Wingdings 2" pitchFamily="18" charset="2"/>
              <a:buNone/>
              <a:defRPr/>
            </a:pPr>
            <a:r>
              <a:rPr lang="tr-TR" sz="2800" dirty="0" smtClean="0"/>
              <a:t>(</a:t>
            </a:r>
            <a:r>
              <a:rPr lang="tr-TR" sz="2800" i="1" dirty="0" smtClean="0"/>
              <a:t>5</a:t>
            </a:r>
            <a:r>
              <a:rPr lang="tr-TR" sz="2800" dirty="0" smtClean="0"/>
              <a:t>) Belge eklerinin muhataba gönderilmediği durumlarda “Ek konulmadı” </a:t>
            </a:r>
            <a:r>
              <a:rPr lang="tr-TR" sz="2800" i="1" dirty="0" smtClean="0"/>
              <a:t>veya</a:t>
            </a:r>
            <a:r>
              <a:rPr lang="tr-TR" sz="2800" dirty="0" smtClean="0"/>
              <a:t>    “Ek-... konulmadı” ifadesi yazılır </a:t>
            </a:r>
            <a:r>
              <a:rPr lang="tr-TR" sz="2800" b="1" i="1" dirty="0" smtClean="0">
                <a:solidFill>
                  <a:srgbClr val="FF0000"/>
                </a:solidFill>
              </a:rPr>
              <a:t>(Örnek  14)</a:t>
            </a:r>
            <a:r>
              <a:rPr lang="tr-TR" sz="2800" b="1" dirty="0" smtClean="0">
                <a:solidFill>
                  <a:srgbClr val="FF0000"/>
                </a:solidFill>
              </a:rPr>
              <a:t>.</a:t>
            </a:r>
            <a:endParaRPr lang="tr-TR" sz="2800" dirty="0" smtClean="0"/>
          </a:p>
          <a:p>
            <a:pPr marL="365760" indent="-256032" eaLnBrk="1" fontAlgn="auto" hangingPunct="1">
              <a:spcAft>
                <a:spcPts val="0"/>
              </a:spcAft>
              <a:buFont typeface="Wingdings 2" pitchFamily="18" charset="2"/>
              <a:buNone/>
              <a:defRPr/>
            </a:pPr>
            <a:r>
              <a:rPr lang="tr-TR" sz="2800" dirty="0" smtClean="0"/>
              <a:t>(</a:t>
            </a:r>
            <a:r>
              <a:rPr lang="tr-TR" sz="2800" i="1" dirty="0" smtClean="0"/>
              <a:t>6</a:t>
            </a:r>
            <a:r>
              <a:rPr lang="tr-TR" sz="2800" dirty="0" smtClean="0"/>
              <a:t>) Güvenlik gerekçesi, teknik veya benzeri nedenlerle üst yazıyla birlikte gönderilemeyen veya alınamayan belge ekleri üst yazıyla ilişkilendirilmek suretiyle üst yazıdan ayrı olarak gönderilebilir veya alınabilir. Söz konusu nedenlerle alınan belge ekleri üst yazıyla ilişkilendirilmek şartıyla üst yazıdan ayrı olarak muhafaza edilebilir.</a:t>
            </a:r>
          </a:p>
        </p:txBody>
      </p:sp>
      <p:sp>
        <p:nvSpPr>
          <p:cNvPr id="8192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E2203B0-15B2-4A83-BAC9-214BE1133FF9}" type="datetime1">
              <a:rPr lang="tr-TR" smtClean="0"/>
              <a:pPr/>
              <a:t>20.6.2020</a:t>
            </a:fld>
            <a:endParaRPr lang="tr-TR" smtClean="0"/>
          </a:p>
        </p:txBody>
      </p:sp>
      <p:sp>
        <p:nvSpPr>
          <p:cNvPr id="8192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8192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CC78C3B-DA9C-40FD-A95B-9237F4C8FFB6}" type="slidenum">
              <a:rPr lang="tr-TR" smtClean="0"/>
              <a:pPr/>
              <a:t>72</a:t>
            </a:fld>
            <a:endParaRPr lang="tr-TR"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t> </a:t>
            </a:r>
            <a:r>
              <a:rPr lang="tr-TR" sz="3600" b="1" smtClean="0">
                <a:solidFill>
                  <a:srgbClr val="FF0000"/>
                </a:solidFill>
              </a:rPr>
              <a:t>Dağıtım MADDE 19</a:t>
            </a:r>
            <a:r>
              <a:rPr lang="tr-TR" sz="3600" smtClean="0">
                <a:solidFill>
                  <a:srgbClr val="FF0000"/>
                </a:solidFill>
              </a:rPr>
              <a:t>-</a:t>
            </a:r>
          </a:p>
          <a:p>
            <a:pPr eaLnBrk="1" hangingPunct="1">
              <a:buFont typeface="Wingdings 2" pitchFamily="18" charset="2"/>
              <a:buNone/>
            </a:pPr>
            <a:r>
              <a:rPr lang="tr-TR" sz="2800" smtClean="0"/>
              <a:t>(1) Belgenin birden fazla muhataba gönderilmesi durumunda dağıtım bölümüne yer verilir. “Dağıtım:” başlığı ek varsa “Ek:” bölümünden sonra, ek yoksa imza bölümünden sonra uygun satır boşluğu bırakılarak yazı alanının solundan başlanarak yazılır </a:t>
            </a:r>
            <a:r>
              <a:rPr lang="tr-TR" sz="2800" b="1" i="1" smtClean="0">
                <a:solidFill>
                  <a:srgbClr val="FF0000"/>
                </a:solidFill>
              </a:rPr>
              <a:t>(Örnek  14)</a:t>
            </a:r>
            <a:r>
              <a:rPr lang="tr-TR" sz="2800" b="1" smtClean="0">
                <a:solidFill>
                  <a:srgbClr val="FF0000"/>
                </a:solidFill>
              </a:rPr>
              <a:t>.</a:t>
            </a:r>
            <a:endParaRPr lang="tr-TR" sz="2800" smtClean="0"/>
          </a:p>
        </p:txBody>
      </p:sp>
      <p:sp>
        <p:nvSpPr>
          <p:cNvPr id="8294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BDF43C41-F370-49B2-9464-8DC18493B443}" type="datetime1">
              <a:rPr lang="tr-TR" smtClean="0"/>
              <a:pPr/>
              <a:t>20.6.2020</a:t>
            </a:fld>
            <a:endParaRPr lang="tr-TR" smtClean="0"/>
          </a:p>
        </p:txBody>
      </p:sp>
      <p:sp>
        <p:nvSpPr>
          <p:cNvPr id="8294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8294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8E32D5E-4252-4F6E-A00B-36504931DDD9}" type="slidenum">
              <a:rPr lang="tr-TR" smtClean="0"/>
              <a:pPr/>
              <a:t>73</a:t>
            </a:fld>
            <a:endParaRPr lang="tr-TR"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t> </a:t>
            </a:r>
            <a:r>
              <a:rPr lang="tr-TR" sz="3600" b="1" smtClean="0">
                <a:solidFill>
                  <a:srgbClr val="FF0000"/>
                </a:solidFill>
              </a:rPr>
              <a:t>Dağıtım MADDE 19</a:t>
            </a:r>
            <a:r>
              <a:rPr lang="tr-TR" sz="3600" smtClean="0">
                <a:solidFill>
                  <a:srgbClr val="FF0000"/>
                </a:solidFill>
              </a:rPr>
              <a:t>-</a:t>
            </a:r>
          </a:p>
          <a:p>
            <a:pPr eaLnBrk="1" hangingPunct="1">
              <a:buFont typeface="Wingdings 2" pitchFamily="18" charset="2"/>
              <a:buNone/>
            </a:pPr>
            <a:r>
              <a:rPr lang="tr-TR" sz="2800" smtClean="0"/>
              <a:t>   (2) Belgenin gereğini yerine getirme durumunda olanlar “Gereği:” kısmına, belgenin içeriği hakkında bilgi sahibi olması istenenler ise “Bilgi:” kısmına yazılır. “Gereği:” kısmı “Dağıtım:” başlığının altına, “Bilgi:” kısmı ise “Gereği:” kısmı ile aynı satıra ve yazı alanının ortasına doğru yazılır. “Bilgi:” kısmı yoksa muhatap adları doğrudan “Dağıtım:” başlığının altına yazılır </a:t>
            </a:r>
            <a:r>
              <a:rPr lang="tr-TR" sz="2800" b="1" i="1" smtClean="0">
                <a:solidFill>
                  <a:srgbClr val="FF0000"/>
                </a:solidFill>
              </a:rPr>
              <a:t>(Örnek  14)</a:t>
            </a:r>
            <a:r>
              <a:rPr lang="tr-TR" sz="2800" b="1" smtClean="0">
                <a:solidFill>
                  <a:srgbClr val="FF0000"/>
                </a:solidFill>
              </a:rPr>
              <a:t>.</a:t>
            </a:r>
            <a:endParaRPr lang="tr-TR" sz="2800" smtClean="0"/>
          </a:p>
        </p:txBody>
      </p:sp>
      <p:sp>
        <p:nvSpPr>
          <p:cNvPr id="8397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1BFEC8C-C0B7-49DF-AB29-2D3B99E874EC}" type="datetime1">
              <a:rPr lang="tr-TR" smtClean="0"/>
              <a:pPr/>
              <a:t>20.6.2020</a:t>
            </a:fld>
            <a:endParaRPr lang="tr-TR" smtClean="0"/>
          </a:p>
        </p:txBody>
      </p:sp>
      <p:sp>
        <p:nvSpPr>
          <p:cNvPr id="8397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8397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18683E3-5149-4B18-AA6F-64AD9E61868F}" type="slidenum">
              <a:rPr lang="tr-TR" smtClean="0"/>
              <a:pPr/>
              <a:t>74</a:t>
            </a:fld>
            <a:endParaRPr lang="tr-TR"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457200" y="458788"/>
            <a:ext cx="8229600" cy="5827712"/>
          </a:xfrm>
        </p:spPr>
        <p:txBody>
          <a:bodyPr>
            <a:normAutofit fontScale="32500" lnSpcReduction="20000"/>
          </a:bodyPr>
          <a:lstStyle/>
          <a:p>
            <a:pPr marL="365760" indent="-256032" eaLnBrk="1" fontAlgn="auto" hangingPunct="1">
              <a:spcAft>
                <a:spcPts val="0"/>
              </a:spcAft>
              <a:buFont typeface="Wingdings 2" pitchFamily="18" charset="2"/>
              <a:buNone/>
              <a:defRPr/>
            </a:pPr>
            <a:r>
              <a:rPr lang="tr-TR" sz="5600" dirty="0" smtClean="0"/>
              <a:t> </a:t>
            </a:r>
            <a:r>
              <a:rPr lang="tr-TR" sz="7400" b="1" dirty="0" smtClean="0">
                <a:solidFill>
                  <a:srgbClr val="FF0000"/>
                </a:solidFill>
              </a:rPr>
              <a:t>Örnek 14   </a:t>
            </a:r>
            <a:r>
              <a:rPr lang="tr-TR" sz="5600" b="1" dirty="0" smtClean="0">
                <a:solidFill>
                  <a:srgbClr val="FF0000"/>
                </a:solidFill>
              </a:rPr>
              <a:t>              DAĞITIM ÖRNEKLER</a:t>
            </a:r>
            <a:r>
              <a:rPr lang="tr-TR" sz="5600" b="1" dirty="0" smtClean="0"/>
              <a:t>İ</a:t>
            </a:r>
            <a:endParaRPr lang="tr-TR" sz="5600" dirty="0" smtClean="0"/>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u="sng" dirty="0" smtClean="0"/>
              <a:t>Ek ve Dağıtım Başlığının Birlikte Olması Durumu:</a:t>
            </a:r>
            <a:endParaRPr lang="tr-TR" sz="5600" dirty="0" smtClean="0"/>
          </a:p>
          <a:p>
            <a:pPr marL="365760" indent="-256032" eaLnBrk="1" fontAlgn="auto" hangingPunct="1">
              <a:spcAft>
                <a:spcPts val="0"/>
              </a:spcAft>
              <a:buFont typeface="Wingdings 3"/>
              <a:buNone/>
              <a:defRPr/>
            </a:pPr>
            <a:r>
              <a:rPr lang="tr-TR" sz="5600" dirty="0" smtClean="0"/>
              <a:t>                                                                                                                   Adı SOYADI</a:t>
            </a:r>
          </a:p>
          <a:p>
            <a:pPr marL="365760" indent="-256032" algn="r" eaLnBrk="1" fontAlgn="auto" hangingPunct="1">
              <a:spcAft>
                <a:spcPts val="0"/>
              </a:spcAft>
              <a:buFont typeface="Wingdings 3"/>
              <a:buNone/>
              <a:defRPr/>
            </a:pPr>
            <a:r>
              <a:rPr lang="tr-TR" sz="5600" dirty="0" smtClean="0"/>
              <a:t>Cumhurbaşkanı Yardımcısı </a:t>
            </a:r>
          </a:p>
          <a:p>
            <a:pPr marL="365760" indent="-256032" eaLnBrk="1" fontAlgn="auto" hangingPunct="1">
              <a:spcAft>
                <a:spcPts val="0"/>
              </a:spcAft>
              <a:buFont typeface="Wingdings 3"/>
              <a:buNone/>
              <a:defRPr/>
            </a:pPr>
            <a:r>
              <a:rPr lang="tr-TR" sz="5600" dirty="0" smtClean="0"/>
              <a:t>Ek: İlgi (a) Yazı (1 Sayfa)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Dağıtım:</a:t>
            </a:r>
          </a:p>
          <a:p>
            <a:pPr marL="365760" indent="-256032" eaLnBrk="1" fontAlgn="auto" hangingPunct="1">
              <a:spcAft>
                <a:spcPts val="0"/>
              </a:spcAft>
              <a:buFont typeface="Wingdings 3"/>
              <a:buNone/>
              <a:defRPr/>
            </a:pPr>
            <a:r>
              <a:rPr lang="tr-TR" sz="5600" dirty="0" smtClean="0"/>
              <a:t>Adalet Bakanlığına                                             </a:t>
            </a:r>
          </a:p>
          <a:p>
            <a:pPr marL="365760" indent="-256032" eaLnBrk="1" fontAlgn="auto" hangingPunct="1">
              <a:spcAft>
                <a:spcPts val="0"/>
              </a:spcAft>
              <a:buFont typeface="Wingdings 3"/>
              <a:buNone/>
              <a:defRPr/>
            </a:pPr>
            <a:r>
              <a:rPr lang="tr-TR" sz="5600" dirty="0" smtClean="0"/>
              <a:t>Hazine ve Maliye Bakanlığına</a:t>
            </a:r>
          </a:p>
          <a:p>
            <a:pPr marL="365760" indent="-256032" eaLnBrk="1" fontAlgn="auto" hangingPunct="1">
              <a:spcAft>
                <a:spcPts val="0"/>
              </a:spcAft>
              <a:buFont typeface="Wingdings 3"/>
              <a:buNone/>
              <a:defRPr/>
            </a:pPr>
            <a:r>
              <a:rPr lang="tr-TR" sz="5600" dirty="0" smtClean="0"/>
              <a:t>_________________________________________________________________________________________</a:t>
            </a:r>
          </a:p>
          <a:p>
            <a:pPr marL="365760" indent="-256032" eaLnBrk="1" fontAlgn="auto" hangingPunct="1">
              <a:spcAft>
                <a:spcPts val="0"/>
              </a:spcAft>
              <a:buFont typeface="Wingdings 3"/>
              <a:buNone/>
              <a:defRPr/>
            </a:pPr>
            <a:r>
              <a:rPr lang="tr-TR" sz="5600" dirty="0" smtClean="0"/>
              <a:t> </a:t>
            </a:r>
            <a:r>
              <a:rPr lang="tr-TR" sz="5600" u="sng" dirty="0" smtClean="0"/>
              <a:t>Sadece Dağıtım Başlığının Olması Durumu:</a:t>
            </a:r>
            <a:endParaRPr lang="tr-TR" sz="5600" dirty="0" smtClean="0"/>
          </a:p>
          <a:p>
            <a:pPr marL="365760" indent="-256032" eaLnBrk="1" fontAlgn="auto" hangingPunct="1">
              <a:spcAft>
                <a:spcPts val="0"/>
              </a:spcAft>
              <a:buFont typeface="Wingdings 3"/>
              <a:buNone/>
              <a:defRPr/>
            </a:pPr>
            <a:r>
              <a:rPr lang="tr-TR" sz="5600" dirty="0" smtClean="0"/>
              <a:t>                                                                                                                        Adı SOYADI</a:t>
            </a:r>
          </a:p>
          <a:p>
            <a:pPr marL="365760" indent="-256032" algn="r" eaLnBrk="1" fontAlgn="auto" hangingPunct="1">
              <a:spcAft>
                <a:spcPts val="0"/>
              </a:spcAft>
              <a:buFont typeface="Wingdings 3"/>
              <a:buNone/>
              <a:defRPr/>
            </a:pPr>
            <a:r>
              <a:rPr lang="tr-TR" sz="5600" dirty="0" smtClean="0"/>
              <a:t>  İdari İşler Başkanı</a:t>
            </a:r>
          </a:p>
          <a:p>
            <a:pPr marL="365760" indent="-256032" eaLnBrk="1" fontAlgn="auto" hangingPunct="1">
              <a:spcAft>
                <a:spcPts val="0"/>
              </a:spcAft>
              <a:buFont typeface="Wingdings 3"/>
              <a:buNone/>
              <a:defRPr/>
            </a:pPr>
            <a:r>
              <a:rPr lang="tr-TR" sz="5600" dirty="0" smtClean="0"/>
              <a:t>Dağıtım:	</a:t>
            </a:r>
          </a:p>
          <a:p>
            <a:pPr marL="365760" indent="-256032" eaLnBrk="1" fontAlgn="auto" hangingPunct="1">
              <a:spcAft>
                <a:spcPts val="0"/>
              </a:spcAft>
              <a:buFont typeface="Wingdings 3"/>
              <a:buNone/>
              <a:defRPr/>
            </a:pPr>
            <a:r>
              <a:rPr lang="tr-TR" sz="5600" dirty="0" smtClean="0"/>
              <a:t>Dışişleri Bakanlığına </a:t>
            </a:r>
          </a:p>
          <a:p>
            <a:pPr marL="365760" indent="-256032" eaLnBrk="1" fontAlgn="auto" hangingPunct="1">
              <a:spcAft>
                <a:spcPts val="0"/>
              </a:spcAft>
              <a:buFont typeface="Wingdings 3"/>
              <a:buNone/>
              <a:defRPr/>
            </a:pPr>
            <a:r>
              <a:rPr lang="tr-TR" sz="5600" dirty="0" smtClean="0"/>
              <a:t>Hazine ve Maliye Bakanlığına </a:t>
            </a:r>
          </a:p>
          <a:p>
            <a:pPr marL="365760" indent="-256032" eaLnBrk="1" fontAlgn="auto" hangingPunct="1">
              <a:spcAft>
                <a:spcPts val="0"/>
              </a:spcAft>
              <a:buFont typeface="Wingdings 3"/>
              <a:buNone/>
              <a:defRPr/>
            </a:pPr>
            <a:r>
              <a:rPr lang="tr-TR" sz="5600" dirty="0" smtClean="0"/>
              <a:t>Milli Savunma Bakanlığına </a:t>
            </a:r>
          </a:p>
        </p:txBody>
      </p:sp>
      <p:sp>
        <p:nvSpPr>
          <p:cNvPr id="8499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6A065E12-1C6F-4CAD-BC5E-5B7DCF697857}" type="datetime1">
              <a:rPr lang="tr-TR" smtClean="0"/>
              <a:pPr/>
              <a:t>20.6.2020</a:t>
            </a:fld>
            <a:endParaRPr lang="tr-TR" smtClean="0"/>
          </a:p>
        </p:txBody>
      </p:sp>
      <p:sp>
        <p:nvSpPr>
          <p:cNvPr id="8499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8499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D3148B2-2B6A-4368-9710-B5824E790030}" type="slidenum">
              <a:rPr lang="tr-TR" smtClean="0"/>
              <a:pPr/>
              <a:t>75</a:t>
            </a:fld>
            <a:endParaRPr lang="tr-TR"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457200" y="458788"/>
            <a:ext cx="8229600" cy="5827712"/>
          </a:xfrm>
        </p:spPr>
        <p:txBody>
          <a:bodyPr>
            <a:normAutofit fontScale="25000" lnSpcReduction="20000"/>
          </a:bodyPr>
          <a:lstStyle/>
          <a:p>
            <a:pPr marL="365760" indent="-256032" eaLnBrk="1" fontAlgn="auto" hangingPunct="1">
              <a:spcAft>
                <a:spcPts val="0"/>
              </a:spcAft>
              <a:buFont typeface="Wingdings 2" pitchFamily="18" charset="2"/>
              <a:buNone/>
              <a:defRPr/>
            </a:pPr>
            <a:r>
              <a:rPr lang="tr-TR" sz="5600" dirty="0" smtClean="0"/>
              <a:t> </a:t>
            </a:r>
            <a:r>
              <a:rPr lang="tr-TR" sz="9600" b="1" dirty="0" smtClean="0">
                <a:solidFill>
                  <a:srgbClr val="FF0000"/>
                </a:solidFill>
              </a:rPr>
              <a:t>Örnek 14      </a:t>
            </a:r>
            <a:r>
              <a:rPr lang="tr-TR" sz="5600" b="1" dirty="0" smtClean="0">
                <a:solidFill>
                  <a:srgbClr val="FF0000"/>
                </a:solidFill>
              </a:rPr>
              <a:t>                   DAĞITIM ÖRNEKLER</a:t>
            </a:r>
            <a:r>
              <a:rPr lang="tr-TR" sz="5600" b="1" dirty="0" smtClean="0"/>
              <a:t>İ</a:t>
            </a:r>
            <a:endParaRPr lang="tr-TR" sz="5600" dirty="0" smtClean="0"/>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r>
              <a:rPr lang="tr-TR" sz="5600" u="sng" dirty="0" smtClean="0"/>
              <a:t>Dağıtımın Gereği ve Bilgi Şeklinde Olması Durumu:</a:t>
            </a:r>
            <a:endParaRPr lang="tr-TR" sz="5600" dirty="0" smtClean="0"/>
          </a:p>
          <a:p>
            <a:pPr marL="365760" indent="-256032" eaLnBrk="1" fontAlgn="auto" hangingPunct="1">
              <a:spcAft>
                <a:spcPts val="0"/>
              </a:spcAft>
              <a:buFont typeface="Wingdings 3"/>
              <a:buNone/>
              <a:defRPr/>
            </a:pPr>
            <a:r>
              <a:rPr lang="tr-TR" sz="5600" dirty="0" smtClean="0"/>
              <a:t>                                                                                                               Adı SOYADI </a:t>
            </a:r>
          </a:p>
          <a:p>
            <a:pPr marL="365760" indent="-256032" algn="ctr" eaLnBrk="1" fontAlgn="auto" hangingPunct="1">
              <a:spcAft>
                <a:spcPts val="0"/>
              </a:spcAft>
              <a:buFont typeface="Wingdings 3"/>
              <a:buNone/>
              <a:defRPr/>
            </a:pPr>
            <a:r>
              <a:rPr lang="tr-TR" sz="5600" dirty="0" smtClean="0"/>
              <a:t>                                                                                                  Bakan</a:t>
            </a:r>
          </a:p>
          <a:p>
            <a:pPr marL="365760" indent="-256032" algn="ctr" eaLnBrk="1" fontAlgn="auto" hangingPunct="1">
              <a:spcAft>
                <a:spcPts val="0"/>
              </a:spcAft>
              <a:buFont typeface="Wingdings 3"/>
              <a:buNone/>
              <a:defRPr/>
            </a:pPr>
            <a:endParaRPr lang="tr-TR" sz="5600" dirty="0" smtClean="0"/>
          </a:p>
          <a:p>
            <a:pPr marL="365760" indent="-256032" algn="ctr" eaLnBrk="1" fontAlgn="auto" hangingPunct="1">
              <a:spcAft>
                <a:spcPts val="0"/>
              </a:spcAft>
              <a:buFont typeface="Wingdings 3"/>
              <a:buNone/>
              <a:defRPr/>
            </a:pPr>
            <a:endParaRPr lang="tr-TR" sz="5600" dirty="0" smtClean="0"/>
          </a:p>
          <a:p>
            <a:pPr marL="365760" indent="-256032" eaLnBrk="1" fontAlgn="auto" hangingPunct="1">
              <a:spcAft>
                <a:spcPts val="0"/>
              </a:spcAft>
              <a:buFont typeface="Wingdings 3"/>
              <a:buNone/>
              <a:defRPr/>
            </a:pPr>
            <a:r>
              <a:rPr lang="tr-TR" sz="5600" dirty="0" smtClean="0"/>
              <a:t>Dağıtım: Gereği:                                               Bilgi:</a:t>
            </a:r>
          </a:p>
          <a:p>
            <a:pPr marL="365760" indent="-256032" eaLnBrk="1" fontAlgn="auto" hangingPunct="1">
              <a:spcAft>
                <a:spcPts val="0"/>
              </a:spcAft>
              <a:buFont typeface="Wingdings 3"/>
              <a:buNone/>
              <a:defRPr/>
            </a:pPr>
            <a:r>
              <a:rPr lang="tr-TR" sz="5600" dirty="0" smtClean="0"/>
              <a:t>Hazine ve Maliye Bakanlığına		        Türkiye Büyük Millet Meclisi Başkanlığına  </a:t>
            </a:r>
          </a:p>
          <a:p>
            <a:pPr marL="365760" indent="-256032" eaLnBrk="1" fontAlgn="auto" hangingPunct="1">
              <a:spcAft>
                <a:spcPts val="0"/>
              </a:spcAft>
              <a:buFont typeface="Wingdings 3"/>
              <a:buNone/>
              <a:defRPr/>
            </a:pPr>
            <a:r>
              <a:rPr lang="tr-TR" sz="5600" dirty="0" smtClean="0"/>
              <a:t>İçişleri Bakanlığına</a:t>
            </a:r>
            <a:endParaRPr lang="tr-TR" sz="5600" dirty="0" smtClean="0">
              <a:solidFill>
                <a:srgbClr val="FF0000"/>
              </a:solidFill>
            </a:endParaRPr>
          </a:p>
          <a:p>
            <a:pPr marL="365760" indent="-256032" eaLnBrk="1" fontAlgn="auto" hangingPunct="1">
              <a:spcAft>
                <a:spcPts val="0"/>
              </a:spcAft>
              <a:buFont typeface="Wingdings 3"/>
              <a:buNone/>
              <a:defRPr/>
            </a:pPr>
            <a:endParaRPr lang="tr-TR" sz="5600" dirty="0" smtClean="0"/>
          </a:p>
          <a:p>
            <a:pPr marL="365760" indent="-256032" eaLnBrk="1" fontAlgn="auto" hangingPunct="1">
              <a:spcAft>
                <a:spcPts val="0"/>
              </a:spcAft>
              <a:buFont typeface="Wingdings 3"/>
              <a:buNone/>
              <a:defRPr/>
            </a:pPr>
            <a:r>
              <a:rPr lang="tr-TR" sz="5600" u="sng" dirty="0" smtClean="0"/>
              <a:t>Bazı Dağıtım Yerlerine Ek Konulmaması Durumu:</a:t>
            </a:r>
            <a:endParaRPr lang="tr-TR" sz="5600" dirty="0" smtClean="0"/>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Adı SOYADI</a:t>
            </a:r>
          </a:p>
          <a:p>
            <a:pPr marL="365760" indent="-256032" algn="r" eaLnBrk="1" fontAlgn="auto" hangingPunct="1">
              <a:spcAft>
                <a:spcPts val="0"/>
              </a:spcAft>
              <a:buFont typeface="Wingdings 3"/>
              <a:buNone/>
              <a:defRPr/>
            </a:pPr>
            <a:r>
              <a:rPr lang="tr-TR" sz="5600" dirty="0" smtClean="0"/>
              <a:t>Sosyal Güvenlik Kurumu Başkanı</a:t>
            </a:r>
          </a:p>
          <a:p>
            <a:pPr marL="365760" indent="-256032" eaLnBrk="1" fontAlgn="auto" hangingPunct="1">
              <a:spcAft>
                <a:spcPts val="0"/>
              </a:spcAft>
              <a:buFont typeface="Wingdings 3"/>
              <a:buNone/>
              <a:defRPr/>
            </a:pPr>
            <a:r>
              <a:rPr lang="tr-TR" sz="5600" dirty="0" smtClean="0"/>
              <a:t>Ek: </a:t>
            </a:r>
          </a:p>
          <a:p>
            <a:pPr marL="365760" indent="-256032" eaLnBrk="1" fontAlgn="auto" hangingPunct="1">
              <a:spcAft>
                <a:spcPts val="0"/>
              </a:spcAft>
              <a:buFont typeface="Wingdings 3"/>
              <a:buNone/>
              <a:defRPr/>
            </a:pPr>
            <a:r>
              <a:rPr lang="tr-TR" sz="5600" dirty="0" smtClean="0"/>
              <a:t>1- İlgi Yazı (1 Sayfa)</a:t>
            </a:r>
          </a:p>
          <a:p>
            <a:pPr marL="365760" indent="-256032" eaLnBrk="1" fontAlgn="auto" hangingPunct="1">
              <a:spcAft>
                <a:spcPts val="0"/>
              </a:spcAft>
              <a:buFont typeface="Wingdings 3"/>
              <a:buNone/>
              <a:defRPr/>
            </a:pPr>
            <a:r>
              <a:rPr lang="tr-TR" sz="5600" dirty="0" smtClean="0"/>
              <a:t>2- Dosya (1 Adet)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Dağıtım:	</a:t>
            </a:r>
          </a:p>
          <a:p>
            <a:pPr marL="365760" indent="-256032" eaLnBrk="1" fontAlgn="auto" hangingPunct="1">
              <a:spcAft>
                <a:spcPts val="0"/>
              </a:spcAft>
              <a:buFont typeface="Wingdings 3"/>
              <a:buNone/>
              <a:defRPr/>
            </a:pPr>
            <a:r>
              <a:rPr lang="tr-TR" sz="5600" dirty="0" smtClean="0"/>
              <a:t>Dışişleri Bakanlığına (Ek-1 Konulmadı)</a:t>
            </a:r>
          </a:p>
          <a:p>
            <a:pPr marL="365760" indent="-256032" eaLnBrk="1" fontAlgn="auto" hangingPunct="1">
              <a:spcAft>
                <a:spcPts val="0"/>
              </a:spcAft>
              <a:buFont typeface="Wingdings 3"/>
              <a:buNone/>
              <a:defRPr/>
            </a:pPr>
            <a:r>
              <a:rPr lang="tr-TR" sz="5600" dirty="0" smtClean="0"/>
              <a:t>Hazine ve Maliye Bakanlığına</a:t>
            </a:r>
          </a:p>
          <a:p>
            <a:pPr marL="365760" indent="-256032" eaLnBrk="1" fontAlgn="auto" hangingPunct="1">
              <a:spcAft>
                <a:spcPts val="0"/>
              </a:spcAft>
              <a:buFont typeface="Wingdings 3"/>
              <a:buNone/>
              <a:defRPr/>
            </a:pPr>
            <a:r>
              <a:rPr lang="tr-TR" sz="5600" dirty="0" smtClean="0"/>
              <a:t>Milli Savunma Bakanlığına (Ekler Konulmadı)</a:t>
            </a:r>
            <a:endParaRPr lang="tr-TR" sz="5600" dirty="0" smtClean="0">
              <a:solidFill>
                <a:srgbClr val="FF0000"/>
              </a:solidFill>
            </a:endParaRPr>
          </a:p>
        </p:txBody>
      </p:sp>
      <p:sp>
        <p:nvSpPr>
          <p:cNvPr id="8601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F527676-DAAD-4C11-81DE-678ADFD2C70C}" type="datetime1">
              <a:rPr lang="tr-TR" smtClean="0"/>
              <a:pPr/>
              <a:t>20.6.2020</a:t>
            </a:fld>
            <a:endParaRPr lang="tr-TR" smtClean="0"/>
          </a:p>
        </p:txBody>
      </p:sp>
      <p:sp>
        <p:nvSpPr>
          <p:cNvPr id="8602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8602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B66497A-33AA-4000-BF79-2A1B9CE78F80}" type="slidenum">
              <a:rPr lang="tr-TR" smtClean="0"/>
              <a:pPr/>
              <a:t>76</a:t>
            </a:fld>
            <a:endParaRPr lang="tr-TR"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t> </a:t>
            </a:r>
            <a:r>
              <a:rPr lang="tr-TR" sz="3600" b="1" smtClean="0">
                <a:solidFill>
                  <a:srgbClr val="FF0000"/>
                </a:solidFill>
              </a:rPr>
              <a:t>Dağıtım MADDE 19</a:t>
            </a:r>
            <a:r>
              <a:rPr lang="tr-TR" sz="3600" smtClean="0">
                <a:solidFill>
                  <a:srgbClr val="FF0000"/>
                </a:solidFill>
              </a:rPr>
              <a:t>-</a:t>
            </a:r>
          </a:p>
          <a:p>
            <a:pPr eaLnBrk="1" hangingPunct="1">
              <a:buFont typeface="Wingdings 2" pitchFamily="18" charset="2"/>
              <a:buNone/>
            </a:pPr>
            <a:r>
              <a:rPr lang="tr-TR" sz="2800" smtClean="0"/>
              <a:t>   (3) Dağıtımlı belgeler, dağıtım bölümünde belirtilen muhataplara gönderilir. Dağıtım bölümü yazı alanına sığmayacak kadar uzunsa </a:t>
            </a:r>
            <a:r>
              <a:rPr lang="tr-TR" sz="2800" i="1" smtClean="0"/>
              <a:t>“Dağıtım:” başlığı altına “DAĞITIM LİSTESİ” yazılır ve</a:t>
            </a:r>
            <a:r>
              <a:rPr lang="tr-TR" sz="2800" smtClean="0"/>
              <a:t> ayrı bir sayfada “DAĞITIM LİSTESİ” başlığı altında gösterilir</a:t>
            </a:r>
          </a:p>
          <a:p>
            <a:pPr eaLnBrk="1" hangingPunct="1">
              <a:buFont typeface="Wingdings 2" pitchFamily="18" charset="2"/>
              <a:buNone/>
            </a:pPr>
            <a:r>
              <a:rPr lang="tr-TR" sz="2800" smtClean="0"/>
              <a:t>  </a:t>
            </a:r>
            <a:r>
              <a:rPr lang="tr-TR" sz="2800" b="1" i="1" smtClean="0">
                <a:solidFill>
                  <a:srgbClr val="FF0000"/>
                </a:solidFill>
              </a:rPr>
              <a:t>(Örnek  15)</a:t>
            </a:r>
            <a:r>
              <a:rPr lang="tr-TR" sz="2800" b="1" smtClean="0">
                <a:solidFill>
                  <a:srgbClr val="FF0000"/>
                </a:solidFill>
              </a:rPr>
              <a:t>.</a:t>
            </a:r>
            <a:r>
              <a:rPr lang="tr-TR" sz="2800" smtClean="0"/>
              <a:t> </a:t>
            </a:r>
          </a:p>
          <a:p>
            <a:pPr eaLnBrk="1" hangingPunct="1">
              <a:buFont typeface="Wingdings 2" pitchFamily="18" charset="2"/>
              <a:buNone/>
            </a:pPr>
            <a:r>
              <a:rPr lang="tr-TR" sz="2800" i="1" smtClean="0"/>
              <a:t>   Ancak gerekli hâllerde dağıtım listesi “Ek” olarak da üst yazıya eklenebilir </a:t>
            </a:r>
          </a:p>
          <a:p>
            <a:pPr eaLnBrk="1" hangingPunct="1">
              <a:buFont typeface="Wingdings 2" pitchFamily="18" charset="2"/>
              <a:buNone/>
            </a:pPr>
            <a:r>
              <a:rPr lang="tr-TR" sz="2800" b="1" i="1" smtClean="0">
                <a:solidFill>
                  <a:srgbClr val="FF0000"/>
                </a:solidFill>
              </a:rPr>
              <a:t>   (Örnek  16)</a:t>
            </a:r>
            <a:r>
              <a:rPr lang="tr-TR" sz="2800" b="1" smtClean="0">
                <a:solidFill>
                  <a:srgbClr val="FF0000"/>
                </a:solidFill>
              </a:rPr>
              <a:t>.</a:t>
            </a:r>
            <a:endParaRPr lang="tr-TR" sz="2800" smtClean="0"/>
          </a:p>
        </p:txBody>
      </p:sp>
      <p:sp>
        <p:nvSpPr>
          <p:cNvPr id="8704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775BED4-56E4-4914-AA70-077FD6F92C40}" type="datetime1">
              <a:rPr lang="tr-TR" smtClean="0"/>
              <a:pPr/>
              <a:t>20.6.2020</a:t>
            </a:fld>
            <a:endParaRPr lang="tr-TR" smtClean="0"/>
          </a:p>
        </p:txBody>
      </p:sp>
      <p:sp>
        <p:nvSpPr>
          <p:cNvPr id="8704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8704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4871D24-279A-4E7C-8649-FF17839E38E0}" type="slidenum">
              <a:rPr lang="tr-TR" smtClean="0"/>
              <a:pPr/>
              <a:t>77</a:t>
            </a:fld>
            <a:endParaRPr lang="tr-TR"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57200" y="458788"/>
            <a:ext cx="8229600" cy="5827712"/>
          </a:xfrm>
        </p:spPr>
        <p:txBody>
          <a:bodyPr>
            <a:normAutofit fontScale="25000" lnSpcReduction="20000"/>
          </a:bodyPr>
          <a:lstStyle/>
          <a:p>
            <a:pPr marL="365760" indent="-256032" eaLnBrk="1" fontAlgn="auto" hangingPunct="1">
              <a:spcAft>
                <a:spcPts val="0"/>
              </a:spcAft>
              <a:buFont typeface="Wingdings 2" pitchFamily="18" charset="2"/>
              <a:buNone/>
              <a:defRPr/>
            </a:pPr>
            <a:r>
              <a:rPr lang="tr-TR" sz="8000" dirty="0" smtClean="0"/>
              <a:t> </a:t>
            </a:r>
            <a:r>
              <a:rPr lang="tr-TR" sz="8000" b="1" dirty="0" smtClean="0">
                <a:solidFill>
                  <a:srgbClr val="FF0000"/>
                </a:solidFill>
              </a:rPr>
              <a:t>Örnek 15                      </a:t>
            </a:r>
            <a:r>
              <a:rPr lang="tr-TR" sz="5600" b="1" dirty="0" smtClean="0">
                <a:solidFill>
                  <a:srgbClr val="FF0000"/>
                </a:solidFill>
              </a:rPr>
              <a:t>DAĞITIM LİSTESİ ÖRNEĞİ</a:t>
            </a:r>
            <a:endParaRPr lang="tr-TR" sz="5600" dirty="0" smtClean="0">
              <a:solidFill>
                <a:srgbClr val="FF0000"/>
              </a:solidFill>
            </a:endParaRPr>
          </a:p>
          <a:p>
            <a:pPr marL="365760" indent="-256032" algn="ctr"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u="sng" dirty="0" smtClean="0"/>
              <a:t>Dağıtımın Üst Yazının Devamında Kullanılması Durumu:</a:t>
            </a:r>
            <a:endParaRPr lang="tr-TR" sz="5600" dirty="0" smtClean="0"/>
          </a:p>
          <a:p>
            <a:pPr marL="365760" indent="-256032" algn="ctr" eaLnBrk="1" fontAlgn="auto" hangingPunct="1">
              <a:spcAft>
                <a:spcPts val="0"/>
              </a:spcAft>
              <a:buFont typeface="Wingdings 3"/>
              <a:buNone/>
              <a:defRPr/>
            </a:pPr>
            <a:r>
              <a:rPr lang="tr-TR" sz="5600" dirty="0" smtClean="0"/>
              <a:t> </a:t>
            </a:r>
          </a:p>
          <a:p>
            <a:pPr marL="365760" indent="-256032" algn="ctr" eaLnBrk="1" fontAlgn="auto" hangingPunct="1">
              <a:spcAft>
                <a:spcPts val="0"/>
              </a:spcAft>
              <a:buFont typeface="Wingdings 3"/>
              <a:buNone/>
              <a:defRPr/>
            </a:pPr>
            <a:r>
              <a:rPr lang="tr-TR" sz="5600" dirty="0" smtClean="0"/>
              <a:t>T.C.</a:t>
            </a:r>
          </a:p>
          <a:p>
            <a:pPr marL="365760" indent="-256032" algn="ctr" eaLnBrk="1" fontAlgn="auto" hangingPunct="1">
              <a:spcAft>
                <a:spcPts val="0"/>
              </a:spcAft>
              <a:buFont typeface="Wingdings 3"/>
              <a:buNone/>
              <a:defRPr/>
            </a:pPr>
            <a:r>
              <a:rPr lang="tr-TR" sz="5600" dirty="0" smtClean="0"/>
              <a:t>CUMHURBAŞKANLIĞI İDARİ İŞLER BAŞKANLIĞI</a:t>
            </a:r>
          </a:p>
          <a:p>
            <a:pPr marL="365760" indent="-256032" algn="ctr" eaLnBrk="1" fontAlgn="auto" hangingPunct="1">
              <a:spcAft>
                <a:spcPts val="0"/>
              </a:spcAft>
              <a:buFont typeface="Wingdings 3"/>
              <a:buNone/>
              <a:defRPr/>
            </a:pPr>
            <a:r>
              <a:rPr lang="tr-TR" sz="5600" dirty="0" smtClean="0"/>
              <a:t>Destek ve Mali Hizmetler Genel Müdürlüğü</a:t>
            </a:r>
          </a:p>
          <a:p>
            <a:pPr marL="365760" indent="-256032" eaLnBrk="1" fontAlgn="auto" hangingPunct="1">
              <a:spcAft>
                <a:spcPts val="0"/>
              </a:spcAft>
              <a:buFont typeface="Wingdings 3"/>
              <a:buNone/>
              <a:defRPr/>
            </a:pPr>
            <a:r>
              <a:rPr lang="tr-TR" sz="3600" dirty="0" smtClean="0"/>
              <a:t> </a:t>
            </a:r>
          </a:p>
          <a:p>
            <a:pPr marL="365760" indent="-256032" eaLnBrk="1" fontAlgn="auto" hangingPunct="1">
              <a:spcAft>
                <a:spcPts val="0"/>
              </a:spcAft>
              <a:buFont typeface="Wingdings 3"/>
              <a:buNone/>
              <a:defRPr/>
            </a:pPr>
            <a:r>
              <a:rPr lang="tr-TR" sz="3600" dirty="0" smtClean="0"/>
              <a:t> </a:t>
            </a:r>
          </a:p>
          <a:p>
            <a:pPr marL="365760" indent="-256032" eaLnBrk="1" fontAlgn="auto" hangingPunct="1">
              <a:spcAft>
                <a:spcPts val="0"/>
              </a:spcAft>
              <a:buFont typeface="Wingdings 3"/>
              <a:buNone/>
              <a:defRPr/>
            </a:pPr>
            <a:r>
              <a:rPr lang="tr-TR" sz="5600" dirty="0" smtClean="0"/>
              <a:t>Sayı	: E-67915368-010.03-141842		                                 28.08.2019</a:t>
            </a:r>
          </a:p>
          <a:p>
            <a:pPr marL="365760" indent="-256032" eaLnBrk="1" fontAlgn="auto" hangingPunct="1">
              <a:spcAft>
                <a:spcPts val="0"/>
              </a:spcAft>
              <a:buFont typeface="Wingdings 3"/>
              <a:buNone/>
              <a:defRPr/>
            </a:pPr>
            <a:r>
              <a:rPr lang="tr-TR" sz="5600" dirty="0" smtClean="0"/>
              <a:t>Konu	: Yönetmelik Taslağı Değerlendirme Toplantısı</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algn="ctr" eaLnBrk="1" fontAlgn="auto" hangingPunct="1">
              <a:spcAft>
                <a:spcPts val="0"/>
              </a:spcAft>
              <a:buFont typeface="Wingdings 3"/>
              <a:buNone/>
              <a:defRPr/>
            </a:pPr>
            <a:r>
              <a:rPr lang="tr-TR" sz="5600" dirty="0" smtClean="0"/>
              <a:t>DAĞITIM YERLERİNE</a:t>
            </a:r>
          </a:p>
          <a:p>
            <a:pPr marL="365760" indent="-256032" eaLnBrk="1" fontAlgn="auto" hangingPunct="1">
              <a:spcAft>
                <a:spcPts val="0"/>
              </a:spcAft>
              <a:buFont typeface="Wingdings 3"/>
              <a:buNone/>
              <a:defRPr/>
            </a:pPr>
            <a:r>
              <a:rPr lang="tr-TR" sz="3600" dirty="0" smtClean="0"/>
              <a:t> </a:t>
            </a:r>
          </a:p>
          <a:p>
            <a:pPr marL="365760" indent="-256032" eaLnBrk="1" fontAlgn="auto" hangingPunct="1">
              <a:spcAft>
                <a:spcPts val="0"/>
              </a:spcAft>
              <a:buFont typeface="Wingdings 3"/>
              <a:buNone/>
              <a:defRPr/>
            </a:pPr>
            <a:r>
              <a:rPr lang="tr-TR" sz="3600" dirty="0" smtClean="0"/>
              <a:t>	………………………………………………………………………………………………………………………………………………………………………………………………….……………………………………………………………….…………………………………………………………………………………………………………...........  ………………………………………………………………………………………………………………….……………………………………………………………………………………………………………………………………………………………………………………………………………………………………………………………………………...</a:t>
            </a:r>
          </a:p>
          <a:p>
            <a:pPr marL="365760" indent="-256032" eaLnBrk="1" fontAlgn="auto" hangingPunct="1">
              <a:spcAft>
                <a:spcPts val="0"/>
              </a:spcAft>
              <a:buFont typeface="Wingdings 3"/>
              <a:buNone/>
              <a:defRPr/>
            </a:pPr>
            <a:r>
              <a:rPr lang="tr-TR" sz="3600" dirty="0" smtClean="0"/>
              <a:t>  </a:t>
            </a:r>
          </a:p>
          <a:p>
            <a:pPr marL="365760" indent="-256032" eaLnBrk="1" fontAlgn="auto" hangingPunct="1">
              <a:spcAft>
                <a:spcPts val="0"/>
              </a:spcAft>
              <a:buFont typeface="Wingdings 3"/>
              <a:buNone/>
              <a:defRPr/>
            </a:pPr>
            <a:r>
              <a:rPr lang="tr-TR" sz="3600" dirty="0" smtClean="0"/>
              <a:t>                                                                                                                                                                             </a:t>
            </a:r>
            <a:r>
              <a:rPr lang="tr-TR" sz="5600" dirty="0" smtClean="0"/>
              <a:t>Adı SOYADI   </a:t>
            </a:r>
          </a:p>
          <a:p>
            <a:pPr marL="365760" indent="-256032" eaLnBrk="1" fontAlgn="auto" hangingPunct="1">
              <a:spcAft>
                <a:spcPts val="0"/>
              </a:spcAft>
              <a:buFont typeface="Wingdings 3"/>
              <a:buNone/>
              <a:defRPr/>
            </a:pPr>
            <a:r>
              <a:rPr lang="tr-TR" sz="5600" dirty="0" smtClean="0"/>
              <a:t>                                                                                                               İdari İşler Başkanı</a:t>
            </a:r>
          </a:p>
          <a:p>
            <a:pPr marL="365760" indent="-256032" eaLnBrk="1" fontAlgn="auto" hangingPunct="1">
              <a:spcAft>
                <a:spcPts val="0"/>
              </a:spcAft>
              <a:buFont typeface="Wingdings 3"/>
              <a:buNone/>
              <a:defRPr/>
            </a:pPr>
            <a:r>
              <a:rPr lang="tr-TR" sz="5600" dirty="0" smtClean="0"/>
              <a:t> Ek: Yönetmelik Taslağı (12 Sayfa)</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Dağıtım:</a:t>
            </a:r>
          </a:p>
          <a:p>
            <a:pPr marL="365760" indent="-256032" eaLnBrk="1" fontAlgn="auto" hangingPunct="1">
              <a:spcAft>
                <a:spcPts val="0"/>
              </a:spcAft>
              <a:buFont typeface="Wingdings 3"/>
              <a:buNone/>
              <a:defRPr/>
            </a:pPr>
            <a:r>
              <a:rPr lang="tr-TR" sz="5600" dirty="0" smtClean="0"/>
              <a:t>Dağıtım Listesi (21 Muhatap)</a:t>
            </a:r>
            <a:endParaRPr lang="tr-TR" sz="2800" dirty="0" smtClean="0"/>
          </a:p>
        </p:txBody>
      </p:sp>
      <p:sp>
        <p:nvSpPr>
          <p:cNvPr id="8806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187CF33-6F52-4924-AAFE-F42E70B40496}" type="datetime1">
              <a:rPr lang="tr-TR" smtClean="0"/>
              <a:pPr/>
              <a:t>20.6.2020</a:t>
            </a:fld>
            <a:endParaRPr lang="tr-TR" smtClean="0"/>
          </a:p>
        </p:txBody>
      </p:sp>
      <p:sp>
        <p:nvSpPr>
          <p:cNvPr id="8806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8806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01416A3-F03D-4709-8505-53E065EDB7F3}" type="slidenum">
              <a:rPr lang="tr-TR" smtClean="0"/>
              <a:pPr/>
              <a:t>78</a:t>
            </a:fld>
            <a:endParaRPr lang="tr-TR"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57200" y="458788"/>
            <a:ext cx="8229600" cy="5827712"/>
          </a:xfrm>
        </p:spPr>
        <p:txBody>
          <a:bodyPr>
            <a:normAutofit fontScale="32500" lnSpcReduction="20000"/>
          </a:bodyPr>
          <a:lstStyle/>
          <a:p>
            <a:pPr marL="365760" indent="-256032" eaLnBrk="1" fontAlgn="auto" hangingPunct="1">
              <a:spcAft>
                <a:spcPts val="0"/>
              </a:spcAft>
              <a:buFont typeface="Wingdings 2" pitchFamily="18" charset="2"/>
              <a:buNone/>
              <a:defRPr/>
            </a:pPr>
            <a:r>
              <a:rPr lang="tr-TR" sz="5000" dirty="0" smtClean="0"/>
              <a:t> </a:t>
            </a:r>
            <a:r>
              <a:rPr lang="tr-TR" sz="6200" b="1" dirty="0" smtClean="0">
                <a:solidFill>
                  <a:srgbClr val="FF0000"/>
                </a:solidFill>
              </a:rPr>
              <a:t>Örnek 15                     </a:t>
            </a:r>
          </a:p>
          <a:p>
            <a:pPr marL="365760" indent="-256032" algn="ctr" eaLnBrk="1" fontAlgn="auto" hangingPunct="1">
              <a:spcAft>
                <a:spcPts val="0"/>
              </a:spcAft>
              <a:buFont typeface="Wingdings 2" pitchFamily="18" charset="2"/>
              <a:buNone/>
              <a:defRPr/>
            </a:pPr>
            <a:r>
              <a:rPr lang="tr-TR" sz="3600" b="1" dirty="0" smtClean="0"/>
              <a:t>DAĞITIM LİSTESİ</a:t>
            </a:r>
            <a:endParaRPr lang="tr-TR" sz="3600" dirty="0" smtClean="0"/>
          </a:p>
          <a:p>
            <a:pPr marL="365760" indent="-256032" eaLnBrk="1" fontAlgn="auto" hangingPunct="1">
              <a:spcAft>
                <a:spcPts val="0"/>
              </a:spcAft>
              <a:buFont typeface="Wingdings 3"/>
              <a:buNone/>
              <a:defRPr/>
            </a:pPr>
            <a:r>
              <a:rPr lang="tr-TR" sz="3600" dirty="0" smtClean="0"/>
              <a:t> </a:t>
            </a:r>
          </a:p>
          <a:p>
            <a:pPr marL="365760" indent="-256032" eaLnBrk="1" fontAlgn="auto" hangingPunct="1">
              <a:spcAft>
                <a:spcPts val="0"/>
              </a:spcAft>
              <a:buFont typeface="Wingdings 3"/>
              <a:buNone/>
              <a:defRPr/>
            </a:pPr>
            <a:r>
              <a:rPr lang="tr-TR" sz="4300" dirty="0" smtClean="0"/>
              <a:t>Adalet Bakanlığına</a:t>
            </a:r>
          </a:p>
          <a:p>
            <a:pPr marL="365760" indent="-256032" eaLnBrk="1" fontAlgn="auto" hangingPunct="1">
              <a:spcAft>
                <a:spcPts val="0"/>
              </a:spcAft>
              <a:buFont typeface="Wingdings 3"/>
              <a:buNone/>
              <a:defRPr/>
            </a:pPr>
            <a:r>
              <a:rPr lang="tr-TR" sz="4300" dirty="0" smtClean="0"/>
              <a:t>Aile, Çalışma ve Sosyal Hizmetler Bakanlığına</a:t>
            </a:r>
          </a:p>
          <a:p>
            <a:pPr marL="365760" indent="-256032" eaLnBrk="1" fontAlgn="auto" hangingPunct="1">
              <a:spcAft>
                <a:spcPts val="0"/>
              </a:spcAft>
              <a:buFont typeface="Wingdings 3"/>
              <a:buNone/>
              <a:defRPr/>
            </a:pPr>
            <a:r>
              <a:rPr lang="tr-TR" sz="4300" dirty="0" smtClean="0"/>
              <a:t>Çevre ve Şehircilik Bakanlığına</a:t>
            </a:r>
          </a:p>
          <a:p>
            <a:pPr marL="365760" indent="-256032" eaLnBrk="1" fontAlgn="auto" hangingPunct="1">
              <a:spcAft>
                <a:spcPts val="0"/>
              </a:spcAft>
              <a:buFont typeface="Wingdings 3"/>
              <a:buNone/>
              <a:defRPr/>
            </a:pPr>
            <a:r>
              <a:rPr lang="tr-TR" sz="4300" dirty="0" smtClean="0"/>
              <a:t>Dışişleri Bakanlığına</a:t>
            </a:r>
          </a:p>
          <a:p>
            <a:pPr marL="365760" indent="-256032" eaLnBrk="1" fontAlgn="auto" hangingPunct="1">
              <a:spcAft>
                <a:spcPts val="0"/>
              </a:spcAft>
              <a:buFont typeface="Wingdings 3"/>
              <a:buNone/>
              <a:defRPr/>
            </a:pPr>
            <a:r>
              <a:rPr lang="tr-TR" sz="4300" dirty="0" smtClean="0"/>
              <a:t>Enerji ve Tabii Kaynaklar Bakanlığına</a:t>
            </a:r>
          </a:p>
          <a:p>
            <a:pPr marL="365760" indent="-256032" eaLnBrk="1" fontAlgn="auto" hangingPunct="1">
              <a:spcAft>
                <a:spcPts val="0"/>
              </a:spcAft>
              <a:buFont typeface="Wingdings 3"/>
              <a:buNone/>
              <a:defRPr/>
            </a:pPr>
            <a:r>
              <a:rPr lang="tr-TR" sz="4300" dirty="0" smtClean="0"/>
              <a:t>Gençlik ve Spor Bakanlığına</a:t>
            </a:r>
          </a:p>
          <a:p>
            <a:pPr marL="365760" indent="-256032" eaLnBrk="1" fontAlgn="auto" hangingPunct="1">
              <a:spcAft>
                <a:spcPts val="0"/>
              </a:spcAft>
              <a:buFont typeface="Wingdings 3"/>
              <a:buNone/>
              <a:defRPr/>
            </a:pPr>
            <a:r>
              <a:rPr lang="tr-TR" sz="4300" dirty="0" smtClean="0"/>
              <a:t>Hazine ve Maliye Bakanlığına</a:t>
            </a:r>
          </a:p>
          <a:p>
            <a:pPr marL="365760" indent="-256032" eaLnBrk="1" fontAlgn="auto" hangingPunct="1">
              <a:spcAft>
                <a:spcPts val="0"/>
              </a:spcAft>
              <a:buFont typeface="Wingdings 3"/>
              <a:buNone/>
              <a:defRPr/>
            </a:pPr>
            <a:r>
              <a:rPr lang="tr-TR" sz="4300" dirty="0" smtClean="0"/>
              <a:t>Milli Eğitim Bakanlığına</a:t>
            </a:r>
          </a:p>
          <a:p>
            <a:pPr marL="365760" indent="-256032" eaLnBrk="1" fontAlgn="auto" hangingPunct="1">
              <a:spcAft>
                <a:spcPts val="0"/>
              </a:spcAft>
              <a:buFont typeface="Wingdings 3"/>
              <a:buNone/>
              <a:defRPr/>
            </a:pPr>
            <a:r>
              <a:rPr lang="tr-TR" sz="4300" dirty="0" smtClean="0"/>
              <a:t>Milli Savunma Bakanlığına </a:t>
            </a:r>
          </a:p>
          <a:p>
            <a:pPr marL="365760" indent="-256032" eaLnBrk="1" fontAlgn="auto" hangingPunct="1">
              <a:spcAft>
                <a:spcPts val="0"/>
              </a:spcAft>
              <a:buFont typeface="Wingdings 3"/>
              <a:buNone/>
              <a:defRPr/>
            </a:pPr>
            <a:r>
              <a:rPr lang="tr-TR" sz="4300" dirty="0" smtClean="0"/>
              <a:t>Sağlık Bakanlığına </a:t>
            </a:r>
          </a:p>
          <a:p>
            <a:pPr marL="365760" indent="-256032" eaLnBrk="1" fontAlgn="auto" hangingPunct="1">
              <a:spcAft>
                <a:spcPts val="0"/>
              </a:spcAft>
              <a:buFont typeface="Wingdings 3"/>
              <a:buNone/>
              <a:defRPr/>
            </a:pPr>
            <a:r>
              <a:rPr lang="tr-TR" sz="4300" dirty="0" smtClean="0"/>
              <a:t>Sanayi ve Teknoloji Bakanlığına</a:t>
            </a:r>
          </a:p>
          <a:p>
            <a:pPr marL="365760" indent="-256032" eaLnBrk="1" fontAlgn="auto" hangingPunct="1">
              <a:spcAft>
                <a:spcPts val="0"/>
              </a:spcAft>
              <a:buFont typeface="Wingdings 3"/>
              <a:buNone/>
              <a:defRPr/>
            </a:pPr>
            <a:r>
              <a:rPr lang="tr-TR" sz="4300" dirty="0" smtClean="0"/>
              <a:t>Tarım ve Orman Bakanlığına</a:t>
            </a:r>
          </a:p>
          <a:p>
            <a:pPr marL="365760" indent="-256032" eaLnBrk="1" fontAlgn="auto" hangingPunct="1">
              <a:spcAft>
                <a:spcPts val="0"/>
              </a:spcAft>
              <a:buFont typeface="Wingdings 3"/>
              <a:buNone/>
              <a:defRPr/>
            </a:pPr>
            <a:r>
              <a:rPr lang="tr-TR" sz="4300" dirty="0" smtClean="0"/>
              <a:t>Ticaret Bakanlığına</a:t>
            </a:r>
          </a:p>
          <a:p>
            <a:pPr marL="365760" indent="-256032" eaLnBrk="1" fontAlgn="auto" hangingPunct="1">
              <a:spcAft>
                <a:spcPts val="0"/>
              </a:spcAft>
              <a:buFont typeface="Wingdings 3"/>
              <a:buNone/>
              <a:defRPr/>
            </a:pPr>
            <a:r>
              <a:rPr lang="tr-TR" sz="4300" dirty="0" smtClean="0"/>
              <a:t>Ulaştırma ve Altyapı Bakanlığına </a:t>
            </a:r>
          </a:p>
          <a:p>
            <a:pPr marL="365760" indent="-256032" eaLnBrk="1" fontAlgn="auto" hangingPunct="1">
              <a:spcAft>
                <a:spcPts val="0"/>
              </a:spcAft>
              <a:buFont typeface="Wingdings 3"/>
              <a:buNone/>
              <a:defRPr/>
            </a:pPr>
            <a:r>
              <a:rPr lang="tr-TR" sz="4300" dirty="0" smtClean="0"/>
              <a:t>Devlet Denetleme Kurulu Başkanlığına</a:t>
            </a:r>
          </a:p>
          <a:p>
            <a:pPr marL="365760" indent="-256032" eaLnBrk="1" fontAlgn="auto" hangingPunct="1">
              <a:spcAft>
                <a:spcPts val="0"/>
              </a:spcAft>
              <a:buFont typeface="Wingdings 3"/>
              <a:buNone/>
              <a:defRPr/>
            </a:pPr>
            <a:r>
              <a:rPr lang="tr-TR" sz="4300" dirty="0" smtClean="0"/>
              <a:t>Milli İstihbarat Teşkilatı Başkanlığına</a:t>
            </a:r>
          </a:p>
          <a:p>
            <a:pPr marL="365760" indent="-256032" eaLnBrk="1" fontAlgn="auto" hangingPunct="1">
              <a:spcAft>
                <a:spcPts val="0"/>
              </a:spcAft>
              <a:buFont typeface="Wingdings 3"/>
              <a:buNone/>
              <a:defRPr/>
            </a:pPr>
            <a:r>
              <a:rPr lang="tr-TR" sz="4300" dirty="0" smtClean="0"/>
              <a:t>Bilgi Teknolojileri ve İletişim Kurumu Başkanlığına</a:t>
            </a:r>
          </a:p>
          <a:p>
            <a:pPr marL="365760" indent="-256032" eaLnBrk="1" fontAlgn="auto" hangingPunct="1">
              <a:spcAft>
                <a:spcPts val="0"/>
              </a:spcAft>
              <a:buFont typeface="Wingdings 3"/>
              <a:buNone/>
              <a:defRPr/>
            </a:pPr>
            <a:r>
              <a:rPr lang="tr-TR" sz="4300" dirty="0" smtClean="0"/>
              <a:t>Emniyet Genel Müdürlüğüne</a:t>
            </a:r>
          </a:p>
          <a:p>
            <a:pPr marL="365760" indent="-256032" eaLnBrk="1" fontAlgn="auto" hangingPunct="1">
              <a:spcAft>
                <a:spcPts val="0"/>
              </a:spcAft>
              <a:buFont typeface="Wingdings 3"/>
              <a:buNone/>
              <a:defRPr/>
            </a:pPr>
            <a:r>
              <a:rPr lang="tr-TR" sz="4300" dirty="0" smtClean="0"/>
              <a:t>Gelir İdaresi Başkanlığına</a:t>
            </a:r>
          </a:p>
          <a:p>
            <a:pPr marL="365760" indent="-256032" eaLnBrk="1" fontAlgn="auto" hangingPunct="1">
              <a:spcAft>
                <a:spcPts val="0"/>
              </a:spcAft>
              <a:buFont typeface="Wingdings 3"/>
              <a:buNone/>
              <a:defRPr/>
            </a:pPr>
            <a:r>
              <a:rPr lang="tr-TR" sz="4300" dirty="0" smtClean="0"/>
              <a:t>Sosyal Güvenlik Kurumu Başkanlığına</a:t>
            </a:r>
          </a:p>
          <a:p>
            <a:pPr marL="365760" indent="-256032" eaLnBrk="1" fontAlgn="auto" hangingPunct="1">
              <a:spcAft>
                <a:spcPts val="0"/>
              </a:spcAft>
              <a:buFont typeface="Wingdings 3"/>
              <a:buNone/>
              <a:defRPr/>
            </a:pPr>
            <a:r>
              <a:rPr lang="tr-TR" sz="4300" dirty="0" smtClean="0"/>
              <a:t>Türkiye İş Kurumu Genel Müdürlüğüne</a:t>
            </a:r>
          </a:p>
          <a:p>
            <a:pPr marL="365760" indent="-256032" eaLnBrk="1" fontAlgn="auto" hangingPunct="1">
              <a:spcAft>
                <a:spcPts val="0"/>
              </a:spcAft>
              <a:buFont typeface="Wingdings 2" pitchFamily="18" charset="2"/>
              <a:buNone/>
              <a:defRPr/>
            </a:pPr>
            <a:endParaRPr lang="tr-TR" sz="3600" dirty="0" smtClean="0">
              <a:solidFill>
                <a:srgbClr val="FF0000"/>
              </a:solidFill>
            </a:endParaRPr>
          </a:p>
          <a:p>
            <a:pPr marL="365760" indent="-256032" eaLnBrk="1" fontAlgn="auto" hangingPunct="1">
              <a:spcAft>
                <a:spcPts val="0"/>
              </a:spcAft>
              <a:buFont typeface="Wingdings 2" pitchFamily="18" charset="2"/>
              <a:buNone/>
              <a:defRPr/>
            </a:pPr>
            <a:r>
              <a:rPr lang="tr-TR" sz="2800" dirty="0" smtClean="0"/>
              <a:t>    </a:t>
            </a:r>
          </a:p>
        </p:txBody>
      </p:sp>
      <p:sp>
        <p:nvSpPr>
          <p:cNvPr id="8909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FE3FAA5-0F4D-4BB5-A171-FEFB7F541BAF}" type="datetime1">
              <a:rPr lang="tr-TR" smtClean="0"/>
              <a:pPr/>
              <a:t>20.6.2020</a:t>
            </a:fld>
            <a:endParaRPr lang="tr-TR" smtClean="0"/>
          </a:p>
        </p:txBody>
      </p:sp>
      <p:sp>
        <p:nvSpPr>
          <p:cNvPr id="8909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8909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5C07486-042A-4719-8820-8E7764583515}" type="slidenum">
              <a:rPr lang="tr-TR" smtClean="0"/>
              <a:pPr/>
              <a:t>79</a:t>
            </a:fld>
            <a:endParaRPr lang="tr-T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54038" y="350838"/>
            <a:ext cx="8242300" cy="5775325"/>
          </a:xfrm>
        </p:spPr>
        <p:txBody>
          <a:bodyPr>
            <a:normAutofit lnSpcReduction="10000"/>
          </a:bodyPr>
          <a:lstStyle/>
          <a:p>
            <a:pPr marL="365760" indent="-256032" eaLnBrk="1" fontAlgn="auto" hangingPunct="1">
              <a:spcAft>
                <a:spcPts val="0"/>
              </a:spcAft>
              <a:buFont typeface="Wingdings 3"/>
              <a:buNone/>
              <a:defRPr/>
            </a:pPr>
            <a:r>
              <a:rPr lang="tr-TR" sz="2800" b="1" dirty="0" smtClean="0">
                <a:solidFill>
                  <a:srgbClr val="FF0000"/>
                </a:solidFill>
              </a:rPr>
              <a:t>Tanımlar</a:t>
            </a:r>
            <a:r>
              <a:rPr lang="tr-TR" sz="2800" b="1" i="1" dirty="0" smtClean="0">
                <a:solidFill>
                  <a:srgbClr val="FF0000"/>
                </a:solidFill>
              </a:rPr>
              <a:t> ve kısaltmalar </a:t>
            </a:r>
            <a:r>
              <a:rPr lang="tr-TR" sz="2800" b="1" dirty="0" smtClean="0">
                <a:solidFill>
                  <a:srgbClr val="FF0000"/>
                </a:solidFill>
              </a:rPr>
              <a:t>MADDE 3</a:t>
            </a:r>
            <a:r>
              <a:rPr lang="tr-TR" sz="2800" dirty="0" smtClean="0">
                <a:solidFill>
                  <a:srgbClr val="FF0000"/>
                </a:solidFill>
              </a:rPr>
              <a:t>-</a:t>
            </a:r>
            <a:r>
              <a:rPr lang="tr-TR" sz="2800" dirty="0" smtClean="0"/>
              <a:t> </a:t>
            </a:r>
            <a:endParaRPr lang="tr-TR" dirty="0" smtClean="0">
              <a:solidFill>
                <a:srgbClr val="FF0000"/>
              </a:solidFill>
            </a:endParaRPr>
          </a:p>
          <a:p>
            <a:pPr marL="365760" indent="-256032" eaLnBrk="1" fontAlgn="auto" hangingPunct="1">
              <a:lnSpc>
                <a:spcPct val="80000"/>
              </a:lnSpc>
              <a:spcAft>
                <a:spcPts val="0"/>
              </a:spcAft>
              <a:buFont typeface="Wingdings 3"/>
              <a:buChar char=""/>
              <a:defRPr/>
            </a:pPr>
            <a:endParaRPr lang="tr-TR" dirty="0" smtClean="0">
              <a:solidFill>
                <a:schemeClr val="accent2"/>
              </a:solidFill>
            </a:endParaRPr>
          </a:p>
          <a:p>
            <a:pPr marL="365760" indent="-256032" eaLnBrk="1" fontAlgn="auto" hangingPunct="1">
              <a:spcAft>
                <a:spcPts val="0"/>
              </a:spcAft>
              <a:buFont typeface="Wingdings 3"/>
              <a:buNone/>
              <a:defRPr/>
            </a:pPr>
            <a:r>
              <a:rPr lang="tr-TR" sz="2800" u="sng" dirty="0" smtClean="0">
                <a:solidFill>
                  <a:srgbClr val="FF0000"/>
                </a:solidFill>
              </a:rPr>
              <a:t> </a:t>
            </a:r>
            <a:r>
              <a:rPr lang="tr-TR" sz="2800" i="1" u="sng" dirty="0" smtClean="0">
                <a:solidFill>
                  <a:srgbClr val="FF0000"/>
                </a:solidFill>
              </a:rPr>
              <a:t>ğ</a:t>
            </a:r>
            <a:r>
              <a:rPr lang="tr-TR" sz="2800" u="sng" dirty="0" smtClean="0">
                <a:solidFill>
                  <a:srgbClr val="FF0000"/>
                </a:solidFill>
              </a:rPr>
              <a:t>) Fiziksel ortam: </a:t>
            </a:r>
            <a:r>
              <a:rPr lang="tr-TR" sz="2800" dirty="0" smtClean="0"/>
              <a:t>Kâğıt ortamında yapılan işlemleri,</a:t>
            </a:r>
          </a:p>
          <a:p>
            <a:pPr marL="365760" indent="-256032" eaLnBrk="1" fontAlgn="auto" hangingPunct="1">
              <a:spcAft>
                <a:spcPts val="0"/>
              </a:spcAft>
              <a:buFont typeface="Wingdings 3"/>
              <a:buNone/>
              <a:defRPr/>
            </a:pPr>
            <a:r>
              <a:rPr lang="tr-TR" sz="2800" i="1" u="sng" dirty="0" smtClean="0">
                <a:solidFill>
                  <a:srgbClr val="FF0000"/>
                </a:solidFill>
              </a:rPr>
              <a:t>h</a:t>
            </a:r>
            <a:r>
              <a:rPr lang="tr-TR" sz="2800" u="sng" dirty="0" smtClean="0">
                <a:solidFill>
                  <a:srgbClr val="FF0000"/>
                </a:solidFill>
              </a:rPr>
              <a:t>) Form: </a:t>
            </a:r>
            <a:r>
              <a:rPr lang="tr-TR" sz="2800" dirty="0" smtClean="0"/>
              <a:t>Biçimli belgeyi,</a:t>
            </a:r>
          </a:p>
          <a:p>
            <a:pPr marL="365760" indent="-256032" eaLnBrk="1" fontAlgn="auto" hangingPunct="1">
              <a:spcAft>
                <a:spcPts val="0"/>
              </a:spcAft>
              <a:buFont typeface="Wingdings 3"/>
              <a:buNone/>
              <a:defRPr/>
            </a:pPr>
            <a:r>
              <a:rPr lang="tr-TR" sz="2800" i="1" u="sng" dirty="0" smtClean="0">
                <a:solidFill>
                  <a:srgbClr val="FF0000"/>
                </a:solidFill>
              </a:rPr>
              <a:t>ı</a:t>
            </a:r>
            <a:r>
              <a:rPr lang="tr-TR" sz="2800" u="sng" dirty="0" smtClean="0">
                <a:solidFill>
                  <a:srgbClr val="FF0000"/>
                </a:solidFill>
              </a:rPr>
              <a:t>)  Format: </a:t>
            </a:r>
            <a:r>
              <a:rPr lang="tr-TR" sz="2800" dirty="0" smtClean="0"/>
              <a:t>Elektronik dosya türlerini,</a:t>
            </a:r>
          </a:p>
          <a:p>
            <a:pPr marL="365760" indent="-256032" eaLnBrk="1" fontAlgn="auto" hangingPunct="1">
              <a:spcAft>
                <a:spcPts val="0"/>
              </a:spcAft>
              <a:buFont typeface="Wingdings 3"/>
              <a:buNone/>
              <a:defRPr/>
            </a:pPr>
            <a:r>
              <a:rPr lang="tr-TR" sz="2800" i="1" u="sng" dirty="0" smtClean="0">
                <a:solidFill>
                  <a:srgbClr val="FF0000"/>
                </a:solidFill>
              </a:rPr>
              <a:t>i</a:t>
            </a:r>
            <a:r>
              <a:rPr lang="tr-TR" sz="2800" u="sng" dirty="0" smtClean="0">
                <a:solidFill>
                  <a:srgbClr val="FF0000"/>
                </a:solidFill>
              </a:rPr>
              <a:t>) Günlük rapor: </a:t>
            </a:r>
            <a:r>
              <a:rPr lang="tr-TR" sz="2800" dirty="0" err="1" smtClean="0"/>
              <a:t>EBYS’de</a:t>
            </a:r>
            <a:r>
              <a:rPr lang="tr-TR" sz="2800" dirty="0" smtClean="0"/>
              <a:t> yapılan ekleme, değiştirme, silme, arama, görüntüleme, gönderme ve alma gibi işlemlerin hangi EBYS elemanı üzerinde ve kim tarafından gerçekleştirildiği ile işlemin gerçekleştirildiği tarih ve </a:t>
            </a:r>
            <a:r>
              <a:rPr lang="tr-TR" sz="2800" i="1" dirty="0" smtClean="0"/>
              <a:t>saat</a:t>
            </a:r>
            <a:r>
              <a:rPr lang="tr-TR" sz="2800" dirty="0" smtClean="0"/>
              <a:t> bilgisini ihtiva eden kayıtları,</a:t>
            </a:r>
            <a:endParaRPr lang="tr-TR" b="1" dirty="0" smtClean="0">
              <a:solidFill>
                <a:schemeClr val="accent2"/>
              </a:solidFill>
            </a:endParaRPr>
          </a:p>
        </p:txBody>
      </p:sp>
      <p:sp>
        <p:nvSpPr>
          <p:cNvPr id="1638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5C33295-464A-4AAA-A926-696A377E01A2}" type="datetime1">
              <a:rPr lang="tr-TR" smtClean="0"/>
              <a:pPr/>
              <a:t>20.6.2020</a:t>
            </a:fld>
            <a:endParaRPr lang="tr-TR" smtClean="0"/>
          </a:p>
        </p:txBody>
      </p:sp>
      <p:sp>
        <p:nvSpPr>
          <p:cNvPr id="1638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638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CC9CD13-711B-48DC-A80F-1E8F1B3837EA}" type="slidenum">
              <a:rPr lang="tr-TR" smtClean="0"/>
              <a:pPr/>
              <a:t>8</a:t>
            </a:fld>
            <a:endParaRPr lang="tr-TR"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57200" y="458788"/>
            <a:ext cx="8229600" cy="5827712"/>
          </a:xfrm>
        </p:spPr>
        <p:txBody>
          <a:bodyPr>
            <a:normAutofit fontScale="25000" lnSpcReduction="20000"/>
          </a:bodyPr>
          <a:lstStyle/>
          <a:p>
            <a:pPr marL="365760" indent="-256032" eaLnBrk="1" fontAlgn="auto" hangingPunct="1">
              <a:spcAft>
                <a:spcPts val="0"/>
              </a:spcAft>
              <a:buFont typeface="Wingdings 2" pitchFamily="18" charset="2"/>
              <a:buNone/>
              <a:defRPr/>
            </a:pPr>
            <a:r>
              <a:rPr lang="tr-TR" sz="8000" dirty="0" smtClean="0"/>
              <a:t> </a:t>
            </a:r>
            <a:r>
              <a:rPr lang="tr-TR" sz="8000" b="1" dirty="0" smtClean="0">
                <a:solidFill>
                  <a:srgbClr val="FF0000"/>
                </a:solidFill>
              </a:rPr>
              <a:t>Örnek 16      </a:t>
            </a:r>
            <a:endParaRPr lang="tr-TR" sz="6200" b="1" dirty="0" smtClean="0">
              <a:solidFill>
                <a:srgbClr val="FF0000"/>
              </a:solidFill>
            </a:endParaRPr>
          </a:p>
          <a:p>
            <a:pPr marL="365760" indent="-256032" eaLnBrk="1" fontAlgn="auto" hangingPunct="1">
              <a:spcAft>
                <a:spcPts val="0"/>
              </a:spcAft>
              <a:buFont typeface="Wingdings 3"/>
              <a:buNone/>
              <a:defRPr/>
            </a:pPr>
            <a:r>
              <a:rPr lang="tr-TR" sz="6600" u="sng" dirty="0" smtClean="0"/>
              <a:t>Dağıtımın Belge Eki Olarak Kullanılması Durumu:</a:t>
            </a:r>
            <a:endParaRPr lang="tr-TR" sz="6600" dirty="0" smtClean="0"/>
          </a:p>
          <a:p>
            <a:pPr marL="365760" indent="-256032" eaLnBrk="1" fontAlgn="auto" hangingPunct="1">
              <a:spcAft>
                <a:spcPts val="0"/>
              </a:spcAft>
              <a:buFont typeface="Wingdings 3"/>
              <a:buNone/>
              <a:defRPr/>
            </a:pPr>
            <a:r>
              <a:rPr lang="tr-TR" sz="6600" dirty="0" smtClean="0"/>
              <a:t> </a:t>
            </a:r>
          </a:p>
          <a:p>
            <a:pPr marL="365760" indent="-256032" algn="ctr" eaLnBrk="1" fontAlgn="auto" hangingPunct="1">
              <a:spcAft>
                <a:spcPts val="0"/>
              </a:spcAft>
              <a:buFont typeface="Wingdings 3"/>
              <a:buNone/>
              <a:defRPr/>
            </a:pPr>
            <a:r>
              <a:rPr lang="tr-TR" sz="6600" dirty="0" smtClean="0"/>
              <a:t>T.C.</a:t>
            </a:r>
          </a:p>
          <a:p>
            <a:pPr marL="365760" indent="-256032" algn="ctr" eaLnBrk="1" fontAlgn="auto" hangingPunct="1">
              <a:spcAft>
                <a:spcPts val="0"/>
              </a:spcAft>
              <a:buFont typeface="Wingdings 3"/>
              <a:buNone/>
              <a:defRPr/>
            </a:pPr>
            <a:r>
              <a:rPr lang="tr-TR" sz="6600" dirty="0" smtClean="0"/>
              <a:t>CUMHURBAŞKANLIĞI İDARİ İŞLER BAŞKANLIĞI</a:t>
            </a:r>
          </a:p>
          <a:p>
            <a:pPr marL="365760" indent="-256032" algn="ctr" eaLnBrk="1" fontAlgn="auto" hangingPunct="1">
              <a:spcAft>
                <a:spcPts val="0"/>
              </a:spcAft>
              <a:buFont typeface="Wingdings 3"/>
              <a:buNone/>
              <a:defRPr/>
            </a:pPr>
            <a:r>
              <a:rPr lang="tr-TR" sz="6600" dirty="0" smtClean="0"/>
              <a:t>Destek ve Mali Hizmetler Genel Müdürlüğü</a:t>
            </a:r>
          </a:p>
          <a:p>
            <a:pPr marL="365760" indent="-256032" eaLnBrk="1" fontAlgn="auto" hangingPunct="1">
              <a:spcAft>
                <a:spcPts val="0"/>
              </a:spcAft>
              <a:buFont typeface="Wingdings 3"/>
              <a:buNone/>
              <a:defRPr/>
            </a:pPr>
            <a:r>
              <a:rPr lang="tr-TR" sz="6600" dirty="0" smtClean="0"/>
              <a:t> </a:t>
            </a:r>
          </a:p>
          <a:p>
            <a:pPr marL="365760" indent="-256032" eaLnBrk="1" fontAlgn="auto" hangingPunct="1">
              <a:spcAft>
                <a:spcPts val="0"/>
              </a:spcAft>
              <a:buFont typeface="Wingdings 3"/>
              <a:buNone/>
              <a:defRPr/>
            </a:pPr>
            <a:r>
              <a:rPr lang="tr-TR" sz="6600" dirty="0" smtClean="0"/>
              <a:t> </a:t>
            </a:r>
          </a:p>
          <a:p>
            <a:pPr marL="365760" indent="-256032" eaLnBrk="1" fontAlgn="auto" hangingPunct="1">
              <a:spcAft>
                <a:spcPts val="0"/>
              </a:spcAft>
              <a:buFont typeface="Wingdings 3"/>
              <a:buNone/>
              <a:defRPr/>
            </a:pPr>
            <a:r>
              <a:rPr lang="tr-TR" sz="6600" dirty="0" smtClean="0"/>
              <a:t>Sayı	: E-67915368-010.03-141842			28.08.2019</a:t>
            </a:r>
          </a:p>
          <a:p>
            <a:pPr marL="365760" indent="-256032" eaLnBrk="1" fontAlgn="auto" hangingPunct="1">
              <a:spcAft>
                <a:spcPts val="0"/>
              </a:spcAft>
              <a:buFont typeface="Wingdings 3"/>
              <a:buNone/>
              <a:defRPr/>
            </a:pPr>
            <a:r>
              <a:rPr lang="tr-TR" sz="6600" dirty="0" smtClean="0"/>
              <a:t>Konu	: Yönetmelik Taslağı Değerlendirme Toplantısı</a:t>
            </a:r>
          </a:p>
          <a:p>
            <a:pPr marL="365760" indent="-256032" eaLnBrk="1" fontAlgn="auto" hangingPunct="1">
              <a:spcAft>
                <a:spcPts val="0"/>
              </a:spcAft>
              <a:buFont typeface="Wingdings 3"/>
              <a:buNone/>
              <a:defRPr/>
            </a:pPr>
            <a:r>
              <a:rPr lang="tr-TR" sz="6600" dirty="0" smtClean="0"/>
              <a:t> </a:t>
            </a:r>
          </a:p>
          <a:p>
            <a:pPr marL="365760" indent="-256032" algn="ctr" eaLnBrk="1" fontAlgn="auto" hangingPunct="1">
              <a:spcAft>
                <a:spcPts val="0"/>
              </a:spcAft>
              <a:buFont typeface="Wingdings 3"/>
              <a:buNone/>
              <a:defRPr/>
            </a:pPr>
            <a:r>
              <a:rPr lang="tr-TR" sz="6600" dirty="0" smtClean="0"/>
              <a:t> DAĞITIM YERLERİNE</a:t>
            </a:r>
          </a:p>
          <a:p>
            <a:pPr marL="365760" indent="-256032" eaLnBrk="1" fontAlgn="auto" hangingPunct="1">
              <a:spcAft>
                <a:spcPts val="0"/>
              </a:spcAft>
              <a:buFont typeface="Wingdings 3"/>
              <a:buNone/>
              <a:defRPr/>
            </a:pPr>
            <a:r>
              <a:rPr lang="tr-TR" sz="6600" dirty="0" smtClean="0"/>
              <a:t> </a:t>
            </a:r>
          </a:p>
          <a:p>
            <a:pPr marL="365760" indent="-256032" eaLnBrk="1" fontAlgn="auto" hangingPunct="1">
              <a:spcAft>
                <a:spcPts val="0"/>
              </a:spcAft>
              <a:buFont typeface="Wingdings 3"/>
              <a:buNone/>
              <a:defRPr/>
            </a:pPr>
            <a:r>
              <a:rPr lang="tr-TR" sz="6600" dirty="0" smtClean="0"/>
              <a:t>	………………………………………………………………………………………………………………………………………………………………………………………………….……………………………………………………………………………………</a:t>
            </a:r>
          </a:p>
          <a:p>
            <a:pPr marL="365760" indent="-256032" eaLnBrk="1" fontAlgn="auto" hangingPunct="1">
              <a:spcAft>
                <a:spcPts val="0"/>
              </a:spcAft>
              <a:buFont typeface="Wingdings 3"/>
              <a:buNone/>
              <a:defRPr/>
            </a:pPr>
            <a:r>
              <a:rPr lang="tr-TR" sz="6600" dirty="0" smtClean="0"/>
              <a:t>                                                   </a:t>
            </a:r>
          </a:p>
          <a:p>
            <a:pPr marL="365760" indent="-256032" eaLnBrk="1" fontAlgn="auto" hangingPunct="1">
              <a:spcAft>
                <a:spcPts val="0"/>
              </a:spcAft>
              <a:buFont typeface="Wingdings 3"/>
              <a:buNone/>
              <a:defRPr/>
            </a:pPr>
            <a:r>
              <a:rPr lang="tr-TR" sz="6600" dirty="0" smtClean="0"/>
              <a:t>                                                                                              Adı SOYADI</a:t>
            </a:r>
          </a:p>
          <a:p>
            <a:pPr marL="365760" indent="-256032" algn="r" eaLnBrk="1" fontAlgn="auto" hangingPunct="1">
              <a:spcAft>
                <a:spcPts val="0"/>
              </a:spcAft>
              <a:buFont typeface="Wingdings 3"/>
              <a:buNone/>
              <a:defRPr/>
            </a:pPr>
            <a:r>
              <a:rPr lang="tr-TR" sz="6600" dirty="0" smtClean="0"/>
              <a:t>   İdari İşler Başkanı</a:t>
            </a:r>
          </a:p>
          <a:p>
            <a:pPr marL="365760" indent="-256032" eaLnBrk="1" fontAlgn="auto" hangingPunct="1">
              <a:spcAft>
                <a:spcPts val="0"/>
              </a:spcAft>
              <a:buFont typeface="Wingdings 3"/>
              <a:buNone/>
              <a:defRPr/>
            </a:pPr>
            <a:r>
              <a:rPr lang="tr-TR" sz="6600" dirty="0" smtClean="0"/>
              <a:t> Ek: </a:t>
            </a:r>
          </a:p>
          <a:p>
            <a:pPr marL="365760" indent="-256032" eaLnBrk="1" fontAlgn="auto" hangingPunct="1">
              <a:spcAft>
                <a:spcPts val="0"/>
              </a:spcAft>
              <a:buFont typeface="Wingdings 3"/>
              <a:buNone/>
              <a:defRPr/>
            </a:pPr>
            <a:r>
              <a:rPr lang="tr-TR" sz="6600" dirty="0" smtClean="0"/>
              <a:t>1- Yönetmelik Taslağı (12 Sayfa)</a:t>
            </a:r>
          </a:p>
          <a:p>
            <a:pPr marL="365760" indent="-256032" eaLnBrk="1" fontAlgn="auto" hangingPunct="1">
              <a:spcAft>
                <a:spcPts val="0"/>
              </a:spcAft>
              <a:buFont typeface="Wingdings 3"/>
              <a:buNone/>
              <a:defRPr/>
            </a:pPr>
            <a:r>
              <a:rPr lang="tr-TR" sz="6600" dirty="0" smtClean="0"/>
              <a:t>2- Dağıtım Listesi (22 Muhatap)</a:t>
            </a:r>
          </a:p>
          <a:p>
            <a:pPr marL="365760" indent="-256032" eaLnBrk="1" fontAlgn="auto" hangingPunct="1">
              <a:spcAft>
                <a:spcPts val="0"/>
              </a:spcAft>
              <a:buFont typeface="Wingdings 3"/>
              <a:buNone/>
              <a:defRPr/>
            </a:pPr>
            <a:r>
              <a:rPr lang="tr-TR" sz="6200" b="1" dirty="0" smtClean="0">
                <a:solidFill>
                  <a:srgbClr val="FF0000"/>
                </a:solidFill>
              </a:rPr>
              <a:t>                    </a:t>
            </a:r>
          </a:p>
        </p:txBody>
      </p:sp>
      <p:sp>
        <p:nvSpPr>
          <p:cNvPr id="9011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B6996D8-56F7-4BEA-A777-62925C26C28E}" type="datetime1">
              <a:rPr lang="tr-TR" smtClean="0"/>
              <a:pPr/>
              <a:t>20.6.2020</a:t>
            </a:fld>
            <a:endParaRPr lang="tr-TR" smtClean="0"/>
          </a:p>
        </p:txBody>
      </p:sp>
      <p:sp>
        <p:nvSpPr>
          <p:cNvPr id="9011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9011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8A6ABF0-291C-43DD-9BEA-1E6EABDB4747}" type="slidenum">
              <a:rPr lang="tr-TR" smtClean="0"/>
              <a:pPr/>
              <a:t>80</a:t>
            </a:fld>
            <a:endParaRPr lang="tr-TR"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285750" y="458788"/>
            <a:ext cx="8501063" cy="5827712"/>
          </a:xfrm>
        </p:spPr>
        <p:txBody>
          <a:bodyPr>
            <a:normAutofit fontScale="25000" lnSpcReduction="20000"/>
          </a:bodyPr>
          <a:lstStyle/>
          <a:p>
            <a:pPr marL="365760" indent="-256032" eaLnBrk="1" fontAlgn="auto" hangingPunct="1">
              <a:spcAft>
                <a:spcPts val="0"/>
              </a:spcAft>
              <a:buFont typeface="Wingdings 2" pitchFamily="18" charset="2"/>
              <a:buNone/>
              <a:defRPr/>
            </a:pPr>
            <a:r>
              <a:rPr lang="tr-TR" sz="5000" dirty="0" smtClean="0"/>
              <a:t> </a:t>
            </a:r>
            <a:r>
              <a:rPr lang="tr-TR" sz="8000" b="1" dirty="0" smtClean="0">
                <a:solidFill>
                  <a:srgbClr val="FF0000"/>
                </a:solidFill>
              </a:rPr>
              <a:t>Örnek 16                                                                           </a:t>
            </a:r>
            <a:r>
              <a:rPr lang="tr-TR" sz="8000" dirty="0" smtClean="0"/>
              <a:t>EK-2</a:t>
            </a:r>
            <a:endParaRPr lang="tr-TR" sz="6600" dirty="0" smtClean="0"/>
          </a:p>
          <a:p>
            <a:pPr marL="365760" indent="-256032" algn="ctr" eaLnBrk="1" fontAlgn="auto" hangingPunct="1">
              <a:spcAft>
                <a:spcPts val="0"/>
              </a:spcAft>
              <a:buFont typeface="Wingdings 3"/>
              <a:buNone/>
              <a:defRPr/>
            </a:pPr>
            <a:r>
              <a:rPr lang="tr-TR" sz="6600" dirty="0" smtClean="0"/>
              <a:t>   </a:t>
            </a:r>
            <a:r>
              <a:rPr lang="tr-TR" sz="6600" b="1" dirty="0" smtClean="0"/>
              <a:t>DAĞITIM LİSTESİ</a:t>
            </a:r>
            <a:endParaRPr lang="tr-TR" sz="6600" dirty="0" smtClean="0"/>
          </a:p>
          <a:p>
            <a:pPr marL="365760" indent="-256032" eaLnBrk="1" fontAlgn="auto" hangingPunct="1">
              <a:spcAft>
                <a:spcPts val="0"/>
              </a:spcAft>
              <a:buFont typeface="Wingdings 3"/>
              <a:buNone/>
              <a:defRPr/>
            </a:pPr>
            <a:r>
              <a:rPr lang="tr-TR" sz="6600" dirty="0" smtClean="0"/>
              <a:t> </a:t>
            </a:r>
            <a:r>
              <a:rPr lang="tr-TR" sz="5600" b="1" dirty="0" smtClean="0"/>
              <a:t>Gereği:                                                                  Bilgi:</a:t>
            </a:r>
            <a:endParaRPr lang="tr-TR" sz="5600" dirty="0" smtClean="0"/>
          </a:p>
          <a:p>
            <a:pPr marL="365760" indent="-256032" eaLnBrk="1" fontAlgn="auto" hangingPunct="1">
              <a:spcAft>
                <a:spcPts val="0"/>
              </a:spcAft>
              <a:buFont typeface="Wingdings 3"/>
              <a:buNone/>
              <a:defRPr/>
            </a:pPr>
            <a:r>
              <a:rPr lang="tr-TR" sz="5600" dirty="0" smtClean="0"/>
              <a:t>Adalet Bakanlığına                                                   Türkiye Büyük Millet Meclisi Başkanlığına</a:t>
            </a:r>
          </a:p>
          <a:p>
            <a:pPr marL="365760" indent="-256032" eaLnBrk="1" fontAlgn="auto" hangingPunct="1">
              <a:spcAft>
                <a:spcPts val="0"/>
              </a:spcAft>
              <a:buFont typeface="Wingdings 3"/>
              <a:buNone/>
              <a:defRPr/>
            </a:pPr>
            <a:r>
              <a:rPr lang="tr-TR" sz="5600" dirty="0" smtClean="0"/>
              <a:t>Aile, Çalışma ve Sosyal Hizmetler Bakanlığına</a:t>
            </a:r>
          </a:p>
          <a:p>
            <a:pPr marL="365760" indent="-256032" eaLnBrk="1" fontAlgn="auto" hangingPunct="1">
              <a:spcAft>
                <a:spcPts val="0"/>
              </a:spcAft>
              <a:buFont typeface="Wingdings 3"/>
              <a:buNone/>
              <a:defRPr/>
            </a:pPr>
            <a:r>
              <a:rPr lang="tr-TR" sz="5600" dirty="0" smtClean="0"/>
              <a:t>Çevre ve Şehircilik Bakanlığına</a:t>
            </a:r>
          </a:p>
          <a:p>
            <a:pPr marL="365760" indent="-256032" eaLnBrk="1" fontAlgn="auto" hangingPunct="1">
              <a:spcAft>
                <a:spcPts val="0"/>
              </a:spcAft>
              <a:buFont typeface="Wingdings 3"/>
              <a:buNone/>
              <a:defRPr/>
            </a:pPr>
            <a:r>
              <a:rPr lang="tr-TR" sz="5600" dirty="0" smtClean="0"/>
              <a:t>Dışişleri Bakanlığına</a:t>
            </a:r>
          </a:p>
          <a:p>
            <a:pPr marL="365760" indent="-256032" eaLnBrk="1" fontAlgn="auto" hangingPunct="1">
              <a:spcAft>
                <a:spcPts val="0"/>
              </a:spcAft>
              <a:buFont typeface="Wingdings 3"/>
              <a:buNone/>
              <a:defRPr/>
            </a:pPr>
            <a:r>
              <a:rPr lang="tr-TR" sz="5600" dirty="0" smtClean="0"/>
              <a:t>Enerji ve Tabii Kaynaklar Bakanlığına</a:t>
            </a:r>
          </a:p>
          <a:p>
            <a:pPr marL="365760" indent="-256032" eaLnBrk="1" fontAlgn="auto" hangingPunct="1">
              <a:spcAft>
                <a:spcPts val="0"/>
              </a:spcAft>
              <a:buFont typeface="Wingdings 3"/>
              <a:buNone/>
              <a:defRPr/>
            </a:pPr>
            <a:r>
              <a:rPr lang="tr-TR" sz="5600" dirty="0" smtClean="0"/>
              <a:t>Gençlik ve Spor Bakanlığına</a:t>
            </a:r>
          </a:p>
          <a:p>
            <a:pPr marL="365760" indent="-256032" eaLnBrk="1" fontAlgn="auto" hangingPunct="1">
              <a:spcAft>
                <a:spcPts val="0"/>
              </a:spcAft>
              <a:buFont typeface="Wingdings 3"/>
              <a:buNone/>
              <a:defRPr/>
            </a:pPr>
            <a:r>
              <a:rPr lang="tr-TR" sz="5600" dirty="0" smtClean="0"/>
              <a:t>Hazine ve Maliye Bakanlığına</a:t>
            </a:r>
          </a:p>
          <a:p>
            <a:pPr marL="365760" indent="-256032" eaLnBrk="1" fontAlgn="auto" hangingPunct="1">
              <a:spcAft>
                <a:spcPts val="0"/>
              </a:spcAft>
              <a:buFont typeface="Wingdings 3"/>
              <a:buNone/>
              <a:defRPr/>
            </a:pPr>
            <a:r>
              <a:rPr lang="tr-TR" sz="5600" dirty="0" smtClean="0"/>
              <a:t>Milli Eğitim Bakanlığına</a:t>
            </a:r>
          </a:p>
          <a:p>
            <a:pPr marL="365760" indent="-256032" eaLnBrk="1" fontAlgn="auto" hangingPunct="1">
              <a:spcAft>
                <a:spcPts val="0"/>
              </a:spcAft>
              <a:buFont typeface="Wingdings 3"/>
              <a:buNone/>
              <a:defRPr/>
            </a:pPr>
            <a:r>
              <a:rPr lang="tr-TR" sz="5600" dirty="0" smtClean="0"/>
              <a:t>Milli Savunma Bakanlığına </a:t>
            </a:r>
          </a:p>
          <a:p>
            <a:pPr marL="365760" indent="-256032" eaLnBrk="1" fontAlgn="auto" hangingPunct="1">
              <a:spcAft>
                <a:spcPts val="0"/>
              </a:spcAft>
              <a:buFont typeface="Wingdings 3"/>
              <a:buNone/>
              <a:defRPr/>
            </a:pPr>
            <a:r>
              <a:rPr lang="tr-TR" sz="5600" dirty="0" smtClean="0"/>
              <a:t>Sağlık Bakanlığına </a:t>
            </a:r>
          </a:p>
          <a:p>
            <a:pPr marL="365760" indent="-256032" eaLnBrk="1" fontAlgn="auto" hangingPunct="1">
              <a:spcAft>
                <a:spcPts val="0"/>
              </a:spcAft>
              <a:buFont typeface="Wingdings 3"/>
              <a:buNone/>
              <a:defRPr/>
            </a:pPr>
            <a:r>
              <a:rPr lang="tr-TR" sz="5600" dirty="0" smtClean="0"/>
              <a:t>Sanayi ve Teknoloji Bakanlığına</a:t>
            </a:r>
          </a:p>
          <a:p>
            <a:pPr marL="365760" indent="-256032" eaLnBrk="1" fontAlgn="auto" hangingPunct="1">
              <a:spcAft>
                <a:spcPts val="0"/>
              </a:spcAft>
              <a:buFont typeface="Wingdings 3"/>
              <a:buNone/>
              <a:defRPr/>
            </a:pPr>
            <a:r>
              <a:rPr lang="tr-TR" sz="5600" dirty="0" smtClean="0"/>
              <a:t>Tarım ve Orman Bakanlığına</a:t>
            </a:r>
          </a:p>
          <a:p>
            <a:pPr marL="365760" indent="-256032" eaLnBrk="1" fontAlgn="auto" hangingPunct="1">
              <a:spcAft>
                <a:spcPts val="0"/>
              </a:spcAft>
              <a:buFont typeface="Wingdings 3"/>
              <a:buNone/>
              <a:defRPr/>
            </a:pPr>
            <a:r>
              <a:rPr lang="tr-TR" sz="5600" dirty="0" smtClean="0"/>
              <a:t>Ticaret Bakanlığına</a:t>
            </a:r>
          </a:p>
          <a:p>
            <a:pPr marL="365760" indent="-256032" eaLnBrk="1" fontAlgn="auto" hangingPunct="1">
              <a:spcAft>
                <a:spcPts val="0"/>
              </a:spcAft>
              <a:buFont typeface="Wingdings 3"/>
              <a:buNone/>
              <a:defRPr/>
            </a:pPr>
            <a:r>
              <a:rPr lang="tr-TR" sz="5600" dirty="0" smtClean="0"/>
              <a:t>Ulaştırma ve Altyapı Bakanlığına </a:t>
            </a:r>
          </a:p>
          <a:p>
            <a:pPr marL="365760" indent="-256032" eaLnBrk="1" fontAlgn="auto" hangingPunct="1">
              <a:spcAft>
                <a:spcPts val="0"/>
              </a:spcAft>
              <a:buFont typeface="Wingdings 3"/>
              <a:buNone/>
              <a:defRPr/>
            </a:pPr>
            <a:r>
              <a:rPr lang="tr-TR" sz="5600" dirty="0" smtClean="0"/>
              <a:t>Devlet Denetleme Kurulu Başkanlığına</a:t>
            </a:r>
          </a:p>
          <a:p>
            <a:pPr marL="365760" indent="-256032" eaLnBrk="1" fontAlgn="auto" hangingPunct="1">
              <a:spcAft>
                <a:spcPts val="0"/>
              </a:spcAft>
              <a:buFont typeface="Wingdings 3"/>
              <a:buNone/>
              <a:defRPr/>
            </a:pPr>
            <a:r>
              <a:rPr lang="tr-TR" sz="5600" dirty="0" smtClean="0"/>
              <a:t>Milli İstihbarat Teşkilatı Başkanlığına</a:t>
            </a:r>
          </a:p>
          <a:p>
            <a:pPr marL="365760" indent="-256032" eaLnBrk="1" fontAlgn="auto" hangingPunct="1">
              <a:spcAft>
                <a:spcPts val="0"/>
              </a:spcAft>
              <a:buFont typeface="Wingdings 3"/>
              <a:buNone/>
              <a:defRPr/>
            </a:pPr>
            <a:r>
              <a:rPr lang="tr-TR" sz="5600" dirty="0" smtClean="0"/>
              <a:t>Bilgi Teknolojileri ve İletişim Kurumu Başkanlığına</a:t>
            </a:r>
          </a:p>
          <a:p>
            <a:pPr marL="365760" indent="-256032" eaLnBrk="1" fontAlgn="auto" hangingPunct="1">
              <a:spcAft>
                <a:spcPts val="0"/>
              </a:spcAft>
              <a:buFont typeface="Wingdings 3"/>
              <a:buNone/>
              <a:defRPr/>
            </a:pPr>
            <a:r>
              <a:rPr lang="tr-TR" sz="5600" dirty="0" smtClean="0"/>
              <a:t>Emniyet Genel Müdürlüğüne</a:t>
            </a:r>
          </a:p>
          <a:p>
            <a:pPr marL="365760" indent="-256032" eaLnBrk="1" fontAlgn="auto" hangingPunct="1">
              <a:spcAft>
                <a:spcPts val="0"/>
              </a:spcAft>
              <a:buFont typeface="Wingdings 3"/>
              <a:buNone/>
              <a:defRPr/>
            </a:pPr>
            <a:r>
              <a:rPr lang="tr-TR" sz="5600" dirty="0" smtClean="0"/>
              <a:t>Gelir İdaresi Başkanlığına</a:t>
            </a:r>
          </a:p>
          <a:p>
            <a:pPr marL="365760" indent="-256032" eaLnBrk="1" fontAlgn="auto" hangingPunct="1">
              <a:spcAft>
                <a:spcPts val="0"/>
              </a:spcAft>
              <a:buFont typeface="Wingdings 3"/>
              <a:buNone/>
              <a:defRPr/>
            </a:pPr>
            <a:r>
              <a:rPr lang="tr-TR" sz="5600" dirty="0" smtClean="0"/>
              <a:t>Sosyal Güvenlik Kurumu Başkanlığına</a:t>
            </a:r>
          </a:p>
          <a:p>
            <a:pPr marL="365760" indent="-256032" eaLnBrk="1" fontAlgn="auto" hangingPunct="1">
              <a:spcAft>
                <a:spcPts val="0"/>
              </a:spcAft>
              <a:buFont typeface="Wingdings 3"/>
              <a:buNone/>
              <a:defRPr/>
            </a:pPr>
            <a:r>
              <a:rPr lang="tr-TR" sz="5600" dirty="0" smtClean="0"/>
              <a:t>Türkiye İş Kurumu Genel Müdürlüğüne</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6200" b="1" dirty="0" smtClean="0">
                <a:solidFill>
                  <a:srgbClr val="FF0000"/>
                </a:solidFill>
              </a:rPr>
              <a:t>                    </a:t>
            </a:r>
          </a:p>
        </p:txBody>
      </p:sp>
      <p:sp>
        <p:nvSpPr>
          <p:cNvPr id="9113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B47F5E4-6C72-4FCC-9255-C00EA3A7EAF8}" type="datetime1">
              <a:rPr lang="tr-TR" smtClean="0"/>
              <a:pPr/>
              <a:t>20.6.2020</a:t>
            </a:fld>
            <a:endParaRPr lang="tr-TR" smtClean="0"/>
          </a:p>
        </p:txBody>
      </p:sp>
      <p:sp>
        <p:nvSpPr>
          <p:cNvPr id="9114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9114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34D0C8C-7898-4C54-9C13-AC57420CB02D}" type="slidenum">
              <a:rPr lang="tr-TR" smtClean="0"/>
              <a:pPr/>
              <a:t>81</a:t>
            </a:fld>
            <a:endParaRPr lang="tr-TR"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solidFill>
                  <a:srgbClr val="FF0000"/>
                </a:solidFill>
              </a:rPr>
              <a:t> </a:t>
            </a:r>
            <a:r>
              <a:rPr lang="tr-TR" sz="3600" b="1" smtClean="0">
                <a:solidFill>
                  <a:srgbClr val="FF0000"/>
                </a:solidFill>
              </a:rPr>
              <a:t>Olur MADDE 20</a:t>
            </a:r>
            <a:r>
              <a:rPr lang="tr-TR" sz="3600" smtClean="0">
                <a:solidFill>
                  <a:srgbClr val="FF0000"/>
                </a:solidFill>
              </a:rPr>
              <a:t>-</a:t>
            </a:r>
          </a:p>
          <a:p>
            <a:pPr eaLnBrk="1" hangingPunct="1">
              <a:buFont typeface="Wingdings 2" pitchFamily="18" charset="2"/>
              <a:buNone/>
            </a:pPr>
            <a:r>
              <a:rPr lang="tr-TR" sz="2500" smtClean="0"/>
              <a:t> (1) Makam oluru alınan belgeler, ilgili birim</a:t>
            </a:r>
            <a:r>
              <a:rPr lang="tr-TR" sz="2500" i="1" u="sng" smtClean="0"/>
              <a:t>in yöneticisi</a:t>
            </a:r>
            <a:r>
              <a:rPr lang="tr-TR" sz="2500" smtClean="0"/>
              <a:t> tarafından </a:t>
            </a:r>
            <a:r>
              <a:rPr lang="tr-TR" sz="2500" i="1" u="sng" smtClean="0"/>
              <a:t>güvenli elektronik imza ile</a:t>
            </a:r>
            <a:r>
              <a:rPr lang="tr-TR" sz="2500" smtClean="0"/>
              <a:t> teklif edilir ve oluru alınan makam tarafından güvenli elektronik imza ile imzalanır. </a:t>
            </a:r>
            <a:r>
              <a:rPr lang="tr-TR" sz="2500" i="1" u="sng" smtClean="0"/>
              <a:t>Zorunlu hâllerde veya olağanüstü durumlarda ise imzalar el yazısıyla atılır.</a:t>
            </a:r>
            <a:endParaRPr lang="tr-TR" sz="2500" smtClean="0"/>
          </a:p>
        </p:txBody>
      </p:sp>
      <p:sp>
        <p:nvSpPr>
          <p:cNvPr id="9216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DC9F201-1554-43E3-9A65-B0276A36A141}" type="datetime1">
              <a:rPr lang="tr-TR" smtClean="0"/>
              <a:pPr/>
              <a:t>20.6.2020</a:t>
            </a:fld>
            <a:endParaRPr lang="tr-TR" smtClean="0"/>
          </a:p>
        </p:txBody>
      </p:sp>
      <p:sp>
        <p:nvSpPr>
          <p:cNvPr id="9216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9216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A950EE2-9BD6-4C51-933B-BED790133E98}" type="slidenum">
              <a:rPr lang="tr-TR" smtClean="0"/>
              <a:pPr/>
              <a:t>82</a:t>
            </a:fld>
            <a:endParaRPr lang="tr-TR"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458788"/>
            <a:ext cx="8229600" cy="5827712"/>
          </a:xfrm>
        </p:spPr>
        <p:txBody>
          <a:bodyPr>
            <a:normAutofit lnSpcReduction="10000"/>
          </a:bodyPr>
          <a:lstStyle/>
          <a:p>
            <a:pPr marL="365760" indent="-256032" eaLnBrk="1" fontAlgn="auto" hangingPunct="1">
              <a:spcAft>
                <a:spcPts val="0"/>
              </a:spcAft>
              <a:buFont typeface="Wingdings 2" pitchFamily="18" charset="2"/>
              <a:buNone/>
              <a:defRPr/>
            </a:pPr>
            <a:r>
              <a:rPr lang="tr-TR" sz="3600" dirty="0" smtClean="0">
                <a:solidFill>
                  <a:srgbClr val="FF0000"/>
                </a:solidFill>
              </a:rPr>
              <a:t> </a:t>
            </a:r>
            <a:r>
              <a:rPr lang="tr-TR" sz="3600" b="1" dirty="0" smtClean="0">
                <a:solidFill>
                  <a:srgbClr val="FF0000"/>
                </a:solidFill>
              </a:rPr>
              <a:t>Olur MADDE 20</a:t>
            </a:r>
            <a:r>
              <a:rPr lang="tr-TR" sz="3600" dirty="0" smtClean="0">
                <a:solidFill>
                  <a:srgbClr val="FF0000"/>
                </a:solidFill>
              </a:rPr>
              <a:t>-</a:t>
            </a:r>
          </a:p>
          <a:p>
            <a:pPr marL="365760" indent="-256032" eaLnBrk="1" fontAlgn="auto" hangingPunct="1">
              <a:spcAft>
                <a:spcPts val="0"/>
              </a:spcAft>
              <a:buFont typeface="Wingdings 2" pitchFamily="18" charset="2"/>
              <a:buNone/>
              <a:defRPr/>
            </a:pPr>
            <a:r>
              <a:rPr lang="tr-TR" sz="2500" dirty="0" smtClean="0"/>
              <a:t> </a:t>
            </a:r>
            <a:r>
              <a:rPr lang="tr-TR" sz="2800" dirty="0" smtClean="0"/>
              <a:t>(2) Belge, olur için makama sunulurken imza bölümünden sonra uygun boş satır bırakılarak yazı alanının ortasına büyük harflerle “OLUR” yazılır. “OLUR” ibaresin</a:t>
            </a:r>
            <a:r>
              <a:rPr lang="tr-TR" sz="2800" i="1" dirty="0" smtClean="0"/>
              <a:t>in</a:t>
            </a:r>
            <a:r>
              <a:rPr lang="tr-TR" sz="2800" dirty="0" smtClean="0"/>
              <a:t> </a:t>
            </a:r>
            <a:r>
              <a:rPr lang="tr-TR" sz="2800" i="1" dirty="0" smtClean="0"/>
              <a:t>alt satırına</a:t>
            </a:r>
            <a:r>
              <a:rPr lang="tr-TR" sz="2800" dirty="0" smtClean="0"/>
              <a:t> imzalayanın adı ilk harfi büyük diğerleri küçük, soyadı büyük ve bir alt satıra unvanı ilk harfleri büyük diğerleri küçük harflerle ortalanarak yazılır. </a:t>
            </a:r>
            <a:r>
              <a:rPr lang="tr-TR" sz="2800" i="1" dirty="0" smtClean="0"/>
              <a:t>Oluru alınan makamın güvenli elektronik imza ile oluşturduğu imzaya ait tarih bilgisi, belge tarihi olarak esas alınır ve 12 </a:t>
            </a:r>
            <a:r>
              <a:rPr lang="tr-TR" sz="2800" i="1" dirty="0" err="1" smtClean="0"/>
              <a:t>nci</a:t>
            </a:r>
            <a:r>
              <a:rPr lang="tr-TR" sz="2800" i="1" dirty="0" smtClean="0"/>
              <a:t> maddenin birinci fıkrasında belirtilen alanda belge görüntüsü üzerinde gösterilir.</a:t>
            </a:r>
            <a:r>
              <a:rPr lang="tr-TR" sz="2800" dirty="0" smtClean="0"/>
              <a:t> </a:t>
            </a:r>
            <a:r>
              <a:rPr lang="tr-TR" sz="2800" dirty="0" smtClean="0">
                <a:solidFill>
                  <a:srgbClr val="FF0000"/>
                </a:solidFill>
              </a:rPr>
              <a:t>(</a:t>
            </a:r>
            <a:r>
              <a:rPr lang="tr-TR" sz="2800" u="sng" dirty="0" smtClean="0">
                <a:solidFill>
                  <a:srgbClr val="FF0000"/>
                </a:solidFill>
              </a:rPr>
              <a:t>Örnek 17</a:t>
            </a:r>
            <a:r>
              <a:rPr lang="tr-TR" sz="2800" dirty="0" smtClean="0">
                <a:solidFill>
                  <a:srgbClr val="FF0000"/>
                </a:solidFill>
              </a:rPr>
              <a:t>)</a:t>
            </a:r>
          </a:p>
        </p:txBody>
      </p:sp>
      <p:sp>
        <p:nvSpPr>
          <p:cNvPr id="9318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2BDF1636-5456-4373-971F-805740623A78}" type="datetime1">
              <a:rPr lang="tr-TR" smtClean="0"/>
              <a:pPr/>
              <a:t>20.6.2020</a:t>
            </a:fld>
            <a:endParaRPr lang="tr-TR" smtClean="0"/>
          </a:p>
        </p:txBody>
      </p:sp>
      <p:sp>
        <p:nvSpPr>
          <p:cNvPr id="9318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9318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70BD969-D88C-4104-AB33-8F5C2C31B2B1}" type="slidenum">
              <a:rPr lang="tr-TR" smtClean="0"/>
              <a:pPr/>
              <a:t>83</a:t>
            </a:fld>
            <a:endParaRPr lang="tr-TR"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458788"/>
            <a:ext cx="8229600" cy="5827712"/>
          </a:xfrm>
        </p:spPr>
        <p:txBody>
          <a:bodyPr>
            <a:normAutofit fontScale="25000" lnSpcReduction="20000"/>
          </a:bodyPr>
          <a:lstStyle/>
          <a:p>
            <a:pPr marL="365760" indent="-256032" eaLnBrk="1" fontAlgn="auto" hangingPunct="1">
              <a:spcAft>
                <a:spcPts val="0"/>
              </a:spcAft>
              <a:buFont typeface="Wingdings 2" pitchFamily="18" charset="2"/>
              <a:buNone/>
              <a:defRPr/>
            </a:pPr>
            <a:r>
              <a:rPr lang="tr-TR" sz="3600" dirty="0" smtClean="0">
                <a:solidFill>
                  <a:srgbClr val="FF0000"/>
                </a:solidFill>
              </a:rPr>
              <a:t> </a:t>
            </a:r>
            <a:r>
              <a:rPr lang="tr-TR" sz="9600" dirty="0" smtClean="0">
                <a:solidFill>
                  <a:srgbClr val="FF0000"/>
                </a:solidFill>
              </a:rPr>
              <a:t>Örnek 17                    </a:t>
            </a:r>
            <a:r>
              <a:rPr lang="tr-TR" sz="5600" b="1" dirty="0" smtClean="0"/>
              <a:t>OLUR ÖRNEĞİ</a:t>
            </a:r>
            <a:endParaRPr lang="tr-TR" sz="5600" dirty="0" smtClean="0"/>
          </a:p>
          <a:p>
            <a:pPr marL="365760" indent="-256032" algn="ctr" eaLnBrk="1" fontAlgn="auto" hangingPunct="1">
              <a:spcAft>
                <a:spcPts val="0"/>
              </a:spcAft>
              <a:buFont typeface="Wingdings 3"/>
              <a:buNone/>
              <a:defRPr/>
            </a:pPr>
            <a:r>
              <a:rPr lang="tr-TR" sz="5600" dirty="0" smtClean="0"/>
              <a:t> </a:t>
            </a:r>
          </a:p>
          <a:p>
            <a:pPr marL="365760" indent="-256032" algn="ctr" eaLnBrk="1" fontAlgn="auto" hangingPunct="1">
              <a:spcAft>
                <a:spcPts val="0"/>
              </a:spcAft>
              <a:buFont typeface="Wingdings 3"/>
              <a:buNone/>
              <a:defRPr/>
            </a:pPr>
            <a:r>
              <a:rPr lang="tr-TR" sz="5600" dirty="0" smtClean="0"/>
              <a:t>T.C.</a:t>
            </a:r>
          </a:p>
          <a:p>
            <a:pPr marL="365760" indent="-256032" algn="ctr" eaLnBrk="1" fontAlgn="auto" hangingPunct="1">
              <a:spcAft>
                <a:spcPts val="0"/>
              </a:spcAft>
              <a:buFont typeface="Wingdings 3"/>
              <a:buNone/>
              <a:defRPr/>
            </a:pPr>
            <a:r>
              <a:rPr lang="tr-TR" sz="5600" dirty="0" smtClean="0"/>
              <a:t>CUMHURBAŞKANLIĞI İDARİ İŞLER BAŞKANLIĞI</a:t>
            </a:r>
          </a:p>
          <a:p>
            <a:pPr marL="365760" indent="-256032" algn="ctr" eaLnBrk="1" fontAlgn="auto" hangingPunct="1">
              <a:spcAft>
                <a:spcPts val="0"/>
              </a:spcAft>
              <a:buFont typeface="Wingdings 3"/>
              <a:buNone/>
              <a:defRPr/>
            </a:pPr>
            <a:r>
              <a:rPr lang="tr-TR" sz="5600" dirty="0" smtClean="0"/>
              <a:t>Hukuk ve Mevzuat Genel Müdürlüğü</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Sayı  	: E-33397501-903.07.02-141868 			28.08.2019</a:t>
            </a:r>
          </a:p>
          <a:p>
            <a:pPr marL="365760" indent="-256032" eaLnBrk="1" fontAlgn="auto" hangingPunct="1">
              <a:spcAft>
                <a:spcPts val="0"/>
              </a:spcAft>
              <a:buFont typeface="Wingdings 3"/>
              <a:buNone/>
              <a:defRPr/>
            </a:pPr>
            <a:r>
              <a:rPr lang="tr-TR" sz="5600" dirty="0" smtClean="0"/>
              <a:t>Konu	: Yurt Dışı Görevlendirme (Adı SOYADI)</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algn="ctr" eaLnBrk="1" fontAlgn="auto" hangingPunct="1">
              <a:spcAft>
                <a:spcPts val="0"/>
              </a:spcAft>
              <a:buFont typeface="Wingdings 3"/>
              <a:buNone/>
              <a:defRPr/>
            </a:pPr>
            <a:r>
              <a:rPr lang="tr-TR" sz="5600" dirty="0" smtClean="0"/>
              <a:t>İDARİ İŞLER BAŞKANLIĞI MAKAMINA</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Adı SOYADI</a:t>
            </a:r>
          </a:p>
          <a:p>
            <a:pPr marL="365760" indent="-256032" algn="r" eaLnBrk="1" fontAlgn="auto" hangingPunct="1">
              <a:spcAft>
                <a:spcPts val="0"/>
              </a:spcAft>
              <a:buFont typeface="Wingdings 3"/>
              <a:buNone/>
              <a:defRPr/>
            </a:pPr>
            <a:r>
              <a:rPr lang="tr-TR" sz="5600" dirty="0" smtClean="0"/>
              <a:t>Hukuk ve Mevzuat Genel Müdürü</a:t>
            </a:r>
          </a:p>
          <a:p>
            <a:pPr marL="365760" indent="-256032" eaLnBrk="1" fontAlgn="auto" hangingPunct="1">
              <a:spcAft>
                <a:spcPts val="0"/>
              </a:spcAft>
              <a:buFont typeface="Wingdings 3"/>
              <a:buNone/>
              <a:defRPr/>
            </a:pPr>
            <a:r>
              <a:rPr lang="tr-TR" sz="5600" dirty="0" smtClean="0"/>
              <a:t> </a:t>
            </a:r>
          </a:p>
          <a:p>
            <a:pPr marL="365760" indent="-256032" algn="ctr" eaLnBrk="1" fontAlgn="auto" hangingPunct="1">
              <a:spcAft>
                <a:spcPts val="0"/>
              </a:spcAft>
              <a:buFont typeface="Wingdings 3"/>
              <a:buNone/>
              <a:defRPr/>
            </a:pPr>
            <a:r>
              <a:rPr lang="tr-TR" sz="5600" dirty="0" smtClean="0"/>
              <a:t> OLUR</a:t>
            </a:r>
          </a:p>
          <a:p>
            <a:pPr marL="365760" indent="-256032" algn="ctr" eaLnBrk="1" fontAlgn="auto" hangingPunct="1">
              <a:spcAft>
                <a:spcPts val="0"/>
              </a:spcAft>
              <a:buFont typeface="Wingdings 3"/>
              <a:buNone/>
              <a:defRPr/>
            </a:pPr>
            <a:r>
              <a:rPr lang="tr-TR" sz="5600" dirty="0" smtClean="0"/>
              <a:t>Adı SOYADI</a:t>
            </a:r>
          </a:p>
          <a:p>
            <a:pPr marL="365760" indent="-256032" algn="ctr" eaLnBrk="1" fontAlgn="auto" hangingPunct="1">
              <a:spcAft>
                <a:spcPts val="0"/>
              </a:spcAft>
              <a:buFont typeface="Wingdings 3"/>
              <a:buNone/>
              <a:defRPr/>
            </a:pPr>
            <a:r>
              <a:rPr lang="tr-TR" sz="5600" dirty="0" smtClean="0"/>
              <a:t>İdari İşler Başkanı</a:t>
            </a:r>
          </a:p>
          <a:p>
            <a:pPr marL="365760" indent="-256032" eaLnBrk="1" fontAlgn="auto" hangingPunct="1">
              <a:spcAft>
                <a:spcPts val="0"/>
              </a:spcAft>
              <a:buFont typeface="Wingdings 3"/>
              <a:buNone/>
              <a:defRPr/>
            </a:pPr>
            <a:r>
              <a:rPr lang="tr-TR" sz="5600" dirty="0" smtClean="0"/>
              <a:t> Ek: Davet Mektubu (2 Sayfa)</a:t>
            </a:r>
          </a:p>
          <a:p>
            <a:pPr marL="365760" indent="-256032" eaLnBrk="1" fontAlgn="auto" hangingPunct="1">
              <a:spcAft>
                <a:spcPts val="0"/>
              </a:spcAft>
              <a:buFont typeface="Wingdings 3"/>
              <a:buNone/>
              <a:defRPr/>
            </a:pPr>
            <a:endParaRPr lang="tr-TR" sz="5600" dirty="0" smtClean="0">
              <a:solidFill>
                <a:srgbClr val="FF0000"/>
              </a:solidFill>
            </a:endParaRPr>
          </a:p>
        </p:txBody>
      </p:sp>
      <p:sp>
        <p:nvSpPr>
          <p:cNvPr id="9421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1C291B8-AC2F-44E8-9E77-D1EA69882ED0}" type="datetime1">
              <a:rPr lang="tr-TR" smtClean="0"/>
              <a:pPr/>
              <a:t>20.6.2020</a:t>
            </a:fld>
            <a:endParaRPr lang="tr-TR" smtClean="0"/>
          </a:p>
        </p:txBody>
      </p:sp>
      <p:sp>
        <p:nvSpPr>
          <p:cNvPr id="9421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9421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B41673A-8DE4-4410-A7D9-68E4A0DB3F71}" type="slidenum">
              <a:rPr lang="tr-TR" smtClean="0"/>
              <a:pPr/>
              <a:t>84</a:t>
            </a:fld>
            <a:endParaRPr lang="tr-TR"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solidFill>
                  <a:srgbClr val="FF0000"/>
                </a:solidFill>
              </a:rPr>
              <a:t> </a:t>
            </a:r>
            <a:r>
              <a:rPr lang="tr-TR" sz="3600" b="1" smtClean="0">
                <a:solidFill>
                  <a:srgbClr val="FF0000"/>
                </a:solidFill>
              </a:rPr>
              <a:t>Olur MADDE 20</a:t>
            </a:r>
            <a:r>
              <a:rPr lang="tr-TR" sz="3600" smtClean="0">
                <a:solidFill>
                  <a:srgbClr val="FF0000"/>
                </a:solidFill>
              </a:rPr>
              <a:t>-</a:t>
            </a:r>
          </a:p>
          <a:p>
            <a:pPr eaLnBrk="1" hangingPunct="1">
              <a:buFont typeface="Wingdings 2" pitchFamily="18" charset="2"/>
              <a:buNone/>
            </a:pPr>
            <a:r>
              <a:rPr lang="tr-TR" sz="2500" smtClean="0"/>
              <a:t> </a:t>
            </a:r>
            <a:r>
              <a:rPr lang="tr-TR" sz="2800" smtClean="0"/>
              <a:t>(</a:t>
            </a:r>
            <a:r>
              <a:rPr lang="tr-TR" sz="2800" i="1" smtClean="0"/>
              <a:t>3</a:t>
            </a:r>
            <a:r>
              <a:rPr lang="tr-TR" sz="2800" smtClean="0"/>
              <a:t>) </a:t>
            </a:r>
            <a:r>
              <a:rPr lang="tr-TR" sz="2800" i="1" smtClean="0"/>
              <a:t>Zorunlu hâllerde veya olağanüstü durumlarda hazırlanan olur yazılarında “OLUR” ibaresinden sonra tarih ve imza için uygun boş satır bırakılarak ilk satırda imzalayanın adı ve soyadına, ikinci satırda ise unvan bilgilerine yer verilir </a:t>
            </a:r>
            <a:r>
              <a:rPr lang="tr-TR" sz="2800" smtClean="0">
                <a:solidFill>
                  <a:srgbClr val="FF0000"/>
                </a:solidFill>
              </a:rPr>
              <a:t>(</a:t>
            </a:r>
            <a:r>
              <a:rPr lang="tr-TR" sz="2800" u="sng" smtClean="0">
                <a:solidFill>
                  <a:srgbClr val="FF0000"/>
                </a:solidFill>
              </a:rPr>
              <a:t>Örnek 18/A</a:t>
            </a:r>
            <a:r>
              <a:rPr lang="tr-TR" sz="2800" smtClean="0">
                <a:solidFill>
                  <a:srgbClr val="FF0000"/>
                </a:solidFill>
              </a:rPr>
              <a:t>)</a:t>
            </a:r>
            <a:endParaRPr lang="tr-TR" sz="2800" smtClean="0"/>
          </a:p>
        </p:txBody>
      </p:sp>
      <p:sp>
        <p:nvSpPr>
          <p:cNvPr id="9523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65861DDD-B60A-431A-AE14-CBA01E8D4E86}" type="datetime1">
              <a:rPr lang="tr-TR" smtClean="0"/>
              <a:pPr/>
              <a:t>20.6.2020</a:t>
            </a:fld>
            <a:endParaRPr lang="tr-TR" smtClean="0"/>
          </a:p>
        </p:txBody>
      </p:sp>
      <p:sp>
        <p:nvSpPr>
          <p:cNvPr id="9523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9523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D6452C8-4A58-4094-89B1-31A4071C9787}" type="slidenum">
              <a:rPr lang="tr-TR" smtClean="0"/>
              <a:pPr/>
              <a:t>85</a:t>
            </a:fld>
            <a:endParaRPr lang="tr-TR"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457200" y="458788"/>
            <a:ext cx="8229600" cy="5827712"/>
          </a:xfrm>
        </p:spPr>
        <p:txBody>
          <a:bodyPr>
            <a:normAutofit lnSpcReduction="10000"/>
          </a:bodyPr>
          <a:lstStyle/>
          <a:p>
            <a:pPr marL="365760" indent="-256032" eaLnBrk="1" fontAlgn="auto" hangingPunct="1">
              <a:spcAft>
                <a:spcPts val="0"/>
              </a:spcAft>
              <a:buFont typeface="Wingdings 2" pitchFamily="18" charset="2"/>
              <a:buNone/>
              <a:defRPr/>
            </a:pPr>
            <a:r>
              <a:rPr lang="tr-TR" sz="3600" dirty="0" smtClean="0">
                <a:solidFill>
                  <a:srgbClr val="FF0000"/>
                </a:solidFill>
              </a:rPr>
              <a:t> </a:t>
            </a:r>
            <a:r>
              <a:rPr lang="tr-TR" sz="3600" b="1" dirty="0" smtClean="0">
                <a:solidFill>
                  <a:srgbClr val="FF0000"/>
                </a:solidFill>
              </a:rPr>
              <a:t>Olur MADDE 20</a:t>
            </a:r>
            <a:r>
              <a:rPr lang="tr-TR" sz="3600" dirty="0" smtClean="0">
                <a:solidFill>
                  <a:srgbClr val="FF0000"/>
                </a:solidFill>
              </a:rPr>
              <a:t>-</a:t>
            </a:r>
          </a:p>
          <a:p>
            <a:pPr marL="365760" indent="-256032" eaLnBrk="1" fontAlgn="auto" hangingPunct="1">
              <a:spcAft>
                <a:spcPts val="0"/>
              </a:spcAft>
              <a:buFont typeface="Wingdings 2" pitchFamily="18" charset="2"/>
              <a:buNone/>
              <a:defRPr/>
            </a:pPr>
            <a:r>
              <a:rPr lang="tr-TR" sz="2800" dirty="0" smtClean="0"/>
              <a:t>  </a:t>
            </a:r>
            <a:r>
              <a:rPr lang="tr-TR" sz="2400" dirty="0" smtClean="0"/>
              <a:t>(</a:t>
            </a:r>
            <a:r>
              <a:rPr lang="tr-TR" sz="2400" i="1" dirty="0" smtClean="0"/>
              <a:t>4</a:t>
            </a:r>
            <a:r>
              <a:rPr lang="tr-TR" sz="2400" dirty="0" smtClean="0"/>
              <a:t>) Oluru teklif eden birim ile olur alınan makam arasında başka makamlar varsa bunlar olura katılabilir. Teklif eden birim yetkilisinin imza bölümü ile “OLUR” ibaresinin bulunduğu bölüm arasına uygun boşluk bırakılarak yazı alanının solunda yer alacak şekilde </a:t>
            </a:r>
            <a:r>
              <a:rPr lang="tr-TR" sz="2400" i="1" dirty="0" smtClean="0"/>
              <a:t>“Uygun görüşle arz ederim.” ibaresi</a:t>
            </a:r>
            <a:r>
              <a:rPr lang="tr-TR" sz="2400" dirty="0" smtClean="0"/>
              <a:t> yazılır </a:t>
            </a:r>
            <a:r>
              <a:rPr lang="tr-TR" sz="2400" i="1" dirty="0" smtClean="0"/>
              <a:t>ve bu ibarenin alt satırına imzalayanın adı ilk harfi büyük diğerleri küçük, soyadı büyük ve bir alt satıra unvanı ilk harfleri büyük diğerleri küçük harflerle ortalanarak yazılır</a:t>
            </a:r>
            <a:r>
              <a:rPr lang="tr-TR" sz="2400" dirty="0" smtClean="0"/>
              <a:t> </a:t>
            </a:r>
            <a:r>
              <a:rPr lang="tr-TR" sz="2400" dirty="0" smtClean="0">
                <a:solidFill>
                  <a:srgbClr val="FF0000"/>
                </a:solidFill>
              </a:rPr>
              <a:t>(</a:t>
            </a:r>
            <a:r>
              <a:rPr lang="tr-TR" sz="2400" u="sng" dirty="0" smtClean="0">
                <a:solidFill>
                  <a:srgbClr val="FF0000"/>
                </a:solidFill>
              </a:rPr>
              <a:t>Örnek 18/A</a:t>
            </a:r>
            <a:r>
              <a:rPr lang="tr-TR" sz="2400" dirty="0" smtClean="0">
                <a:solidFill>
                  <a:srgbClr val="FF0000"/>
                </a:solidFill>
              </a:rPr>
              <a:t>) </a:t>
            </a:r>
            <a:r>
              <a:rPr lang="tr-TR" sz="2400" i="1" dirty="0" smtClean="0"/>
              <a:t>Zorunlu hâllerde veya olağanüstü durumlarda hazırlanan olur yazılarında ise “Uygun görüşle arz ederim.” ibaresinin altına ilgili makam tarafından tarih yazılır </a:t>
            </a:r>
            <a:r>
              <a:rPr lang="tr-TR" sz="2400" dirty="0" smtClean="0">
                <a:solidFill>
                  <a:srgbClr val="FF0000"/>
                </a:solidFill>
              </a:rPr>
              <a:t>(</a:t>
            </a:r>
            <a:r>
              <a:rPr lang="tr-TR" sz="2400" u="sng" dirty="0" smtClean="0">
                <a:solidFill>
                  <a:srgbClr val="FF0000"/>
                </a:solidFill>
              </a:rPr>
              <a:t>Örnek 18/B</a:t>
            </a:r>
            <a:r>
              <a:rPr lang="tr-TR" sz="2400" dirty="0" smtClean="0">
                <a:solidFill>
                  <a:srgbClr val="FF0000"/>
                </a:solidFill>
              </a:rPr>
              <a:t>)</a:t>
            </a:r>
            <a:endParaRPr lang="tr-TR" sz="2400" dirty="0" smtClean="0"/>
          </a:p>
        </p:txBody>
      </p:sp>
      <p:sp>
        <p:nvSpPr>
          <p:cNvPr id="9625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6159300F-A2BE-4155-8FE3-DE9CBB9DB3AD}" type="datetime1">
              <a:rPr lang="tr-TR" smtClean="0"/>
              <a:pPr/>
              <a:t>20.6.2020</a:t>
            </a:fld>
            <a:endParaRPr lang="tr-TR" smtClean="0"/>
          </a:p>
        </p:txBody>
      </p:sp>
      <p:sp>
        <p:nvSpPr>
          <p:cNvPr id="9626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9626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80F851B-C870-430A-AB47-CADD7DE07CA4}" type="slidenum">
              <a:rPr lang="tr-TR" smtClean="0"/>
              <a:pPr/>
              <a:t>86</a:t>
            </a:fld>
            <a:endParaRPr lang="tr-TR"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457200" y="357188"/>
            <a:ext cx="8229600" cy="5929312"/>
          </a:xfrm>
        </p:spPr>
        <p:txBody>
          <a:bodyPr>
            <a:normAutofit fontScale="25000" lnSpcReduction="20000"/>
          </a:bodyPr>
          <a:lstStyle/>
          <a:p>
            <a:pPr marL="365760" indent="-256032" eaLnBrk="1" fontAlgn="auto" hangingPunct="1">
              <a:spcAft>
                <a:spcPts val="0"/>
              </a:spcAft>
              <a:buFont typeface="Wingdings 3"/>
              <a:buNone/>
              <a:defRPr/>
            </a:pPr>
            <a:r>
              <a:rPr lang="tr-TR" sz="9600" dirty="0" smtClean="0">
                <a:solidFill>
                  <a:srgbClr val="FF0000"/>
                </a:solidFill>
              </a:rPr>
              <a:t> </a:t>
            </a:r>
            <a:r>
              <a:rPr lang="tr-TR" sz="9600" b="1" dirty="0" smtClean="0">
                <a:solidFill>
                  <a:srgbClr val="FF0000"/>
                </a:solidFill>
              </a:rPr>
              <a:t>Örnek  18/A      </a:t>
            </a:r>
            <a:r>
              <a:rPr lang="tr-TR" sz="5600" dirty="0" smtClean="0"/>
              <a:t> </a:t>
            </a:r>
            <a:r>
              <a:rPr lang="tr-TR" sz="5600" b="1" dirty="0" smtClean="0"/>
              <a:t>FİZİKSEL ORTAMDA HAZIRLANAN OLUR ÖRNEĞİ</a:t>
            </a:r>
            <a:endParaRPr lang="tr-TR" sz="5600" dirty="0" smtClean="0"/>
          </a:p>
          <a:p>
            <a:pPr marL="365760" indent="-256032" algn="ctr" eaLnBrk="1" fontAlgn="auto" hangingPunct="1">
              <a:spcAft>
                <a:spcPts val="0"/>
              </a:spcAft>
              <a:buFont typeface="Wingdings 3"/>
              <a:buNone/>
              <a:defRPr/>
            </a:pPr>
            <a:endParaRPr lang="tr-TR" sz="5600" b="1" dirty="0" smtClean="0">
              <a:solidFill>
                <a:srgbClr val="FF0000"/>
              </a:solidFill>
            </a:endParaRPr>
          </a:p>
          <a:p>
            <a:pPr marL="365760" indent="-256032" algn="ctr" eaLnBrk="1" fontAlgn="auto" hangingPunct="1">
              <a:spcAft>
                <a:spcPts val="0"/>
              </a:spcAft>
              <a:buFont typeface="Wingdings 3"/>
              <a:buNone/>
              <a:defRPr/>
            </a:pPr>
            <a:r>
              <a:rPr lang="tr-TR" sz="4800" b="1" dirty="0" smtClean="0">
                <a:solidFill>
                  <a:srgbClr val="FF0000"/>
                </a:solidFill>
              </a:rPr>
              <a:t>GİZLİ</a:t>
            </a:r>
            <a:endParaRPr lang="tr-TR" sz="4800" dirty="0" smtClean="0">
              <a:solidFill>
                <a:srgbClr val="FF0000"/>
              </a:solidFill>
            </a:endParaRPr>
          </a:p>
          <a:p>
            <a:pPr marL="365760" indent="-256032" algn="ctr" eaLnBrk="1" fontAlgn="auto" hangingPunct="1">
              <a:spcAft>
                <a:spcPts val="0"/>
              </a:spcAft>
              <a:buFont typeface="Wingdings 3"/>
              <a:buNone/>
              <a:defRPr/>
            </a:pPr>
            <a:r>
              <a:rPr lang="tr-TR" sz="4800" dirty="0" smtClean="0"/>
              <a:t>   </a:t>
            </a:r>
            <a:br>
              <a:rPr lang="tr-TR" sz="4800" dirty="0" smtClean="0"/>
            </a:br>
            <a:r>
              <a:rPr lang="tr-TR" sz="4800" dirty="0" smtClean="0"/>
              <a:t>T.C.</a:t>
            </a:r>
          </a:p>
          <a:p>
            <a:pPr marL="365760" indent="-256032" algn="ctr" eaLnBrk="1" fontAlgn="auto" hangingPunct="1">
              <a:spcAft>
                <a:spcPts val="0"/>
              </a:spcAft>
              <a:buFont typeface="Wingdings 3"/>
              <a:buNone/>
              <a:defRPr/>
            </a:pPr>
            <a:r>
              <a:rPr lang="tr-TR" sz="4800" dirty="0" smtClean="0"/>
              <a:t>İÇİŞLERİ BAKANLIĞI</a:t>
            </a:r>
          </a:p>
          <a:p>
            <a:pPr marL="365760" indent="-256032" algn="ctr" eaLnBrk="1" fontAlgn="auto" hangingPunct="1">
              <a:spcAft>
                <a:spcPts val="0"/>
              </a:spcAft>
              <a:buFont typeface="Wingdings 3"/>
              <a:buNone/>
              <a:defRPr/>
            </a:pPr>
            <a:r>
              <a:rPr lang="tr-TR" sz="4800" dirty="0" smtClean="0"/>
              <a:t>Emniyet Genel Müdürlüğü</a:t>
            </a:r>
          </a:p>
          <a:p>
            <a:pPr marL="365760" indent="-256032" eaLnBrk="1" fontAlgn="auto" hangingPunct="1">
              <a:spcAft>
                <a:spcPts val="0"/>
              </a:spcAft>
              <a:buFont typeface="Wingdings 3"/>
              <a:buNone/>
              <a:defRPr/>
            </a:pPr>
            <a:r>
              <a:rPr lang="tr-TR" sz="4800" dirty="0" smtClean="0"/>
              <a:t>  </a:t>
            </a:r>
          </a:p>
          <a:p>
            <a:pPr marL="365760" indent="-256032" eaLnBrk="1" fontAlgn="auto" hangingPunct="1">
              <a:spcAft>
                <a:spcPts val="0"/>
              </a:spcAft>
              <a:buFont typeface="Wingdings 3"/>
              <a:buNone/>
              <a:defRPr/>
            </a:pPr>
            <a:r>
              <a:rPr lang="tr-TR" sz="4800" dirty="0" smtClean="0"/>
              <a:t>Sayı  	: Z-11837526-951.01.01-23453211	    		24.08.2019</a:t>
            </a:r>
          </a:p>
          <a:p>
            <a:pPr marL="365760" indent="-256032" eaLnBrk="1" fontAlgn="auto" hangingPunct="1">
              <a:spcAft>
                <a:spcPts val="0"/>
              </a:spcAft>
              <a:buFont typeface="Wingdings 3"/>
              <a:buNone/>
              <a:defRPr/>
            </a:pPr>
            <a:r>
              <a:rPr lang="tr-TR" sz="4800" dirty="0" smtClean="0"/>
              <a:t>Konu	: İç Güvenlik</a:t>
            </a:r>
          </a:p>
          <a:p>
            <a:pPr marL="365760" indent="-256032" eaLnBrk="1" fontAlgn="auto" hangingPunct="1">
              <a:spcAft>
                <a:spcPts val="0"/>
              </a:spcAft>
              <a:buFont typeface="Wingdings 3"/>
              <a:buNone/>
              <a:defRPr/>
            </a:pPr>
            <a:r>
              <a:rPr lang="tr-TR" sz="4800" dirty="0" smtClean="0"/>
              <a:t>  </a:t>
            </a:r>
          </a:p>
          <a:p>
            <a:pPr marL="365760" indent="-256032" algn="ctr" eaLnBrk="1" fontAlgn="auto" hangingPunct="1">
              <a:spcAft>
                <a:spcPts val="0"/>
              </a:spcAft>
              <a:buFont typeface="Wingdings 3"/>
              <a:buNone/>
              <a:defRPr/>
            </a:pPr>
            <a:r>
              <a:rPr lang="tr-TR" sz="4800" dirty="0" smtClean="0"/>
              <a:t>BAKANLIK MAKAMINA</a:t>
            </a:r>
          </a:p>
          <a:p>
            <a:pPr marL="365760" indent="-256032" eaLnBrk="1" fontAlgn="auto" hangingPunct="1">
              <a:spcAft>
                <a:spcPts val="0"/>
              </a:spcAft>
              <a:buFont typeface="Wingdings 3"/>
              <a:buNone/>
              <a:defRPr/>
            </a:pPr>
            <a:r>
              <a:rPr lang="tr-TR" sz="4800" dirty="0" smtClean="0"/>
              <a:t>  ……………………………………………………………………………………………………………….…………………………………………………………………………………….………………………………...........</a:t>
            </a:r>
          </a:p>
          <a:p>
            <a:pPr marL="365760" indent="-256032" eaLnBrk="1" fontAlgn="auto" hangingPunct="1">
              <a:spcAft>
                <a:spcPts val="0"/>
              </a:spcAft>
              <a:buFont typeface="Wingdings 3"/>
              <a:buNone/>
              <a:defRPr/>
            </a:pPr>
            <a:r>
              <a:rPr lang="tr-TR" sz="4800" dirty="0" smtClean="0"/>
              <a:t>                                                                                                                                               İmza</a:t>
            </a:r>
          </a:p>
          <a:p>
            <a:pPr marL="365760" indent="-256032" eaLnBrk="1" fontAlgn="auto" hangingPunct="1">
              <a:spcAft>
                <a:spcPts val="0"/>
              </a:spcAft>
              <a:buFont typeface="Wingdings 3"/>
              <a:buNone/>
              <a:defRPr/>
            </a:pPr>
            <a:r>
              <a:rPr lang="tr-TR" sz="4800" dirty="0" smtClean="0"/>
              <a:t>                                                                                                                                          Adı SOYADI</a:t>
            </a:r>
          </a:p>
          <a:p>
            <a:pPr marL="365760" indent="-256032" algn="r" eaLnBrk="1" fontAlgn="auto" hangingPunct="1">
              <a:spcAft>
                <a:spcPts val="0"/>
              </a:spcAft>
              <a:buFont typeface="Wingdings 3"/>
              <a:buNone/>
              <a:defRPr/>
            </a:pPr>
            <a:r>
              <a:rPr lang="tr-TR" sz="4800" dirty="0" smtClean="0"/>
              <a:t>			Emniyet Genel Müdürü</a:t>
            </a:r>
          </a:p>
          <a:p>
            <a:pPr marL="365760" indent="-256032" eaLnBrk="1" fontAlgn="auto" hangingPunct="1">
              <a:spcAft>
                <a:spcPts val="0"/>
              </a:spcAft>
              <a:buFont typeface="Wingdings 3"/>
              <a:buNone/>
              <a:defRPr/>
            </a:pPr>
            <a:r>
              <a:rPr lang="tr-TR" sz="4800" dirty="0" smtClean="0"/>
              <a:t> Uygun görüşle arz ederim.</a:t>
            </a:r>
          </a:p>
          <a:p>
            <a:pPr marL="365760" indent="-256032" eaLnBrk="1" fontAlgn="auto" hangingPunct="1">
              <a:spcAft>
                <a:spcPts val="0"/>
              </a:spcAft>
              <a:buFont typeface="Wingdings 3"/>
              <a:buNone/>
              <a:defRPr/>
            </a:pPr>
            <a:r>
              <a:rPr lang="tr-TR" sz="4800" dirty="0" smtClean="0"/>
              <a:t>              (Tarih)</a:t>
            </a:r>
          </a:p>
          <a:p>
            <a:pPr marL="365760" indent="-256032" eaLnBrk="1" fontAlgn="auto" hangingPunct="1">
              <a:spcAft>
                <a:spcPts val="0"/>
              </a:spcAft>
              <a:buFont typeface="Wingdings 3"/>
              <a:buNone/>
              <a:defRPr/>
            </a:pPr>
            <a:r>
              <a:rPr lang="tr-TR" sz="4800" dirty="0" smtClean="0"/>
              <a:t>                İmza</a:t>
            </a:r>
          </a:p>
          <a:p>
            <a:pPr marL="365760" indent="-256032" eaLnBrk="1" fontAlgn="auto" hangingPunct="1">
              <a:spcAft>
                <a:spcPts val="0"/>
              </a:spcAft>
              <a:buFont typeface="Wingdings 3"/>
              <a:buNone/>
              <a:defRPr/>
            </a:pPr>
            <a:r>
              <a:rPr lang="tr-TR" sz="4800" dirty="0" smtClean="0"/>
              <a:t>     </a:t>
            </a:r>
          </a:p>
          <a:p>
            <a:pPr marL="365760" indent="-256032" eaLnBrk="1" fontAlgn="auto" hangingPunct="1">
              <a:spcAft>
                <a:spcPts val="0"/>
              </a:spcAft>
              <a:buFont typeface="Wingdings 3"/>
              <a:buNone/>
              <a:defRPr/>
            </a:pPr>
            <a:r>
              <a:rPr lang="tr-TR" sz="4800" dirty="0" smtClean="0"/>
              <a:t>          Adı SOYADI</a:t>
            </a:r>
          </a:p>
          <a:p>
            <a:pPr marL="365760" indent="-256032" eaLnBrk="1" fontAlgn="auto" hangingPunct="1">
              <a:spcAft>
                <a:spcPts val="0"/>
              </a:spcAft>
              <a:buFont typeface="Wingdings 3"/>
              <a:buNone/>
              <a:defRPr/>
            </a:pPr>
            <a:r>
              <a:rPr lang="tr-TR" sz="4800" dirty="0" smtClean="0"/>
              <a:t>     Bakan Yardımcısı</a:t>
            </a:r>
          </a:p>
          <a:p>
            <a:pPr marL="365760" indent="-256032" algn="ctr" eaLnBrk="1" fontAlgn="auto" hangingPunct="1">
              <a:spcAft>
                <a:spcPts val="0"/>
              </a:spcAft>
              <a:buFont typeface="Wingdings 3"/>
              <a:buNone/>
              <a:defRPr/>
            </a:pPr>
            <a:r>
              <a:rPr lang="tr-TR" sz="4800" dirty="0" smtClean="0"/>
              <a:t> OLUR</a:t>
            </a:r>
          </a:p>
          <a:p>
            <a:pPr marL="365760" indent="-256032" algn="ctr" eaLnBrk="1" fontAlgn="auto" hangingPunct="1">
              <a:spcAft>
                <a:spcPts val="0"/>
              </a:spcAft>
              <a:buFont typeface="Wingdings 3"/>
              <a:buNone/>
              <a:defRPr/>
            </a:pPr>
            <a:r>
              <a:rPr lang="tr-TR" sz="4800" dirty="0" smtClean="0"/>
              <a:t>(Tarih)</a:t>
            </a:r>
          </a:p>
          <a:p>
            <a:pPr marL="365760" indent="-256032" algn="ctr" eaLnBrk="1" fontAlgn="auto" hangingPunct="1">
              <a:spcAft>
                <a:spcPts val="0"/>
              </a:spcAft>
              <a:buFont typeface="Wingdings 3"/>
              <a:buNone/>
              <a:defRPr/>
            </a:pPr>
            <a:r>
              <a:rPr lang="tr-TR" sz="4800" dirty="0" smtClean="0"/>
              <a:t>İmza</a:t>
            </a:r>
          </a:p>
          <a:p>
            <a:pPr marL="365760" indent="-256032" algn="ctr" eaLnBrk="1" fontAlgn="auto" hangingPunct="1">
              <a:spcAft>
                <a:spcPts val="0"/>
              </a:spcAft>
              <a:buFont typeface="Wingdings 3"/>
              <a:buNone/>
              <a:defRPr/>
            </a:pPr>
            <a:r>
              <a:rPr lang="tr-TR" sz="4800" dirty="0" smtClean="0"/>
              <a:t> </a:t>
            </a:r>
          </a:p>
          <a:p>
            <a:pPr marL="365760" indent="-256032" algn="ctr" eaLnBrk="1" fontAlgn="auto" hangingPunct="1">
              <a:spcAft>
                <a:spcPts val="0"/>
              </a:spcAft>
              <a:buFont typeface="Wingdings 3"/>
              <a:buNone/>
              <a:defRPr/>
            </a:pPr>
            <a:r>
              <a:rPr lang="tr-TR" sz="4800" dirty="0" smtClean="0"/>
              <a:t>Adı SOYADI</a:t>
            </a:r>
          </a:p>
          <a:p>
            <a:pPr marL="365760" indent="-256032" algn="ctr" eaLnBrk="1" fontAlgn="auto" hangingPunct="1">
              <a:spcAft>
                <a:spcPts val="0"/>
              </a:spcAft>
              <a:buFont typeface="Wingdings 3"/>
              <a:buNone/>
              <a:defRPr/>
            </a:pPr>
            <a:r>
              <a:rPr lang="tr-TR" sz="4800" dirty="0" smtClean="0"/>
              <a:t> Bakan</a:t>
            </a:r>
          </a:p>
          <a:p>
            <a:pPr marL="365760" indent="-256032" eaLnBrk="1" fontAlgn="auto" hangingPunct="1">
              <a:spcAft>
                <a:spcPts val="0"/>
              </a:spcAft>
              <a:buFont typeface="Wingdings 3"/>
              <a:buNone/>
              <a:defRPr/>
            </a:pPr>
            <a:r>
              <a:rPr lang="tr-TR" sz="4800" dirty="0" smtClean="0"/>
              <a:t> </a:t>
            </a:r>
          </a:p>
          <a:p>
            <a:pPr marL="365760" indent="-256032" eaLnBrk="1" fontAlgn="auto" hangingPunct="1">
              <a:spcAft>
                <a:spcPts val="0"/>
              </a:spcAft>
              <a:buFont typeface="Wingdings 3"/>
              <a:buNone/>
              <a:defRPr/>
            </a:pPr>
            <a:r>
              <a:rPr lang="tr-TR" sz="4800" dirty="0" smtClean="0"/>
              <a:t>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p:txBody>
      </p:sp>
      <p:sp>
        <p:nvSpPr>
          <p:cNvPr id="9728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F77FDBA3-24F7-4785-A7A8-A2E0389EDEDC}" type="datetime1">
              <a:rPr lang="tr-TR" smtClean="0"/>
              <a:pPr/>
              <a:t>20.6.2020</a:t>
            </a:fld>
            <a:endParaRPr lang="tr-TR" smtClean="0"/>
          </a:p>
        </p:txBody>
      </p:sp>
      <p:sp>
        <p:nvSpPr>
          <p:cNvPr id="9728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9728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8A01C47-3344-454B-8193-2754F90D0AEF}" type="slidenum">
              <a:rPr lang="tr-TR" smtClean="0"/>
              <a:pPr/>
              <a:t>87</a:t>
            </a:fld>
            <a:endParaRPr lang="tr-TR"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457200" y="357188"/>
            <a:ext cx="8229600" cy="5929312"/>
          </a:xfrm>
        </p:spPr>
        <p:txBody>
          <a:bodyPr/>
          <a:lstStyle/>
          <a:p>
            <a:pPr eaLnBrk="1" hangingPunct="1">
              <a:buFont typeface="Wingdings 3" pitchFamily="18" charset="2"/>
              <a:buNone/>
            </a:pPr>
            <a:r>
              <a:rPr lang="tr-TR" sz="1400" smtClean="0">
                <a:solidFill>
                  <a:srgbClr val="FF0000"/>
                </a:solidFill>
              </a:rPr>
              <a:t> </a:t>
            </a:r>
            <a:r>
              <a:rPr lang="tr-TR" sz="2400" b="1" smtClean="0">
                <a:solidFill>
                  <a:srgbClr val="FF0000"/>
                </a:solidFill>
              </a:rPr>
              <a:t>Örnek  18/B      </a:t>
            </a:r>
            <a:r>
              <a:rPr lang="tr-TR" sz="1400" b="1" smtClean="0"/>
              <a:t>ARA KADEMELERİ İÇEREN OLUR ÖRNEĞİ</a:t>
            </a:r>
            <a:endParaRPr lang="tr-TR" sz="1400" smtClean="0"/>
          </a:p>
          <a:p>
            <a:pPr eaLnBrk="1" hangingPunct="1">
              <a:buFont typeface="Wingdings 3" pitchFamily="18" charset="2"/>
              <a:buNone/>
            </a:pPr>
            <a:r>
              <a:rPr lang="tr-TR" sz="1400" smtClean="0"/>
              <a:t> </a:t>
            </a:r>
            <a:endParaRPr lang="tr-TR" sz="1200" smtClean="0"/>
          </a:p>
          <a:p>
            <a:pPr algn="ctr" eaLnBrk="1" hangingPunct="1">
              <a:buFont typeface="Wingdings 3" pitchFamily="18" charset="2"/>
              <a:buNone/>
            </a:pPr>
            <a:r>
              <a:rPr lang="tr-TR" sz="1200" smtClean="0"/>
              <a:t>T.C.</a:t>
            </a:r>
          </a:p>
          <a:p>
            <a:pPr algn="ctr" eaLnBrk="1" hangingPunct="1">
              <a:buFont typeface="Wingdings 3" pitchFamily="18" charset="2"/>
              <a:buNone/>
            </a:pPr>
            <a:r>
              <a:rPr lang="tr-TR" sz="1200" smtClean="0"/>
              <a:t>İÇİŞLERİ BAKANLIĞI</a:t>
            </a:r>
          </a:p>
          <a:p>
            <a:pPr algn="ctr" eaLnBrk="1" hangingPunct="1">
              <a:buFont typeface="Wingdings 3" pitchFamily="18" charset="2"/>
              <a:buNone/>
            </a:pPr>
            <a:r>
              <a:rPr lang="tr-TR" sz="1200" smtClean="0"/>
              <a:t>Strateji Geliştirme Başkanlığı</a:t>
            </a:r>
          </a:p>
          <a:p>
            <a:pPr eaLnBrk="1" hangingPunct="1">
              <a:buFont typeface="Wingdings 3" pitchFamily="18" charset="2"/>
              <a:buNone/>
            </a:pPr>
            <a:r>
              <a:rPr lang="tr-TR" sz="1200" smtClean="0"/>
              <a:t>  </a:t>
            </a:r>
          </a:p>
          <a:p>
            <a:pPr eaLnBrk="1" hangingPunct="1">
              <a:buFont typeface="Wingdings 3" pitchFamily="18" charset="2"/>
              <a:buNone/>
            </a:pPr>
            <a:r>
              <a:rPr lang="tr-TR" sz="1200" smtClean="0"/>
              <a:t>Sayı  	: E-48154937-602.02-2587945  		                     	21.08.2019</a:t>
            </a:r>
          </a:p>
          <a:p>
            <a:pPr eaLnBrk="1" hangingPunct="1">
              <a:buFont typeface="Wingdings 3" pitchFamily="18" charset="2"/>
              <a:buNone/>
            </a:pPr>
            <a:r>
              <a:rPr lang="tr-TR" sz="1200" smtClean="0"/>
              <a:t>Konu	: Orta Vadeli Program Hazırlanması</a:t>
            </a:r>
          </a:p>
          <a:p>
            <a:pPr eaLnBrk="1" hangingPunct="1">
              <a:buFont typeface="Wingdings 3" pitchFamily="18" charset="2"/>
              <a:buNone/>
            </a:pPr>
            <a:r>
              <a:rPr lang="tr-TR" sz="1200" smtClean="0"/>
              <a:t>  </a:t>
            </a:r>
          </a:p>
          <a:p>
            <a:pPr algn="ctr" eaLnBrk="1" hangingPunct="1">
              <a:buFont typeface="Wingdings 3" pitchFamily="18" charset="2"/>
              <a:buNone/>
            </a:pPr>
            <a:r>
              <a:rPr lang="tr-TR" sz="1200" smtClean="0"/>
              <a:t>BAKANLIK MAKAMINA</a:t>
            </a:r>
          </a:p>
          <a:p>
            <a:pPr eaLnBrk="1" hangingPunct="1">
              <a:buFont typeface="Wingdings 3" pitchFamily="18" charset="2"/>
              <a:buNone/>
            </a:pPr>
            <a:r>
              <a:rPr lang="tr-TR" sz="1200" smtClean="0"/>
              <a:t> </a:t>
            </a:r>
          </a:p>
          <a:p>
            <a:pPr eaLnBrk="1" hangingPunct="1">
              <a:buFont typeface="Wingdings 3" pitchFamily="18" charset="2"/>
              <a:buNone/>
            </a:pPr>
            <a:r>
              <a:rPr lang="tr-TR" sz="1200" smtClean="0"/>
              <a:t> ……………………………………………………………………………………………………………….…………………………………………………………………………………….………………………………........... </a:t>
            </a:r>
          </a:p>
          <a:p>
            <a:pPr eaLnBrk="1" hangingPunct="1">
              <a:buFont typeface="Wingdings 3" pitchFamily="18" charset="2"/>
              <a:buNone/>
            </a:pPr>
            <a:r>
              <a:rPr lang="tr-TR" sz="1200" smtClean="0"/>
              <a:t>                                                                                                                                     </a:t>
            </a:r>
          </a:p>
          <a:p>
            <a:pPr eaLnBrk="1" hangingPunct="1">
              <a:buFont typeface="Wingdings 3" pitchFamily="18" charset="2"/>
              <a:buNone/>
            </a:pPr>
            <a:r>
              <a:rPr lang="tr-TR" sz="1200" smtClean="0"/>
              <a:t>                                                                                                                                       Adı SOYADI</a:t>
            </a:r>
          </a:p>
          <a:p>
            <a:pPr algn="r" eaLnBrk="1" hangingPunct="1">
              <a:buFont typeface="Wingdings 3" pitchFamily="18" charset="2"/>
              <a:buNone/>
            </a:pPr>
            <a:r>
              <a:rPr lang="tr-TR" sz="1200" smtClean="0"/>
              <a:t>						Strateji Geliştirme Başkanı</a:t>
            </a:r>
          </a:p>
          <a:p>
            <a:pPr eaLnBrk="1" hangingPunct="1">
              <a:buFont typeface="Wingdings 3" pitchFamily="18" charset="2"/>
              <a:buNone/>
            </a:pPr>
            <a:r>
              <a:rPr lang="tr-TR" sz="1200" smtClean="0"/>
              <a:t> Uygun görüşle arz ederim.</a:t>
            </a:r>
          </a:p>
          <a:p>
            <a:pPr eaLnBrk="1" hangingPunct="1">
              <a:buFont typeface="Wingdings 3" pitchFamily="18" charset="2"/>
              <a:buNone/>
            </a:pPr>
            <a:r>
              <a:rPr lang="tr-TR" sz="1200" smtClean="0"/>
              <a:t>         Adı SOYADI</a:t>
            </a:r>
          </a:p>
          <a:p>
            <a:pPr eaLnBrk="1" hangingPunct="1">
              <a:buFont typeface="Wingdings 3" pitchFamily="18" charset="2"/>
              <a:buNone/>
            </a:pPr>
            <a:r>
              <a:rPr lang="tr-TR" sz="1200" smtClean="0"/>
              <a:t>     Bakan Yardımcısı</a:t>
            </a:r>
          </a:p>
          <a:p>
            <a:pPr algn="ctr" eaLnBrk="1" hangingPunct="1">
              <a:buFont typeface="Wingdings 3" pitchFamily="18" charset="2"/>
              <a:buNone/>
            </a:pPr>
            <a:r>
              <a:rPr lang="tr-TR" sz="1200" smtClean="0"/>
              <a:t> OLUR</a:t>
            </a:r>
          </a:p>
          <a:p>
            <a:pPr algn="ctr" eaLnBrk="1" hangingPunct="1">
              <a:buFont typeface="Wingdings 3" pitchFamily="18" charset="2"/>
              <a:buNone/>
            </a:pPr>
            <a:r>
              <a:rPr lang="tr-TR" sz="1200" smtClean="0"/>
              <a:t>Adı SOYADI</a:t>
            </a:r>
          </a:p>
          <a:p>
            <a:pPr algn="ctr" eaLnBrk="1" hangingPunct="1">
              <a:buFont typeface="Wingdings 3" pitchFamily="18" charset="2"/>
              <a:buNone/>
            </a:pPr>
            <a:r>
              <a:rPr lang="tr-TR" sz="1200" smtClean="0"/>
              <a:t> Bakan</a:t>
            </a:r>
          </a:p>
          <a:p>
            <a:pPr eaLnBrk="1" hangingPunct="1">
              <a:buFont typeface="Wingdings 3" pitchFamily="18" charset="2"/>
              <a:buNone/>
            </a:pPr>
            <a:r>
              <a:rPr lang="tr-TR" sz="1200" smtClean="0"/>
              <a:t> </a:t>
            </a:r>
          </a:p>
          <a:p>
            <a:pPr eaLnBrk="1" hangingPunct="1">
              <a:buFont typeface="Wingdings 3" pitchFamily="18" charset="2"/>
              <a:buNone/>
            </a:pPr>
            <a:r>
              <a:rPr lang="tr-TR" sz="1200" smtClean="0"/>
              <a:t>Ek: Komisyon Üyeleri Listesi (43 Kişi)</a:t>
            </a:r>
          </a:p>
          <a:p>
            <a:pPr eaLnBrk="1" hangingPunct="1">
              <a:buFont typeface="Wingdings 3" pitchFamily="18" charset="2"/>
              <a:buNone/>
            </a:pPr>
            <a:r>
              <a:rPr lang="tr-TR" sz="1200" smtClean="0"/>
              <a:t> </a:t>
            </a:r>
          </a:p>
          <a:p>
            <a:pPr eaLnBrk="1" hangingPunct="1">
              <a:buFont typeface="Wingdings 3" pitchFamily="18" charset="2"/>
              <a:buNone/>
            </a:pPr>
            <a:r>
              <a:rPr lang="tr-TR" sz="1200" smtClean="0"/>
              <a:t> </a:t>
            </a:r>
          </a:p>
          <a:p>
            <a:pPr eaLnBrk="1" hangingPunct="1">
              <a:buFont typeface="Wingdings 3" pitchFamily="18" charset="2"/>
              <a:buNone/>
            </a:pPr>
            <a:r>
              <a:rPr lang="tr-TR" sz="1200" smtClean="0"/>
              <a:t> </a:t>
            </a:r>
          </a:p>
          <a:p>
            <a:pPr eaLnBrk="1" hangingPunct="1">
              <a:buFont typeface="Wingdings 3" pitchFamily="18" charset="2"/>
              <a:buNone/>
            </a:pPr>
            <a:r>
              <a:rPr lang="tr-TR" sz="1200" smtClean="0"/>
              <a:t> </a:t>
            </a:r>
          </a:p>
        </p:txBody>
      </p:sp>
      <p:sp>
        <p:nvSpPr>
          <p:cNvPr id="9830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B71E7310-9577-4606-BB36-043AC10E2AE7}" type="datetime1">
              <a:rPr lang="tr-TR" smtClean="0"/>
              <a:pPr/>
              <a:t>20.6.2020</a:t>
            </a:fld>
            <a:endParaRPr lang="tr-TR" smtClean="0"/>
          </a:p>
        </p:txBody>
      </p:sp>
      <p:sp>
        <p:nvSpPr>
          <p:cNvPr id="9830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9830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FE5FD80-D887-4160-9AB9-872F6DB29D64}" type="slidenum">
              <a:rPr lang="tr-TR" smtClean="0"/>
              <a:pPr/>
              <a:t>88</a:t>
            </a:fld>
            <a:endParaRPr lang="tr-TR"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solidFill>
                  <a:srgbClr val="FF0000"/>
                </a:solidFill>
              </a:rPr>
              <a:t> </a:t>
            </a:r>
            <a:r>
              <a:rPr lang="tr-TR" sz="3600" b="1" smtClean="0">
                <a:solidFill>
                  <a:srgbClr val="FF0000"/>
                </a:solidFill>
              </a:rPr>
              <a:t>Paraf MADDE 21</a:t>
            </a:r>
            <a:r>
              <a:rPr lang="tr-TR" sz="3600" smtClean="0">
                <a:solidFill>
                  <a:srgbClr val="FF0000"/>
                </a:solidFill>
              </a:rPr>
              <a:t>-</a:t>
            </a:r>
          </a:p>
          <a:p>
            <a:pPr eaLnBrk="1" hangingPunct="1">
              <a:buFont typeface="Wingdings 2" pitchFamily="18" charset="2"/>
              <a:buNone/>
            </a:pPr>
            <a:r>
              <a:rPr lang="tr-TR" sz="2800" smtClean="0"/>
              <a:t> (1) </a:t>
            </a:r>
            <a:r>
              <a:rPr lang="tr-TR" sz="2800" i="1" smtClean="0"/>
              <a:t>Paraf bölümünde tarih, unvan, ad ve soyad bilgileri kısaltma kullanılmadan ast-üst ilişkisine uygun olarak belirtilir. Güvenli elektronik imza ile imzalanan belgeye ait paraf bilgileri, belgenin üstverisinde tutulur </a:t>
            </a:r>
            <a:r>
              <a:rPr lang="tr-TR" sz="2800" smtClean="0">
                <a:solidFill>
                  <a:srgbClr val="FF0000"/>
                </a:solidFill>
              </a:rPr>
              <a:t>(</a:t>
            </a:r>
            <a:r>
              <a:rPr lang="tr-TR" sz="2800" u="sng" smtClean="0">
                <a:solidFill>
                  <a:srgbClr val="FF0000"/>
                </a:solidFill>
              </a:rPr>
              <a:t>Örnek 19/A</a:t>
            </a:r>
            <a:r>
              <a:rPr lang="tr-TR" sz="2800" smtClean="0">
                <a:solidFill>
                  <a:srgbClr val="FF0000"/>
                </a:solidFill>
              </a:rPr>
              <a:t>) </a:t>
            </a:r>
            <a:r>
              <a:rPr lang="tr-TR" sz="2800" i="1" smtClean="0"/>
              <a:t>Belge muhataba iletildiğinde, belgeye ait paraf bilgileri paylaşılmaz.</a:t>
            </a:r>
            <a:endParaRPr lang="tr-TR" sz="2800" smtClean="0"/>
          </a:p>
        </p:txBody>
      </p:sp>
      <p:sp>
        <p:nvSpPr>
          <p:cNvPr id="9933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15CEDF9F-2917-4E4C-95A7-E6DE17333437}" type="datetime1">
              <a:rPr lang="tr-TR" smtClean="0"/>
              <a:pPr/>
              <a:t>20.6.2020</a:t>
            </a:fld>
            <a:endParaRPr lang="tr-TR" smtClean="0"/>
          </a:p>
        </p:txBody>
      </p:sp>
      <p:sp>
        <p:nvSpPr>
          <p:cNvPr id="9933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9933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C1C1EFF-F5E8-41B3-81E0-2358518D9F44}" type="slidenum">
              <a:rPr lang="tr-TR" smtClean="0"/>
              <a:pPr/>
              <a:t>89</a:t>
            </a:fld>
            <a:endParaRPr lang="tr-T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554038" y="350838"/>
            <a:ext cx="8242300" cy="5775325"/>
          </a:xfrm>
        </p:spPr>
        <p:txBody>
          <a:bodyPr/>
          <a:lstStyle/>
          <a:p>
            <a:pPr eaLnBrk="1" hangingPunct="1">
              <a:buFont typeface="Wingdings 3" pitchFamily="18" charset="2"/>
              <a:buNone/>
            </a:pPr>
            <a:r>
              <a:rPr lang="tr-TR" sz="2800" b="1" smtClean="0">
                <a:solidFill>
                  <a:srgbClr val="FF0000"/>
                </a:solidFill>
              </a:rPr>
              <a:t>Tanımlar</a:t>
            </a:r>
            <a:r>
              <a:rPr lang="tr-TR" sz="2800" b="1" i="1" smtClean="0">
                <a:solidFill>
                  <a:srgbClr val="FF0000"/>
                </a:solidFill>
              </a:rPr>
              <a:t> ve kısaltmalar </a:t>
            </a:r>
            <a:r>
              <a:rPr lang="tr-TR" sz="2800" b="1" smtClean="0">
                <a:solidFill>
                  <a:srgbClr val="FF0000"/>
                </a:solidFill>
              </a:rPr>
              <a:t>MADDE 3</a:t>
            </a:r>
            <a:r>
              <a:rPr lang="tr-TR" sz="2800" smtClean="0">
                <a:solidFill>
                  <a:srgbClr val="FF0000"/>
                </a:solidFill>
              </a:rPr>
              <a:t>-</a:t>
            </a:r>
            <a:r>
              <a:rPr lang="tr-TR" sz="2800" smtClean="0"/>
              <a:t> </a:t>
            </a:r>
            <a:endParaRPr lang="tr-TR" smtClean="0">
              <a:solidFill>
                <a:srgbClr val="FF0000"/>
              </a:solidFill>
            </a:endParaRPr>
          </a:p>
          <a:p>
            <a:pPr eaLnBrk="1" hangingPunct="1">
              <a:lnSpc>
                <a:spcPct val="80000"/>
              </a:lnSpc>
            </a:pPr>
            <a:endParaRPr lang="tr-TR" smtClean="0">
              <a:solidFill>
                <a:schemeClr val="accent2"/>
              </a:solidFill>
            </a:endParaRPr>
          </a:p>
          <a:p>
            <a:pPr eaLnBrk="1" hangingPunct="1">
              <a:buFont typeface="Wingdings 3" pitchFamily="18" charset="2"/>
              <a:buNone/>
            </a:pPr>
            <a:r>
              <a:rPr lang="tr-TR" sz="2800" smtClean="0"/>
              <a:t> </a:t>
            </a:r>
            <a:r>
              <a:rPr lang="tr-TR" sz="2800" i="1" u="sng" smtClean="0">
                <a:solidFill>
                  <a:srgbClr val="FF0000"/>
                </a:solidFill>
              </a:rPr>
              <a:t>j</a:t>
            </a:r>
            <a:r>
              <a:rPr lang="tr-TR" sz="2800" u="sng" smtClean="0">
                <a:solidFill>
                  <a:srgbClr val="FF0000"/>
                </a:solidFill>
              </a:rPr>
              <a:t>) Güvenli elektronik imza:</a:t>
            </a:r>
            <a:r>
              <a:rPr lang="tr-TR" sz="2800" smtClean="0"/>
              <a:t> Münhasıran imza sahibine bağlı olan, sadece imza sahibinin tasarrufunda bulunan güvenli elektronik imza oluşturma aracı ile oluşturulan, nitelikli elektronik sertifikaya dayanarak imza sahibinin kimliğinin ve imzalanmış elektronik veride sonradan herhangi bir değişiklik yapılıp yapılmadığının tespitini sağlayan elektronik imzayı,</a:t>
            </a:r>
          </a:p>
          <a:p>
            <a:pPr eaLnBrk="1" hangingPunct="1">
              <a:buFont typeface="Wingdings 3" pitchFamily="18" charset="2"/>
              <a:buNone/>
            </a:pPr>
            <a:r>
              <a:rPr lang="tr-TR" sz="2800" i="1" smtClean="0">
                <a:solidFill>
                  <a:srgbClr val="FF0000"/>
                </a:solidFill>
              </a:rPr>
              <a:t>k</a:t>
            </a:r>
            <a:r>
              <a:rPr lang="tr-TR" sz="2800" smtClean="0">
                <a:solidFill>
                  <a:srgbClr val="FF0000"/>
                </a:solidFill>
              </a:rPr>
              <a:t>) İdare:</a:t>
            </a:r>
            <a:r>
              <a:rPr lang="tr-TR" sz="2800" smtClean="0"/>
              <a:t> Kamu kurum ve kuruluşlarını,</a:t>
            </a:r>
          </a:p>
          <a:p>
            <a:pPr eaLnBrk="1" hangingPunct="1">
              <a:lnSpc>
                <a:spcPct val="80000"/>
              </a:lnSpc>
              <a:buFont typeface="Wingdings 3" pitchFamily="18" charset="2"/>
              <a:buNone/>
            </a:pPr>
            <a:endParaRPr lang="tr-TR" b="1" smtClean="0">
              <a:solidFill>
                <a:schemeClr val="accent2"/>
              </a:solidFill>
            </a:endParaRPr>
          </a:p>
          <a:p>
            <a:pPr eaLnBrk="1" hangingPunct="1">
              <a:lnSpc>
                <a:spcPct val="80000"/>
              </a:lnSpc>
            </a:pPr>
            <a:endParaRPr lang="tr-TR" b="1" smtClean="0">
              <a:solidFill>
                <a:schemeClr val="accent2"/>
              </a:solidFill>
            </a:endParaRPr>
          </a:p>
        </p:txBody>
      </p:sp>
      <p:sp>
        <p:nvSpPr>
          <p:cNvPr id="1741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1E06BFB-0F7D-4825-8E6D-16D8EF975C83}" type="datetime1">
              <a:rPr lang="tr-TR" smtClean="0"/>
              <a:pPr/>
              <a:t>20.6.2020</a:t>
            </a:fld>
            <a:endParaRPr lang="tr-TR" smtClean="0"/>
          </a:p>
        </p:txBody>
      </p:sp>
      <p:sp>
        <p:nvSpPr>
          <p:cNvPr id="1741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741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BEA6FCE-A495-4F56-9473-1FDF1979577B}" type="slidenum">
              <a:rPr lang="tr-TR" smtClean="0"/>
              <a:pPr/>
              <a:t>9</a:t>
            </a:fld>
            <a:endParaRPr lang="tr-TR"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457200" y="458788"/>
            <a:ext cx="8229600" cy="5827712"/>
          </a:xfrm>
        </p:spPr>
        <p:txBody>
          <a:bodyPr>
            <a:normAutofit fontScale="25000" lnSpcReduction="20000"/>
          </a:bodyPr>
          <a:lstStyle/>
          <a:p>
            <a:pPr marL="365760" indent="-256032" eaLnBrk="1" fontAlgn="auto" hangingPunct="1">
              <a:spcAft>
                <a:spcPts val="0"/>
              </a:spcAft>
              <a:buFont typeface="Wingdings 2" pitchFamily="18" charset="2"/>
              <a:buNone/>
              <a:defRPr/>
            </a:pPr>
            <a:r>
              <a:rPr lang="tr-TR" sz="7400" dirty="0" smtClean="0">
                <a:solidFill>
                  <a:srgbClr val="FF0000"/>
                </a:solidFill>
              </a:rPr>
              <a:t>Örnek 19/A</a:t>
            </a:r>
          </a:p>
          <a:p>
            <a:pPr marL="365760" indent="-256032" algn="ctr" eaLnBrk="1" fontAlgn="auto" hangingPunct="1">
              <a:spcAft>
                <a:spcPts val="0"/>
              </a:spcAft>
              <a:buFont typeface="Wingdings 3"/>
              <a:buNone/>
              <a:defRPr/>
            </a:pPr>
            <a:r>
              <a:rPr lang="tr-TR" sz="5600" b="1" dirty="0" smtClean="0"/>
              <a:t>ELEKTRONİK BELGENİN YAZDIRILMASI DURUMUNDA PARAF ÖRNEĞİ</a:t>
            </a:r>
            <a:endParaRPr lang="tr-TR" sz="5600" dirty="0" smtClean="0"/>
          </a:p>
          <a:p>
            <a:pPr marL="365760" indent="-256032" eaLnBrk="1" fontAlgn="auto" hangingPunct="1">
              <a:spcAft>
                <a:spcPts val="0"/>
              </a:spcAft>
              <a:buFont typeface="Wingdings 3"/>
              <a:buNone/>
              <a:defRPr/>
            </a:pPr>
            <a:r>
              <a:rPr lang="tr-TR" sz="5600" dirty="0" smtClean="0"/>
              <a:t> </a:t>
            </a:r>
          </a:p>
          <a:p>
            <a:pPr marL="365760" indent="-256032" algn="ctr" eaLnBrk="1" fontAlgn="auto" hangingPunct="1">
              <a:spcAft>
                <a:spcPts val="0"/>
              </a:spcAft>
              <a:buFont typeface="Wingdings 3"/>
              <a:buNone/>
              <a:defRPr/>
            </a:pPr>
            <a:r>
              <a:rPr lang="tr-TR" sz="5600" dirty="0" smtClean="0"/>
              <a:t>T.C.</a:t>
            </a:r>
          </a:p>
          <a:p>
            <a:pPr marL="365760" indent="-256032" algn="ctr" eaLnBrk="1" fontAlgn="auto" hangingPunct="1">
              <a:spcAft>
                <a:spcPts val="0"/>
              </a:spcAft>
              <a:buFont typeface="Wingdings 3"/>
              <a:buNone/>
              <a:defRPr/>
            </a:pPr>
            <a:r>
              <a:rPr lang="tr-TR" sz="5600" dirty="0" smtClean="0"/>
              <a:t>CUMHURBAŞKANI İDARİ İŞLER BAŞKANLIĞI</a:t>
            </a:r>
          </a:p>
          <a:p>
            <a:pPr marL="365760" indent="-256032" algn="ctr" eaLnBrk="1" fontAlgn="auto" hangingPunct="1">
              <a:spcAft>
                <a:spcPts val="0"/>
              </a:spcAft>
              <a:buFont typeface="Wingdings 3"/>
              <a:buNone/>
              <a:defRPr/>
            </a:pPr>
            <a:r>
              <a:rPr lang="tr-TR" sz="5600" dirty="0" smtClean="0"/>
              <a:t>Hukuk ve Mevzuat Genel Müdürlüğü</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r>
              <a:rPr lang="tr-TR" sz="5600" dirty="0" smtClean="0">
                <a:solidFill>
                  <a:srgbClr val="FF0000"/>
                </a:solidFill>
              </a:rPr>
              <a:t>  GÜNLÜDÜR</a:t>
            </a:r>
          </a:p>
          <a:p>
            <a:pPr marL="365760" indent="-256032" eaLnBrk="1" fontAlgn="auto" hangingPunct="1">
              <a:spcAft>
                <a:spcPts val="0"/>
              </a:spcAft>
              <a:buFont typeface="Wingdings 3"/>
              <a:buNone/>
              <a:defRPr/>
            </a:pPr>
            <a:r>
              <a:rPr lang="tr-TR" sz="5600" dirty="0" smtClean="0">
                <a:solidFill>
                  <a:srgbClr val="FF0000"/>
                </a:solidFill>
              </a:rPr>
              <a:t>S</a:t>
            </a:r>
            <a:r>
              <a:rPr lang="tr-TR" sz="5600" dirty="0" smtClean="0"/>
              <a:t>ayı  	:</a:t>
            </a:r>
            <a:r>
              <a:rPr lang="en-US" sz="5600" dirty="0" smtClean="0"/>
              <a:t> E-</a:t>
            </a:r>
            <a:r>
              <a:rPr lang="tr-TR" sz="5600" dirty="0" smtClean="0"/>
              <a:t>68244839</a:t>
            </a:r>
            <a:r>
              <a:rPr lang="en-US" sz="5600" dirty="0" smtClean="0"/>
              <a:t>-170.01-159411</a:t>
            </a:r>
            <a:r>
              <a:rPr lang="tr-TR" sz="5600" dirty="0" smtClean="0"/>
              <a:t>		                  	         01.10.2019</a:t>
            </a:r>
          </a:p>
          <a:p>
            <a:pPr marL="365760" indent="-256032" eaLnBrk="1" fontAlgn="auto" hangingPunct="1">
              <a:spcAft>
                <a:spcPts val="0"/>
              </a:spcAft>
              <a:buFont typeface="Wingdings 3"/>
              <a:buNone/>
              <a:defRPr/>
            </a:pPr>
            <a:r>
              <a:rPr lang="tr-TR" sz="5600" dirty="0" smtClean="0"/>
              <a:t>Konu	: Cumhurbaşkanı Kararı</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algn="ctr" eaLnBrk="1" fontAlgn="auto" hangingPunct="1">
              <a:spcAft>
                <a:spcPts val="0"/>
              </a:spcAft>
              <a:buFont typeface="Wingdings 3"/>
              <a:buNone/>
              <a:defRPr/>
            </a:pPr>
            <a:r>
              <a:rPr lang="tr-TR" sz="5600" dirty="0" smtClean="0"/>
              <a:t>DIŞİŞLERİ BAKANLIĞINA</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Adı SOYADI</a:t>
            </a:r>
          </a:p>
          <a:p>
            <a:pPr marL="365760" indent="-256032" algn="r" eaLnBrk="1" fontAlgn="auto" hangingPunct="1">
              <a:spcAft>
                <a:spcPts val="0"/>
              </a:spcAft>
              <a:buFont typeface="Wingdings 3"/>
              <a:buNone/>
              <a:defRPr/>
            </a:pPr>
            <a:r>
              <a:rPr lang="tr-TR" sz="5600" dirty="0" smtClean="0"/>
              <a:t>İdari İşler Başkan V.</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Ek: Karar Sureti (1 Sayfa)</a:t>
            </a:r>
          </a:p>
          <a:p>
            <a:pPr marL="365760" indent="-256032" eaLnBrk="1" fontAlgn="auto" hangingPunct="1">
              <a:spcAft>
                <a:spcPts val="0"/>
              </a:spcAft>
              <a:buFont typeface="Wingdings 3"/>
              <a:buNone/>
              <a:defRPr/>
            </a:pPr>
            <a:endParaRPr lang="tr-TR" sz="5600" dirty="0" smtClean="0"/>
          </a:p>
        </p:txBody>
      </p:sp>
      <p:sp>
        <p:nvSpPr>
          <p:cNvPr id="10035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425AD11-4A43-4A7F-87F5-7B844D0337F2}" type="datetime1">
              <a:rPr lang="tr-TR" smtClean="0"/>
              <a:pPr/>
              <a:t>20.6.2020</a:t>
            </a:fld>
            <a:endParaRPr lang="tr-TR" smtClean="0"/>
          </a:p>
        </p:txBody>
      </p:sp>
      <p:sp>
        <p:nvSpPr>
          <p:cNvPr id="10035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0035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417D55A-093C-46D4-BD6E-4453FDF9414D}" type="slidenum">
              <a:rPr lang="tr-TR" smtClean="0"/>
              <a:pPr/>
              <a:t>90</a:t>
            </a:fld>
            <a:endParaRPr lang="tr-TR"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800" smtClean="0">
                <a:solidFill>
                  <a:srgbClr val="FF0000"/>
                </a:solidFill>
              </a:rPr>
              <a:t>Örnek 19/A</a:t>
            </a:r>
          </a:p>
        </p:txBody>
      </p:sp>
      <p:sp>
        <p:nvSpPr>
          <p:cNvPr id="10137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5B06EA6-D77D-41EE-9C9A-A5F0F78C142C}" type="datetime1">
              <a:rPr lang="tr-TR" smtClean="0"/>
              <a:pPr/>
              <a:t>20.6.2020</a:t>
            </a:fld>
            <a:endParaRPr lang="tr-TR" smtClean="0"/>
          </a:p>
        </p:txBody>
      </p:sp>
      <p:sp>
        <p:nvSpPr>
          <p:cNvPr id="10138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0138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E0E6BF5-CC1F-4984-8C12-6E134DEEDDFD}" type="slidenum">
              <a:rPr lang="tr-TR" smtClean="0"/>
              <a:pPr/>
              <a:t>91</a:t>
            </a:fld>
            <a:endParaRPr lang="tr-TR" smtClean="0"/>
          </a:p>
        </p:txBody>
      </p:sp>
      <p:pic>
        <p:nvPicPr>
          <p:cNvPr id="101382" name="Picture 6" descr="C:\Users\Arif\Downloads\IMG_7428.jpg"/>
          <p:cNvPicPr>
            <a:picLocks noChangeAspect="1" noChangeArrowheads="1"/>
          </p:cNvPicPr>
          <p:nvPr/>
        </p:nvPicPr>
        <p:blipFill>
          <a:blip r:embed="rId2" cstate="print"/>
          <a:srcRect/>
          <a:stretch>
            <a:fillRect/>
          </a:stretch>
        </p:blipFill>
        <p:spPr bwMode="auto">
          <a:xfrm>
            <a:off x="785813" y="928688"/>
            <a:ext cx="771525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solidFill>
                  <a:srgbClr val="FF0000"/>
                </a:solidFill>
              </a:rPr>
              <a:t> </a:t>
            </a:r>
            <a:r>
              <a:rPr lang="tr-TR" sz="3600" b="1" smtClean="0">
                <a:solidFill>
                  <a:srgbClr val="FF0000"/>
                </a:solidFill>
              </a:rPr>
              <a:t>Paraf MADDE 21</a:t>
            </a:r>
            <a:r>
              <a:rPr lang="tr-TR" sz="3600" smtClean="0">
                <a:solidFill>
                  <a:srgbClr val="FF0000"/>
                </a:solidFill>
              </a:rPr>
              <a:t>-</a:t>
            </a:r>
          </a:p>
          <a:p>
            <a:pPr eaLnBrk="1" hangingPunct="1">
              <a:buFont typeface="Wingdings 2" pitchFamily="18" charset="2"/>
              <a:buNone/>
            </a:pPr>
            <a:r>
              <a:rPr lang="tr-TR" sz="2800" i="1" smtClean="0"/>
              <a:t>2</a:t>
            </a:r>
            <a:r>
              <a:rPr lang="tr-TR" sz="2800" smtClean="0"/>
              <a:t>) Elektronik ortamda hazırlanan belgelerde paraf, güvenli elektronik imza </a:t>
            </a:r>
            <a:r>
              <a:rPr lang="tr-TR" sz="2800" i="1" smtClean="0"/>
              <a:t>veya elektronik onay</a:t>
            </a:r>
            <a:r>
              <a:rPr lang="tr-TR" sz="2800" smtClean="0"/>
              <a:t> ile atılır. </a:t>
            </a:r>
            <a:r>
              <a:rPr lang="tr-TR" sz="2800" i="1" smtClean="0"/>
              <a:t>Elektronik</a:t>
            </a:r>
            <a:r>
              <a:rPr lang="tr-TR" sz="2800" smtClean="0"/>
              <a:t> onaylar, EBYS’nin günlük raporlarında kayıt altına alınır. Günlük raporlar, günlük olarak zaman damgasıyla damgalanır </a:t>
            </a:r>
            <a:r>
              <a:rPr lang="tr-TR" sz="2800" i="1" smtClean="0"/>
              <a:t>ve</a:t>
            </a:r>
            <a:r>
              <a:rPr lang="tr-TR" sz="2800" smtClean="0"/>
              <a:t> günlük raporlarının saklama süresi ilişkili olduğu belgelerin saklama süresinden daha kısa olamaz.</a:t>
            </a:r>
          </a:p>
        </p:txBody>
      </p:sp>
      <p:sp>
        <p:nvSpPr>
          <p:cNvPr id="10240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13F4D053-A43F-4EF7-84B2-F32E59366051}" type="datetime1">
              <a:rPr lang="tr-TR" smtClean="0"/>
              <a:pPr/>
              <a:t>20.6.2020</a:t>
            </a:fld>
            <a:endParaRPr lang="tr-TR" smtClean="0"/>
          </a:p>
        </p:txBody>
      </p:sp>
      <p:sp>
        <p:nvSpPr>
          <p:cNvPr id="10240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0240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5E8D1F3-E54A-4B13-BD3C-F742CCF1BC6D}" type="slidenum">
              <a:rPr lang="tr-TR" smtClean="0"/>
              <a:pPr/>
              <a:t>92</a:t>
            </a:fld>
            <a:endParaRPr lang="tr-TR"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solidFill>
                  <a:srgbClr val="FF0000"/>
                </a:solidFill>
              </a:rPr>
              <a:t> </a:t>
            </a:r>
            <a:r>
              <a:rPr lang="tr-TR" sz="3600" b="1" smtClean="0">
                <a:solidFill>
                  <a:srgbClr val="FF0000"/>
                </a:solidFill>
              </a:rPr>
              <a:t>Paraf MADDE 21</a:t>
            </a:r>
            <a:r>
              <a:rPr lang="tr-TR" sz="3600" smtClean="0">
                <a:solidFill>
                  <a:srgbClr val="FF0000"/>
                </a:solidFill>
              </a:rPr>
              <a:t>-</a:t>
            </a:r>
          </a:p>
          <a:p>
            <a:pPr eaLnBrk="1" hangingPunct="1">
              <a:buFont typeface="Wingdings 2" pitchFamily="18" charset="2"/>
              <a:buNone/>
            </a:pPr>
            <a:r>
              <a:rPr lang="tr-TR" sz="2800" i="1" smtClean="0"/>
              <a:t>    (3) Zorunlu hâllerde veya olağanüstü durumlarda el yazısıyla atılan paraf, kaybolmayacak ve kâğıda işlemesini sağlayacak mavi kalemle atılır. Fiziksel ortamda hazırlanan belgelerde paraflar, belgenin sadece idarede kalacak nüshasında, yazı alanının sonunda ve sol kenarında yer alır </a:t>
            </a:r>
            <a:r>
              <a:rPr lang="tr-TR" sz="2800" smtClean="0">
                <a:solidFill>
                  <a:srgbClr val="FF0000"/>
                </a:solidFill>
              </a:rPr>
              <a:t>(</a:t>
            </a:r>
            <a:r>
              <a:rPr lang="tr-TR" sz="2800" u="sng" smtClean="0">
                <a:solidFill>
                  <a:srgbClr val="FF0000"/>
                </a:solidFill>
              </a:rPr>
              <a:t>Örnek 19/B</a:t>
            </a:r>
            <a:r>
              <a:rPr lang="tr-TR" sz="2800" smtClean="0">
                <a:solidFill>
                  <a:srgbClr val="FF0000"/>
                </a:solidFill>
              </a:rPr>
              <a:t>)</a:t>
            </a:r>
            <a:endParaRPr lang="tr-TR" sz="2800" smtClean="0"/>
          </a:p>
        </p:txBody>
      </p:sp>
      <p:sp>
        <p:nvSpPr>
          <p:cNvPr id="10342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71F8FC2-5E01-4AAD-8079-2B4102F190A4}" type="datetime1">
              <a:rPr lang="tr-TR" smtClean="0"/>
              <a:pPr/>
              <a:t>20.6.2020</a:t>
            </a:fld>
            <a:endParaRPr lang="tr-TR" smtClean="0"/>
          </a:p>
        </p:txBody>
      </p:sp>
      <p:sp>
        <p:nvSpPr>
          <p:cNvPr id="10342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0342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B17629C-AA5C-4AE7-9F56-D8D81DFA1871}" type="slidenum">
              <a:rPr lang="tr-TR" smtClean="0"/>
              <a:pPr/>
              <a:t>93</a:t>
            </a:fld>
            <a:endParaRPr lang="tr-TR"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457200" y="458788"/>
            <a:ext cx="8229600" cy="5827712"/>
          </a:xfrm>
        </p:spPr>
        <p:txBody>
          <a:bodyPr>
            <a:normAutofit fontScale="25000" lnSpcReduction="20000"/>
          </a:bodyPr>
          <a:lstStyle/>
          <a:p>
            <a:pPr marL="365760" indent="-256032" eaLnBrk="1" fontAlgn="auto" hangingPunct="1">
              <a:spcAft>
                <a:spcPts val="0"/>
              </a:spcAft>
              <a:buFont typeface="Wingdings 2" pitchFamily="18" charset="2"/>
              <a:buNone/>
              <a:defRPr/>
            </a:pPr>
            <a:r>
              <a:rPr lang="tr-TR" sz="9600" dirty="0" smtClean="0">
                <a:solidFill>
                  <a:srgbClr val="FF0000"/>
                </a:solidFill>
              </a:rPr>
              <a:t>(</a:t>
            </a:r>
            <a:r>
              <a:rPr lang="tr-TR" sz="9600" u="sng" dirty="0" smtClean="0">
                <a:solidFill>
                  <a:srgbClr val="FF0000"/>
                </a:solidFill>
              </a:rPr>
              <a:t>Örnek 19/B</a:t>
            </a:r>
            <a:r>
              <a:rPr lang="tr-TR" sz="9600" dirty="0" smtClean="0">
                <a:solidFill>
                  <a:srgbClr val="FF0000"/>
                </a:solidFill>
              </a:rPr>
              <a:t>)   </a:t>
            </a:r>
            <a:r>
              <a:rPr lang="tr-TR" sz="2800" dirty="0" smtClean="0">
                <a:solidFill>
                  <a:srgbClr val="FF0000"/>
                </a:solidFill>
              </a:rPr>
              <a:t>                                     </a:t>
            </a:r>
            <a:r>
              <a:rPr lang="tr-TR" sz="5600" b="1" dirty="0" smtClean="0"/>
              <a:t>FİZİKSEL BELGEDE PARAF ÖRNEĞİ</a:t>
            </a:r>
            <a:endParaRPr lang="tr-TR" sz="5600" dirty="0" smtClean="0"/>
          </a:p>
          <a:p>
            <a:pPr marL="365760" indent="-256032" algn="ctr" eaLnBrk="1" fontAlgn="auto" hangingPunct="1">
              <a:spcAft>
                <a:spcPts val="0"/>
              </a:spcAft>
              <a:buFont typeface="Wingdings 3"/>
              <a:buNone/>
              <a:defRPr/>
            </a:pPr>
            <a:r>
              <a:rPr lang="tr-TR" sz="5600" b="1" dirty="0" smtClean="0"/>
              <a:t> </a:t>
            </a:r>
            <a:endParaRPr lang="tr-TR" sz="5600" dirty="0" smtClean="0"/>
          </a:p>
          <a:p>
            <a:pPr marL="365760" indent="-256032" algn="ctr" eaLnBrk="1" fontAlgn="auto" hangingPunct="1">
              <a:spcAft>
                <a:spcPts val="0"/>
              </a:spcAft>
              <a:buFont typeface="Wingdings 3"/>
              <a:buNone/>
              <a:defRPr/>
            </a:pPr>
            <a:r>
              <a:rPr lang="tr-TR" sz="5600" dirty="0" smtClean="0"/>
              <a:t>T.C.</a:t>
            </a:r>
          </a:p>
          <a:p>
            <a:pPr marL="365760" indent="-256032" algn="ctr" eaLnBrk="1" fontAlgn="auto" hangingPunct="1">
              <a:spcAft>
                <a:spcPts val="0"/>
              </a:spcAft>
              <a:buFont typeface="Wingdings 3"/>
              <a:buNone/>
              <a:defRPr/>
            </a:pPr>
            <a:r>
              <a:rPr lang="tr-TR" sz="5600" dirty="0" smtClean="0"/>
              <a:t>CUMHURBAŞKANLIĞI İDARİ İŞLER BAŞKANLIĞI</a:t>
            </a:r>
          </a:p>
          <a:p>
            <a:pPr marL="365760" indent="-256032" algn="ctr" eaLnBrk="1" fontAlgn="auto" hangingPunct="1">
              <a:spcAft>
                <a:spcPts val="0"/>
              </a:spcAft>
              <a:buFont typeface="Wingdings 3"/>
              <a:buNone/>
              <a:defRPr/>
            </a:pPr>
            <a:r>
              <a:rPr lang="tr-TR" sz="5600" dirty="0" smtClean="0"/>
              <a:t>Personel ve Prensipler Genel Müdürlüğü</a:t>
            </a:r>
          </a:p>
          <a:p>
            <a:pPr marL="365760" indent="-256032" eaLnBrk="1" fontAlgn="auto" hangingPunct="1">
              <a:spcAft>
                <a:spcPts val="0"/>
              </a:spcAft>
              <a:buFont typeface="Wingdings 3"/>
              <a:buNone/>
              <a:defRPr/>
            </a:pPr>
            <a:r>
              <a:rPr lang="tr-TR" sz="5600" dirty="0" smtClean="0"/>
              <a:t> </a:t>
            </a:r>
            <a:endParaRPr lang="tr-TR" sz="5600" dirty="0" smtClean="0">
              <a:solidFill>
                <a:srgbClr val="FF0000"/>
              </a:solidFill>
            </a:endParaRPr>
          </a:p>
          <a:p>
            <a:pPr marL="365760" indent="-256032" eaLnBrk="1" fontAlgn="auto" hangingPunct="1">
              <a:spcAft>
                <a:spcPts val="0"/>
              </a:spcAft>
              <a:buFont typeface="Wingdings 3"/>
              <a:buNone/>
              <a:defRPr/>
            </a:pPr>
            <a:r>
              <a:rPr lang="tr-TR" sz="5600" dirty="0" smtClean="0">
                <a:solidFill>
                  <a:srgbClr val="FF0000"/>
                </a:solidFill>
              </a:rPr>
              <a:t>                                                                                                                             ACELE</a:t>
            </a:r>
          </a:p>
          <a:p>
            <a:pPr marL="365760" indent="-256032" eaLnBrk="1" fontAlgn="auto" hangingPunct="1">
              <a:spcAft>
                <a:spcPts val="0"/>
              </a:spcAft>
              <a:buFont typeface="Wingdings 3"/>
              <a:buNone/>
              <a:defRPr/>
            </a:pPr>
            <a:r>
              <a:rPr lang="tr-TR" sz="5600" dirty="0" smtClean="0"/>
              <a:t>Sayı  	:</a:t>
            </a:r>
            <a:r>
              <a:rPr lang="en-US" sz="5600" dirty="0" smtClean="0"/>
              <a:t> O-</a:t>
            </a:r>
            <a:r>
              <a:rPr lang="tr-TR" sz="5600" dirty="0" smtClean="0"/>
              <a:t>43807551-903.07.02-12			                        20.08.2019</a:t>
            </a:r>
          </a:p>
          <a:p>
            <a:pPr marL="365760" indent="-256032" eaLnBrk="1" fontAlgn="auto" hangingPunct="1">
              <a:spcAft>
                <a:spcPts val="0"/>
              </a:spcAft>
              <a:buFont typeface="Wingdings 3"/>
              <a:buNone/>
              <a:defRPr/>
            </a:pPr>
            <a:r>
              <a:rPr lang="tr-TR" sz="5600" dirty="0" smtClean="0"/>
              <a:t>Konu	: Kurum Dışı Görevlendirmeler</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algn="ctr" eaLnBrk="1" fontAlgn="auto" hangingPunct="1">
              <a:spcAft>
                <a:spcPts val="0"/>
              </a:spcAft>
              <a:buFont typeface="Wingdings 3"/>
              <a:buNone/>
              <a:defRPr/>
            </a:pPr>
            <a:r>
              <a:rPr lang="tr-TR" sz="5600" dirty="0" smtClean="0"/>
              <a:t>SAĞLIK BAKANLIĞINA</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                                                                                                                             İmza    </a:t>
            </a:r>
          </a:p>
          <a:p>
            <a:pPr marL="365760" indent="-256032" eaLnBrk="1" fontAlgn="auto" hangingPunct="1">
              <a:spcAft>
                <a:spcPts val="0"/>
              </a:spcAft>
              <a:buFont typeface="Wingdings 3"/>
              <a:buNone/>
              <a:defRPr/>
            </a:pPr>
            <a:r>
              <a:rPr lang="tr-TR" sz="5600" dirty="0" smtClean="0"/>
              <a:t>                                                                                                                        Adı SOYADI</a:t>
            </a:r>
          </a:p>
          <a:p>
            <a:pPr marL="365760" indent="-256032" algn="r" eaLnBrk="1" fontAlgn="auto" hangingPunct="1">
              <a:spcAft>
                <a:spcPts val="0"/>
              </a:spcAft>
              <a:buFont typeface="Wingdings 3"/>
              <a:buNone/>
              <a:defRPr/>
            </a:pPr>
            <a:r>
              <a:rPr lang="tr-TR" sz="5600" dirty="0" smtClean="0"/>
              <a:t>İdari İşler Başkanı</a:t>
            </a:r>
          </a:p>
          <a:p>
            <a:pPr marL="365760" indent="-256032" eaLnBrk="1" fontAlgn="auto" hangingPunct="1">
              <a:spcAft>
                <a:spcPts val="0"/>
              </a:spcAft>
              <a:buFont typeface="Wingdings 3"/>
              <a:buNone/>
              <a:defRPr/>
            </a:pPr>
            <a:r>
              <a:rPr lang="tr-TR" sz="5600" dirty="0" smtClean="0"/>
              <a:t> 	Ek: Personel Listesi (10 Kişi)</a:t>
            </a:r>
          </a:p>
          <a:p>
            <a:pPr marL="365760" indent="-256032" eaLnBrk="1" fontAlgn="auto" hangingPunct="1">
              <a:spcAft>
                <a:spcPts val="0"/>
              </a:spcAft>
              <a:buFont typeface="Wingdings 3"/>
              <a:buNone/>
              <a:defRPr/>
            </a:pPr>
            <a:r>
              <a:rPr lang="tr-TR" sz="5600" dirty="0" smtClean="0"/>
              <a:t> </a:t>
            </a:r>
          </a:p>
          <a:p>
            <a:pPr marL="365760" indent="-256032" eaLnBrk="1" fontAlgn="auto" hangingPunct="1">
              <a:spcAft>
                <a:spcPts val="0"/>
              </a:spcAft>
              <a:buFont typeface="Wingdings 3"/>
              <a:buNone/>
              <a:defRPr/>
            </a:pPr>
            <a:r>
              <a:rPr lang="tr-TR" sz="5600" dirty="0" smtClean="0"/>
              <a:t>20.08.2019 Uzman		: Adı SOYADI (Paraf)</a:t>
            </a:r>
          </a:p>
          <a:p>
            <a:pPr marL="365760" indent="-256032" eaLnBrk="1" fontAlgn="auto" hangingPunct="1">
              <a:spcAft>
                <a:spcPts val="0"/>
              </a:spcAft>
              <a:buFont typeface="Wingdings 3"/>
              <a:buNone/>
              <a:defRPr/>
            </a:pPr>
            <a:r>
              <a:rPr lang="tr-TR" sz="5600" dirty="0" smtClean="0"/>
              <a:t>20.08.2019 Daire Başkanı	: Adı SOYADI (Paraf)</a:t>
            </a:r>
          </a:p>
          <a:p>
            <a:pPr marL="365760" indent="-256032" eaLnBrk="1" fontAlgn="auto" hangingPunct="1">
              <a:spcAft>
                <a:spcPts val="0"/>
              </a:spcAft>
              <a:buFont typeface="Wingdings 3"/>
              <a:buNone/>
              <a:defRPr/>
            </a:pPr>
            <a:r>
              <a:rPr lang="tr-TR" sz="5600" dirty="0" smtClean="0"/>
              <a:t> 20.08.2019 Genel Müdür	: Adı SOYADI (Paraf)</a:t>
            </a:r>
          </a:p>
          <a:p>
            <a:pPr marL="365760" indent="-256032" eaLnBrk="1" fontAlgn="auto" hangingPunct="1">
              <a:spcAft>
                <a:spcPts val="0"/>
              </a:spcAft>
              <a:buFont typeface="Wingdings 3"/>
              <a:buNone/>
              <a:defRPr/>
            </a:pPr>
            <a:endParaRPr lang="tr-TR" sz="5600" dirty="0" smtClean="0"/>
          </a:p>
        </p:txBody>
      </p:sp>
      <p:sp>
        <p:nvSpPr>
          <p:cNvPr id="10445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0CD7FEA2-7694-43FE-856F-1DFD2D40A8F7}" type="datetime1">
              <a:rPr lang="tr-TR" smtClean="0"/>
              <a:pPr/>
              <a:t>20.6.2020</a:t>
            </a:fld>
            <a:endParaRPr lang="tr-TR" smtClean="0"/>
          </a:p>
        </p:txBody>
      </p:sp>
      <p:sp>
        <p:nvSpPr>
          <p:cNvPr id="10445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0445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2EB348B-579E-49C3-A308-77813D545CB7}" type="slidenum">
              <a:rPr lang="tr-TR" smtClean="0"/>
              <a:pPr/>
              <a:t>94</a:t>
            </a:fld>
            <a:endParaRPr lang="tr-TR"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solidFill>
                  <a:srgbClr val="FF0000"/>
                </a:solidFill>
              </a:rPr>
              <a:t> </a:t>
            </a:r>
            <a:r>
              <a:rPr lang="tr-TR" sz="3600" b="1" smtClean="0">
                <a:solidFill>
                  <a:srgbClr val="FF0000"/>
                </a:solidFill>
              </a:rPr>
              <a:t>Koordinasyon MADDE 22</a:t>
            </a:r>
            <a:r>
              <a:rPr lang="tr-TR" sz="3600" smtClean="0">
                <a:solidFill>
                  <a:srgbClr val="FF0000"/>
                </a:solidFill>
              </a:rPr>
              <a:t>-</a:t>
            </a:r>
          </a:p>
          <a:p>
            <a:pPr eaLnBrk="1" hangingPunct="1">
              <a:buFont typeface="Wingdings 2" pitchFamily="18" charset="2"/>
              <a:buNone/>
            </a:pPr>
            <a:r>
              <a:rPr lang="tr-TR" sz="2800" i="1" smtClean="0"/>
              <a:t> </a:t>
            </a:r>
            <a:r>
              <a:rPr lang="tr-TR" sz="2800" smtClean="0"/>
              <a:t> (1) İdare içinde birden fazla birimin iş birliği ile hazırlanan ve </a:t>
            </a:r>
            <a:r>
              <a:rPr lang="tr-TR" sz="2800" i="1" smtClean="0"/>
              <a:t>yetkili makamın imzasına</a:t>
            </a:r>
            <a:r>
              <a:rPr lang="tr-TR" sz="2800" smtClean="0"/>
              <a:t> sunulan belgelerde, belgeyi hazırlayan birime ait paraf </a:t>
            </a:r>
            <a:r>
              <a:rPr lang="tr-TR" sz="2800" i="1" smtClean="0"/>
              <a:t>hiyerarşisinden</a:t>
            </a:r>
            <a:r>
              <a:rPr lang="tr-TR" sz="2800" smtClean="0"/>
              <a:t> sonra “Koordinasyon” </a:t>
            </a:r>
            <a:r>
              <a:rPr lang="tr-TR" sz="2800" i="1" smtClean="0"/>
              <a:t>seçimi yapılır</a:t>
            </a:r>
            <a:r>
              <a:rPr lang="tr-TR" sz="2800" smtClean="0"/>
              <a:t> ve iş birliğine dâhil olan ilgililerin unvanları, adları ve soyadları </a:t>
            </a:r>
            <a:r>
              <a:rPr lang="tr-TR" sz="2800" i="1" smtClean="0"/>
              <a:t>belirtilir</a:t>
            </a:r>
            <a:r>
              <a:rPr lang="tr-TR" sz="2800" smtClean="0"/>
              <a:t>     </a:t>
            </a:r>
          </a:p>
          <a:p>
            <a:pPr eaLnBrk="1" hangingPunct="1">
              <a:buFont typeface="Wingdings 2" pitchFamily="18" charset="2"/>
              <a:buNone/>
            </a:pPr>
            <a:r>
              <a:rPr lang="tr-TR" sz="2800" smtClean="0"/>
              <a:t> </a:t>
            </a:r>
            <a:r>
              <a:rPr lang="tr-TR" sz="2800" smtClean="0">
                <a:solidFill>
                  <a:srgbClr val="FF0000"/>
                </a:solidFill>
              </a:rPr>
              <a:t>(</a:t>
            </a:r>
            <a:r>
              <a:rPr lang="tr-TR" sz="2800" u="sng" smtClean="0">
                <a:solidFill>
                  <a:srgbClr val="FF0000"/>
                </a:solidFill>
              </a:rPr>
              <a:t>Örnek  20</a:t>
            </a:r>
            <a:r>
              <a:rPr lang="tr-TR" sz="2800" smtClean="0">
                <a:solidFill>
                  <a:srgbClr val="FF0000"/>
                </a:solidFill>
              </a:rPr>
              <a:t>)</a:t>
            </a:r>
            <a:endParaRPr lang="tr-TR" sz="2800" smtClean="0"/>
          </a:p>
        </p:txBody>
      </p:sp>
      <p:sp>
        <p:nvSpPr>
          <p:cNvPr id="105475"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B47AED2-10D4-4AA3-A382-70800E7E7344}" type="datetime1">
              <a:rPr lang="tr-TR" smtClean="0"/>
              <a:pPr/>
              <a:t>20.6.2020</a:t>
            </a:fld>
            <a:endParaRPr lang="tr-TR" smtClean="0"/>
          </a:p>
        </p:txBody>
      </p:sp>
      <p:sp>
        <p:nvSpPr>
          <p:cNvPr id="105476"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05477"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9FB8362-68B9-49B4-ABFA-9ACCA0A89DC2}" type="slidenum">
              <a:rPr lang="tr-TR" smtClean="0"/>
              <a:pPr/>
              <a:t>95</a:t>
            </a:fld>
            <a:endParaRPr lang="tr-TR"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400" smtClean="0">
                <a:solidFill>
                  <a:srgbClr val="FF0000"/>
                </a:solidFill>
              </a:rPr>
              <a:t>(</a:t>
            </a:r>
            <a:r>
              <a:rPr lang="tr-TR" sz="2400" u="sng" smtClean="0">
                <a:solidFill>
                  <a:srgbClr val="FF0000"/>
                </a:solidFill>
              </a:rPr>
              <a:t>Örnek  20</a:t>
            </a:r>
            <a:r>
              <a:rPr lang="tr-TR" sz="2400" smtClean="0">
                <a:solidFill>
                  <a:srgbClr val="FF0000"/>
                </a:solidFill>
              </a:rPr>
              <a:t>)</a:t>
            </a:r>
          </a:p>
          <a:p>
            <a:pPr eaLnBrk="1" hangingPunct="1">
              <a:buFont typeface="Wingdings 2" pitchFamily="18" charset="2"/>
              <a:buNone/>
            </a:pPr>
            <a:endParaRPr lang="tr-TR" sz="2400" smtClean="0"/>
          </a:p>
        </p:txBody>
      </p:sp>
      <p:sp>
        <p:nvSpPr>
          <p:cNvPr id="106499"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477FC73-E47C-406C-8B90-0CA8F9FC5C25}" type="datetime1">
              <a:rPr lang="tr-TR" smtClean="0"/>
              <a:pPr/>
              <a:t>20.6.2020</a:t>
            </a:fld>
            <a:endParaRPr lang="tr-TR" smtClean="0"/>
          </a:p>
        </p:txBody>
      </p:sp>
      <p:sp>
        <p:nvSpPr>
          <p:cNvPr id="106500"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06501"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EC28F4C-A7BE-476C-921B-F08441E8C4CA}" type="slidenum">
              <a:rPr lang="tr-TR" smtClean="0"/>
              <a:pPr/>
              <a:t>96</a:t>
            </a:fld>
            <a:endParaRPr lang="tr-TR" smtClean="0"/>
          </a:p>
        </p:txBody>
      </p:sp>
      <p:pic>
        <p:nvPicPr>
          <p:cNvPr id="106502" name="Picture 6" descr="C:\Users\Arif\Downloads\IMG_7835.jpg"/>
          <p:cNvPicPr>
            <a:picLocks noChangeAspect="1" noChangeArrowheads="1"/>
          </p:cNvPicPr>
          <p:nvPr/>
        </p:nvPicPr>
        <p:blipFill>
          <a:blip r:embed="rId2" cstate="print"/>
          <a:srcRect/>
          <a:stretch>
            <a:fillRect/>
          </a:stretch>
        </p:blipFill>
        <p:spPr bwMode="auto">
          <a:xfrm>
            <a:off x="642938" y="1071563"/>
            <a:ext cx="7643812"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solidFill>
                  <a:srgbClr val="FF0000"/>
                </a:solidFill>
              </a:rPr>
              <a:t> </a:t>
            </a:r>
            <a:r>
              <a:rPr lang="tr-TR" b="1" i="1" smtClean="0">
                <a:solidFill>
                  <a:srgbClr val="FF0000"/>
                </a:solidFill>
              </a:rPr>
              <a:t>Belge doğrulama bilgileri MADDE 23</a:t>
            </a:r>
            <a:r>
              <a:rPr lang="tr-TR" i="1" smtClean="0">
                <a:solidFill>
                  <a:srgbClr val="FF0000"/>
                </a:solidFill>
              </a:rPr>
              <a:t>-</a:t>
            </a:r>
            <a:endParaRPr lang="tr-TR" smtClean="0">
              <a:solidFill>
                <a:srgbClr val="FF0000"/>
              </a:solidFill>
            </a:endParaRPr>
          </a:p>
          <a:p>
            <a:pPr eaLnBrk="1" hangingPunct="1">
              <a:buFont typeface="Wingdings 2" pitchFamily="18" charset="2"/>
              <a:buNone/>
            </a:pPr>
            <a:r>
              <a:rPr lang="tr-TR" sz="2800" i="1" smtClean="0"/>
              <a:t>  </a:t>
            </a:r>
            <a:r>
              <a:rPr lang="tr-TR" sz="2400" i="1" smtClean="0"/>
              <a:t>(1) Elektronik ortamda güvenli elektronik imza ile imzalanan belgelerde, “İletişim bilgileri” alanının üst sınırını belirleyen çizginin üzerinde iki satırlık alanın ilk satırında “Bu belge, güvenli elektronik imza ile imzalanmıştır.” ibaresi bulunur. Belge doğrulama bilgilerini içeren “belge doğrulama kodu” ikinci satırda, “karekod” ise “İletişim bilgileri” alanının en sağ kısmında yer alır </a:t>
            </a:r>
          </a:p>
          <a:p>
            <a:pPr eaLnBrk="1" hangingPunct="1">
              <a:buFont typeface="Wingdings 2" pitchFamily="18" charset="2"/>
              <a:buNone/>
            </a:pPr>
            <a:r>
              <a:rPr lang="tr-TR" sz="2400" smtClean="0">
                <a:solidFill>
                  <a:srgbClr val="FF0000"/>
                </a:solidFill>
              </a:rPr>
              <a:t>(</a:t>
            </a:r>
            <a:r>
              <a:rPr lang="tr-TR" sz="2400" u="sng" smtClean="0">
                <a:solidFill>
                  <a:srgbClr val="FF0000"/>
                </a:solidFill>
              </a:rPr>
              <a:t>Örnek 21</a:t>
            </a:r>
            <a:r>
              <a:rPr lang="tr-TR" sz="2400" smtClean="0">
                <a:solidFill>
                  <a:srgbClr val="FF0000"/>
                </a:solidFill>
              </a:rPr>
              <a:t>)</a:t>
            </a:r>
          </a:p>
          <a:p>
            <a:pPr eaLnBrk="1" hangingPunct="1">
              <a:buFont typeface="Wingdings 2" pitchFamily="18" charset="2"/>
              <a:buNone/>
            </a:pPr>
            <a:r>
              <a:rPr lang="tr-TR" sz="2400" i="1" smtClean="0">
                <a:solidFill>
                  <a:srgbClr val="FF0000"/>
                </a:solidFill>
              </a:rPr>
              <a:t>  </a:t>
            </a:r>
            <a:r>
              <a:rPr lang="tr-TR" sz="2400" i="1" smtClean="0"/>
              <a:t>(2) Belge doğrulama işlemi, doğrulama kodu ve karekod ile Dijital Türkiye  (e-Devlet) üzerinden sağlanır. </a:t>
            </a:r>
            <a:endParaRPr lang="tr-TR" sz="2400" smtClean="0"/>
          </a:p>
          <a:p>
            <a:pPr eaLnBrk="1" hangingPunct="1">
              <a:buFont typeface="Wingdings 2" pitchFamily="18" charset="2"/>
              <a:buNone/>
            </a:pPr>
            <a:endParaRPr lang="tr-TR" sz="2800" smtClean="0"/>
          </a:p>
        </p:txBody>
      </p:sp>
      <p:sp>
        <p:nvSpPr>
          <p:cNvPr id="107523"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73B72F3-CDCC-41ED-8215-E8F7B8C95E9E}" type="datetime1">
              <a:rPr lang="tr-TR" smtClean="0"/>
              <a:pPr/>
              <a:t>20.6.2020</a:t>
            </a:fld>
            <a:endParaRPr lang="tr-TR" smtClean="0"/>
          </a:p>
        </p:txBody>
      </p:sp>
      <p:sp>
        <p:nvSpPr>
          <p:cNvPr id="107524"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07525"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C9BAAB3-081E-4CF8-A3C4-1B43E4B6808F}" type="slidenum">
              <a:rPr lang="tr-TR" smtClean="0"/>
              <a:pPr/>
              <a:t>97</a:t>
            </a:fld>
            <a:endParaRPr lang="tr-TR"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3600" smtClean="0">
                <a:solidFill>
                  <a:srgbClr val="FF0000"/>
                </a:solidFill>
              </a:rPr>
              <a:t> </a:t>
            </a:r>
            <a:r>
              <a:rPr lang="tr-TR" b="1" smtClean="0">
                <a:solidFill>
                  <a:srgbClr val="FF0000"/>
                </a:solidFill>
              </a:rPr>
              <a:t>İletişim bilgileri MADDE 24</a:t>
            </a:r>
            <a:r>
              <a:rPr lang="tr-TR" smtClean="0">
                <a:solidFill>
                  <a:srgbClr val="FF0000"/>
                </a:solidFill>
              </a:rPr>
              <a:t>-</a:t>
            </a:r>
          </a:p>
          <a:p>
            <a:pPr eaLnBrk="1" hangingPunct="1">
              <a:buFont typeface="Wingdings 2" pitchFamily="18" charset="2"/>
              <a:buNone/>
            </a:pPr>
            <a:r>
              <a:rPr lang="tr-TR" sz="2800" i="1" smtClean="0"/>
              <a:t> </a:t>
            </a:r>
            <a:r>
              <a:rPr lang="tr-TR" sz="2800" smtClean="0"/>
              <a:t>(1) İletişim bilgileri; </a:t>
            </a:r>
            <a:r>
              <a:rPr lang="tr-TR" sz="2800" i="1" u="sng" smtClean="0"/>
              <a:t>solda</a:t>
            </a:r>
            <a:r>
              <a:rPr lang="tr-TR" sz="2800" smtClean="0"/>
              <a:t> belgeyi gönderen idarenin adresi</a:t>
            </a:r>
            <a:r>
              <a:rPr lang="tr-TR" sz="2800" i="1" u="sng" smtClean="0"/>
              <a:t>ni</a:t>
            </a:r>
            <a:r>
              <a:rPr lang="tr-TR" sz="2800" smtClean="0"/>
              <a:t>, posta kodu</a:t>
            </a:r>
            <a:r>
              <a:rPr lang="tr-TR" sz="2800" i="1" u="sng" smtClean="0"/>
              <a:t>nu</a:t>
            </a:r>
            <a:r>
              <a:rPr lang="tr-TR" sz="2800" smtClean="0"/>
              <a:t>, telefonu</a:t>
            </a:r>
            <a:r>
              <a:rPr lang="tr-TR" sz="2800" i="1" u="sng" smtClean="0"/>
              <a:t>nu</a:t>
            </a:r>
            <a:r>
              <a:rPr lang="tr-TR" sz="2800" smtClean="0"/>
              <a:t>, faks numarası</a:t>
            </a:r>
            <a:r>
              <a:rPr lang="tr-TR" sz="2800" i="1" u="sng" smtClean="0"/>
              <a:t>nı</a:t>
            </a:r>
            <a:r>
              <a:rPr lang="tr-TR" sz="2800" smtClean="0"/>
              <a:t>, e-posta adresi</a:t>
            </a:r>
            <a:r>
              <a:rPr lang="tr-TR" sz="2800" i="1" u="sng" smtClean="0"/>
              <a:t>ni</a:t>
            </a:r>
            <a:r>
              <a:rPr lang="tr-TR" sz="2800" smtClean="0"/>
              <a:t>, kayıtlı elektronik posta (KEP) adresi</a:t>
            </a:r>
            <a:r>
              <a:rPr lang="tr-TR" sz="2800" i="1" u="sng" smtClean="0"/>
              <a:t>ni</a:t>
            </a:r>
            <a:r>
              <a:rPr lang="tr-TR" sz="2800" smtClean="0"/>
              <a:t> ve internet adresi</a:t>
            </a:r>
            <a:r>
              <a:rPr lang="tr-TR" sz="2800" i="1" u="sng" smtClean="0"/>
              <a:t>ni</a:t>
            </a:r>
            <a:r>
              <a:rPr lang="tr-TR" sz="2800" smtClean="0"/>
              <a:t>; </a:t>
            </a:r>
            <a:r>
              <a:rPr lang="tr-TR" sz="2800" i="1" u="sng" smtClean="0"/>
              <a:t>sağda</a:t>
            </a:r>
            <a:r>
              <a:rPr lang="tr-TR" sz="2800" smtClean="0"/>
              <a:t> bilgi alınacak kişinin adı</a:t>
            </a:r>
            <a:r>
              <a:rPr lang="tr-TR" sz="2800" i="1" u="sng" smtClean="0"/>
              <a:t>nı</a:t>
            </a:r>
            <a:r>
              <a:rPr lang="tr-TR" sz="2800" smtClean="0"/>
              <a:t>, soyadı</a:t>
            </a:r>
            <a:r>
              <a:rPr lang="tr-TR" sz="2800" i="1" u="sng" smtClean="0"/>
              <a:t>nı</a:t>
            </a:r>
            <a:r>
              <a:rPr lang="tr-TR" sz="2800" smtClean="0"/>
              <a:t>, unvanı</a:t>
            </a:r>
            <a:r>
              <a:rPr lang="tr-TR" sz="2800" i="1" u="sng" smtClean="0"/>
              <a:t>nı</a:t>
            </a:r>
            <a:r>
              <a:rPr lang="tr-TR" sz="2800" smtClean="0"/>
              <a:t> ve telefon numarasını içerecek şekilde sayfa sonuna yazılır ve çizgi ile ayrılır </a:t>
            </a:r>
            <a:r>
              <a:rPr lang="tr-TR" sz="2800" smtClean="0">
                <a:solidFill>
                  <a:srgbClr val="FF0000"/>
                </a:solidFill>
              </a:rPr>
              <a:t>(</a:t>
            </a:r>
            <a:r>
              <a:rPr lang="tr-TR" sz="2800" u="sng" smtClean="0">
                <a:solidFill>
                  <a:srgbClr val="FF0000"/>
                </a:solidFill>
              </a:rPr>
              <a:t>Örnek 21</a:t>
            </a:r>
            <a:r>
              <a:rPr lang="tr-TR" sz="2800" smtClean="0">
                <a:solidFill>
                  <a:srgbClr val="FF0000"/>
                </a:solidFill>
              </a:rPr>
              <a:t>)</a:t>
            </a:r>
            <a:r>
              <a:rPr lang="tr-TR" sz="2800" smtClean="0"/>
              <a:t>.</a:t>
            </a:r>
          </a:p>
        </p:txBody>
      </p:sp>
      <p:sp>
        <p:nvSpPr>
          <p:cNvPr id="108547"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4E921DC-CB99-4DDC-B429-5453336AFEF2}" type="datetime1">
              <a:rPr lang="tr-TR" smtClean="0"/>
              <a:pPr/>
              <a:t>20.6.2020</a:t>
            </a:fld>
            <a:endParaRPr lang="tr-TR" smtClean="0"/>
          </a:p>
        </p:txBody>
      </p:sp>
      <p:sp>
        <p:nvSpPr>
          <p:cNvPr id="108548"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08549"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DC3D059-FE79-4607-ACB0-865A0B91981A}" type="slidenum">
              <a:rPr lang="tr-TR" smtClean="0"/>
              <a:pPr/>
              <a:t>98</a:t>
            </a:fld>
            <a:endParaRPr lang="tr-TR"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a:xfrm>
            <a:off x="457200" y="458788"/>
            <a:ext cx="8229600" cy="5827712"/>
          </a:xfrm>
        </p:spPr>
        <p:txBody>
          <a:bodyPr/>
          <a:lstStyle/>
          <a:p>
            <a:pPr eaLnBrk="1" hangingPunct="1">
              <a:buFont typeface="Wingdings 2" pitchFamily="18" charset="2"/>
              <a:buNone/>
            </a:pPr>
            <a:r>
              <a:rPr lang="tr-TR" sz="2800" smtClean="0">
                <a:solidFill>
                  <a:srgbClr val="FF0000"/>
                </a:solidFill>
              </a:rPr>
              <a:t>(</a:t>
            </a:r>
            <a:r>
              <a:rPr lang="tr-TR" sz="2800" u="sng" smtClean="0">
                <a:solidFill>
                  <a:srgbClr val="FF0000"/>
                </a:solidFill>
              </a:rPr>
              <a:t>Örnek 21</a:t>
            </a:r>
            <a:r>
              <a:rPr lang="tr-TR" sz="2800" smtClean="0">
                <a:solidFill>
                  <a:srgbClr val="FF0000"/>
                </a:solidFill>
              </a:rPr>
              <a:t>)</a:t>
            </a:r>
            <a:endParaRPr lang="tr-TR" sz="2800" smtClean="0"/>
          </a:p>
        </p:txBody>
      </p:sp>
      <p:sp>
        <p:nvSpPr>
          <p:cNvPr id="109571" name="3 Veri Yer Tutucusu"/>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AE61AFA-21C8-4119-86D0-64F94D43E379}" type="datetime1">
              <a:rPr lang="tr-TR" smtClean="0"/>
              <a:pPr/>
              <a:t>20.6.2020</a:t>
            </a:fld>
            <a:endParaRPr lang="tr-TR" smtClean="0"/>
          </a:p>
        </p:txBody>
      </p:sp>
      <p:sp>
        <p:nvSpPr>
          <p:cNvPr id="109572" name="5 Altbilgi Yer Tutucusu"/>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tr-TR" smtClean="0"/>
              <a:t>ARİF DEDE</a:t>
            </a:r>
          </a:p>
        </p:txBody>
      </p:sp>
      <p:sp>
        <p:nvSpPr>
          <p:cNvPr id="109573" name="5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625407C-7793-4131-AAE6-0FA75FA70188}" type="slidenum">
              <a:rPr lang="tr-TR" smtClean="0"/>
              <a:pPr/>
              <a:t>99</a:t>
            </a:fld>
            <a:endParaRPr lang="tr-TR" smtClean="0"/>
          </a:p>
        </p:txBody>
      </p:sp>
      <p:pic>
        <p:nvPicPr>
          <p:cNvPr id="109574" name="Picture 6" descr="C:\Users\Arif\Downloads\IMG_7836.jpg"/>
          <p:cNvPicPr>
            <a:picLocks noChangeAspect="1" noChangeArrowheads="1"/>
          </p:cNvPicPr>
          <p:nvPr/>
        </p:nvPicPr>
        <p:blipFill>
          <a:blip r:embed="rId2" cstate="print"/>
          <a:srcRect/>
          <a:stretch>
            <a:fillRect/>
          </a:stretch>
        </p:blipFill>
        <p:spPr bwMode="auto">
          <a:xfrm>
            <a:off x="1357313" y="1000125"/>
            <a:ext cx="700087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9574</TotalTime>
  <Words>7811</Words>
  <Application>Microsoft Office PowerPoint</Application>
  <PresentationFormat>Ekran Gösterisi (4:3)</PresentationFormat>
  <Paragraphs>1253</Paragraphs>
  <Slides>141</Slides>
  <Notes>4</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141</vt:i4>
      </vt:variant>
    </vt:vector>
  </HeadingPairs>
  <TitlesOfParts>
    <vt:vector size="151" baseType="lpstr">
      <vt:lpstr>Arial</vt:lpstr>
      <vt:lpstr>Lucida Sans Unicode</vt:lpstr>
      <vt:lpstr>Wingdings 3</vt:lpstr>
      <vt:lpstr>Verdana</vt:lpstr>
      <vt:lpstr>Wingdings 2</vt:lpstr>
      <vt:lpstr>Calibri</vt:lpstr>
      <vt:lpstr>Franklin Gothic Book</vt:lpstr>
      <vt:lpstr>Times New Roman</vt:lpstr>
      <vt:lpstr>Wingdings</vt:lpstr>
      <vt:lpstr>Kalabalık</vt:lpstr>
      <vt:lpstr>Arif DEDE Eğitim uzmanı 0506 794 28 28 </vt:lpstr>
      <vt:lpstr>Resmî Yazışma Kuralları </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Slayt 121</vt:lpstr>
      <vt:lpstr>Slayt 122</vt:lpstr>
      <vt:lpstr>Slayt 123</vt:lpstr>
      <vt:lpstr>Slayt 124</vt:lpstr>
      <vt:lpstr>Slayt 125</vt:lpstr>
      <vt:lpstr>Slayt 126</vt:lpstr>
      <vt:lpstr>Slayt 127</vt:lpstr>
      <vt:lpstr>Slayt 128</vt:lpstr>
      <vt:lpstr>Slayt 129</vt:lpstr>
      <vt:lpstr>Slayt 130</vt:lpstr>
      <vt:lpstr>Slayt 131</vt:lpstr>
      <vt:lpstr>Slayt 132</vt:lpstr>
      <vt:lpstr>Slayt 133</vt:lpstr>
      <vt:lpstr>önemli</vt:lpstr>
      <vt:lpstr>kısacası</vt:lpstr>
      <vt:lpstr>Uygun Bir yazı</vt:lpstr>
      <vt:lpstr>Çok çok önemlİ</vt:lpstr>
      <vt:lpstr>Çok çok önemlİ</vt:lpstr>
      <vt:lpstr>Slayt 139</vt:lpstr>
      <vt:lpstr>                 UnutmayInIz!</vt:lpstr>
      <vt:lpstr>Slayt 141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Yasemin</dc:creator>
  <cp:lastModifiedBy>ABD DEDE</cp:lastModifiedBy>
  <cp:revision>246</cp:revision>
  <dcterms:created xsi:type="dcterms:W3CDTF">2014-10-19T22:45:37Z</dcterms:created>
  <dcterms:modified xsi:type="dcterms:W3CDTF">2020-06-19T22:02:23Z</dcterms:modified>
</cp:coreProperties>
</file>