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96" r:id="rId5"/>
    <p:sldId id="259" r:id="rId6"/>
    <p:sldId id="266" r:id="rId7"/>
    <p:sldId id="267" r:id="rId8"/>
    <p:sldId id="268" r:id="rId9"/>
    <p:sldId id="274" r:id="rId10"/>
    <p:sldId id="269" r:id="rId11"/>
    <p:sldId id="271" r:id="rId12"/>
    <p:sldId id="297" r:id="rId13"/>
    <p:sldId id="260" r:id="rId14"/>
    <p:sldId id="298" r:id="rId15"/>
    <p:sldId id="261" r:id="rId16"/>
    <p:sldId id="272" r:id="rId17"/>
    <p:sldId id="273" r:id="rId18"/>
    <p:sldId id="299" r:id="rId19"/>
    <p:sldId id="262" r:id="rId20"/>
    <p:sldId id="276" r:id="rId21"/>
    <p:sldId id="275" r:id="rId22"/>
    <p:sldId id="277" r:id="rId23"/>
    <p:sldId id="280" r:id="rId24"/>
    <p:sldId id="281" r:id="rId25"/>
    <p:sldId id="283" r:id="rId26"/>
    <p:sldId id="278" r:id="rId27"/>
    <p:sldId id="279" r:id="rId28"/>
    <p:sldId id="282" r:id="rId29"/>
    <p:sldId id="300" r:id="rId30"/>
    <p:sldId id="290" r:id="rId31"/>
    <p:sldId id="291" r:id="rId32"/>
    <p:sldId id="292" r:id="rId33"/>
    <p:sldId id="293" r:id="rId34"/>
    <p:sldId id="289" r:id="rId35"/>
    <p:sldId id="285" r:id="rId36"/>
    <p:sldId id="294" r:id="rId37"/>
    <p:sldId id="302" r:id="rId38"/>
    <p:sldId id="303" r:id="rId39"/>
    <p:sldId id="301" r:id="rId40"/>
    <p:sldId id="264" r:id="rId41"/>
    <p:sldId id="305" r:id="rId42"/>
    <p:sldId id="308" r:id="rId43"/>
    <p:sldId id="307" r:id="rId44"/>
    <p:sldId id="265" r:id="rId45"/>
    <p:sldId id="270" r:id="rId46"/>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2C16"/>
    <a:srgbClr val="0C788E"/>
    <a:srgbClr val="025198"/>
    <a:srgbClr val="000099"/>
    <a:srgbClr val="1C1C1C"/>
    <a:srgbClr val="3366FF"/>
    <a:srgbClr val="990000"/>
    <a:srgbClr val="00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9" autoAdjust="0"/>
    <p:restoredTop sz="94624" autoAdjust="0"/>
  </p:normalViewPr>
  <p:slideViewPr>
    <p:cSldViewPr>
      <p:cViewPr varScale="1">
        <p:scale>
          <a:sx n="69" d="100"/>
          <a:sy n="69" d="100"/>
        </p:scale>
        <p:origin x="-1182" y="-102"/>
      </p:cViewPr>
      <p:guideLst>
        <p:guide orient="horz" pos="2160"/>
        <p:guide pos="2880"/>
      </p:guideLst>
    </p:cSldViewPr>
  </p:slideViewPr>
  <p:outlineViewPr>
    <p:cViewPr>
      <p:scale>
        <a:sx n="33" d="100"/>
        <a:sy n="33" d="100"/>
      </p:scale>
      <p:origin x="0" y="11694"/>
    </p:cViewPr>
  </p:outlineViewPr>
  <p:notesTextViewPr>
    <p:cViewPr>
      <p:scale>
        <a:sx n="100" d="100"/>
        <a:sy n="100" d="100"/>
      </p:scale>
      <p:origin x="0" y="0"/>
    </p:cViewPr>
  </p:notesTextViewPr>
  <p:sorterViewPr>
    <p:cViewPr>
      <p:scale>
        <a:sx n="100" d="100"/>
        <a:sy n="100" d="100"/>
      </p:scale>
      <p:origin x="0" y="707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lvl1pPr>
              <a:defRPr>
                <a:solidFill>
                  <a:schemeClr val="tx1"/>
                </a:solidFill>
              </a:defRPr>
            </a:lvl1p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endParaRPr lang="es-ES"/>
          </a:p>
        </p:txBody>
      </p:sp>
      <p:sp>
        <p:nvSpPr>
          <p:cNvPr id="5" name="4 Altbilgi Yer Tutucusu"/>
          <p:cNvSpPr>
            <a:spLocks noGrp="1"/>
          </p:cNvSpPr>
          <p:nvPr>
            <p:ph type="ftr" sz="quarter" idx="11"/>
          </p:nvPr>
        </p:nvSpPr>
        <p:spPr/>
        <p:txBody>
          <a:bodyPr/>
          <a:lstStyle>
            <a:lvl1pPr>
              <a:defRPr/>
            </a:lvl1pPr>
          </a:lstStyle>
          <a:p>
            <a:endParaRPr lang="es-ES"/>
          </a:p>
        </p:txBody>
      </p:sp>
      <p:sp>
        <p:nvSpPr>
          <p:cNvPr id="7" name="6 Dikdörtgen"/>
          <p:cNvSpPr/>
          <p:nvPr userDrawn="1"/>
        </p:nvSpPr>
        <p:spPr>
          <a:xfrm>
            <a:off x="8316416" y="6597352"/>
            <a:ext cx="827584" cy="260648"/>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6" name="5 Slayt Numarası Yer Tutucusu"/>
          <p:cNvSpPr>
            <a:spLocks noGrp="1"/>
          </p:cNvSpPr>
          <p:nvPr>
            <p:ph type="sldNum" sz="quarter" idx="12"/>
          </p:nvPr>
        </p:nvSpPr>
        <p:spPr/>
        <p:txBody>
          <a:bodyPr/>
          <a:lstStyle>
            <a:lvl1pPr>
              <a:defRPr/>
            </a:lvl1pPr>
          </a:lstStyle>
          <a:p>
            <a:fld id="{FC110927-7B9A-4EAB-BBE5-90D0B02DBF60}" type="slidenum">
              <a:rPr lang="es-ES"/>
              <a:pPr/>
              <a:t>‹#›</a:t>
            </a:fld>
            <a:endParaRPr lang="es-ES"/>
          </a:p>
        </p:txBody>
      </p:sp>
    </p:spTree>
  </p:cSld>
  <p:clrMapOvr>
    <a:masterClrMapping/>
  </p:clrMapOvr>
  <p:transition spd="med">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es-ES"/>
          </a:p>
        </p:txBody>
      </p:sp>
      <p:sp>
        <p:nvSpPr>
          <p:cNvPr id="5" name="4 Altbilgi Yer Tutucusu"/>
          <p:cNvSpPr>
            <a:spLocks noGrp="1"/>
          </p:cNvSpPr>
          <p:nvPr>
            <p:ph type="ftr" sz="quarter" idx="11"/>
          </p:nvPr>
        </p:nvSpPr>
        <p:spPr/>
        <p:txBody>
          <a:bodyPr/>
          <a:lstStyle>
            <a:lvl1pPr>
              <a:defRPr/>
            </a:lvl1pPr>
          </a:lstStyle>
          <a:p>
            <a:endParaRPr lang="es-ES"/>
          </a:p>
        </p:txBody>
      </p:sp>
      <p:sp>
        <p:nvSpPr>
          <p:cNvPr id="6" name="5 Slayt Numarası Yer Tutucusu"/>
          <p:cNvSpPr>
            <a:spLocks noGrp="1"/>
          </p:cNvSpPr>
          <p:nvPr>
            <p:ph type="sldNum" sz="quarter" idx="12"/>
          </p:nvPr>
        </p:nvSpPr>
        <p:spPr/>
        <p:txBody>
          <a:bodyPr/>
          <a:lstStyle>
            <a:lvl1pPr>
              <a:defRPr/>
            </a:lvl1pPr>
          </a:lstStyle>
          <a:p>
            <a:fld id="{3979D9A4-CD55-4E96-BB7E-F31E5F3FCFCD}" type="slidenum">
              <a:rPr lang="es-ES"/>
              <a:pPr/>
              <a:t>‹#›</a:t>
            </a:fld>
            <a:endParaRPr lang="es-ES"/>
          </a:p>
        </p:txBody>
      </p:sp>
    </p:spTree>
  </p:cSld>
  <p:clrMapOvr>
    <a:masterClrMapping/>
  </p:clrMapOvr>
  <p:transition spd="med">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es-ES"/>
          </a:p>
        </p:txBody>
      </p:sp>
      <p:sp>
        <p:nvSpPr>
          <p:cNvPr id="5" name="4 Altbilgi Yer Tutucusu"/>
          <p:cNvSpPr>
            <a:spLocks noGrp="1"/>
          </p:cNvSpPr>
          <p:nvPr>
            <p:ph type="ftr" sz="quarter" idx="11"/>
          </p:nvPr>
        </p:nvSpPr>
        <p:spPr/>
        <p:txBody>
          <a:bodyPr/>
          <a:lstStyle>
            <a:lvl1pPr>
              <a:defRPr/>
            </a:lvl1pPr>
          </a:lstStyle>
          <a:p>
            <a:endParaRPr lang="es-ES"/>
          </a:p>
        </p:txBody>
      </p:sp>
      <p:sp>
        <p:nvSpPr>
          <p:cNvPr id="6" name="5 Slayt Numarası Yer Tutucusu"/>
          <p:cNvSpPr>
            <a:spLocks noGrp="1"/>
          </p:cNvSpPr>
          <p:nvPr>
            <p:ph type="sldNum" sz="quarter" idx="12"/>
          </p:nvPr>
        </p:nvSpPr>
        <p:spPr/>
        <p:txBody>
          <a:bodyPr/>
          <a:lstStyle>
            <a:lvl1pPr>
              <a:defRPr/>
            </a:lvl1pPr>
          </a:lstStyle>
          <a:p>
            <a:fld id="{2B4B011B-B3AF-4B21-B91A-F696C5DF76ED}" type="slidenum">
              <a:rPr lang="es-ES"/>
              <a:pPr/>
              <a:t>‹#›</a:t>
            </a:fld>
            <a:endParaRPr lang="es-ES"/>
          </a:p>
        </p:txBody>
      </p:sp>
    </p:spTree>
  </p:cSld>
  <p:clrMapOvr>
    <a:masterClrMapping/>
  </p:clrMapOvr>
  <p:transition spd="med">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es-ES"/>
          </a:p>
        </p:txBody>
      </p:sp>
      <p:sp>
        <p:nvSpPr>
          <p:cNvPr id="5" name="4 Altbilgi Yer Tutucusu"/>
          <p:cNvSpPr>
            <a:spLocks noGrp="1"/>
          </p:cNvSpPr>
          <p:nvPr>
            <p:ph type="ftr" sz="quarter" idx="11"/>
          </p:nvPr>
        </p:nvSpPr>
        <p:spPr/>
        <p:txBody>
          <a:bodyPr/>
          <a:lstStyle>
            <a:lvl1pPr>
              <a:defRPr/>
            </a:lvl1pPr>
          </a:lstStyle>
          <a:p>
            <a:endParaRPr lang="es-ES"/>
          </a:p>
        </p:txBody>
      </p:sp>
      <p:sp>
        <p:nvSpPr>
          <p:cNvPr id="6" name="5 Slayt Numarası Yer Tutucusu"/>
          <p:cNvSpPr>
            <a:spLocks noGrp="1"/>
          </p:cNvSpPr>
          <p:nvPr>
            <p:ph type="sldNum" sz="quarter" idx="12"/>
          </p:nvPr>
        </p:nvSpPr>
        <p:spPr/>
        <p:txBody>
          <a:bodyPr/>
          <a:lstStyle>
            <a:lvl1pPr>
              <a:defRPr/>
            </a:lvl1pPr>
          </a:lstStyle>
          <a:p>
            <a:fld id="{32E0A4BA-674C-438D-874D-F4627CEA6082}" type="slidenum">
              <a:rPr lang="es-ES"/>
              <a:pPr/>
              <a:t>‹#›</a:t>
            </a:fld>
            <a:endParaRPr lang="es-ES"/>
          </a:p>
        </p:txBody>
      </p:sp>
    </p:spTree>
  </p:cSld>
  <p:clrMapOvr>
    <a:masterClrMapping/>
  </p:clrMapOvr>
  <p:transition spd="med">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tr-TR" dirty="0" smtClean="0"/>
              <a:t>Asıl başlık stili için tıklatın</a:t>
            </a:r>
            <a:endParaRPr lang="tr-TR" dirty="0"/>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es-ES"/>
          </a:p>
        </p:txBody>
      </p:sp>
      <p:sp>
        <p:nvSpPr>
          <p:cNvPr id="5" name="4 Altbilgi Yer Tutucusu"/>
          <p:cNvSpPr>
            <a:spLocks noGrp="1"/>
          </p:cNvSpPr>
          <p:nvPr>
            <p:ph type="ftr" sz="quarter" idx="11"/>
          </p:nvPr>
        </p:nvSpPr>
        <p:spPr/>
        <p:txBody>
          <a:bodyPr/>
          <a:lstStyle>
            <a:lvl1pPr>
              <a:defRPr/>
            </a:lvl1pPr>
          </a:lstStyle>
          <a:p>
            <a:endParaRPr lang="es-ES"/>
          </a:p>
        </p:txBody>
      </p:sp>
      <p:sp>
        <p:nvSpPr>
          <p:cNvPr id="6" name="5 Slayt Numarası Yer Tutucusu"/>
          <p:cNvSpPr>
            <a:spLocks noGrp="1"/>
          </p:cNvSpPr>
          <p:nvPr>
            <p:ph type="sldNum" sz="quarter" idx="12"/>
          </p:nvPr>
        </p:nvSpPr>
        <p:spPr/>
        <p:txBody>
          <a:bodyPr/>
          <a:lstStyle>
            <a:lvl1pPr>
              <a:defRPr/>
            </a:lvl1pPr>
          </a:lstStyle>
          <a:p>
            <a:fld id="{E5C02B32-44CA-4F12-BDE7-A665524738A5}" type="slidenum">
              <a:rPr lang="es-ES"/>
              <a:pPr/>
              <a:t>‹#›</a:t>
            </a:fld>
            <a:endParaRPr lang="es-ES"/>
          </a:p>
        </p:txBody>
      </p:sp>
    </p:spTree>
  </p:cSld>
  <p:clrMapOvr>
    <a:masterClrMapping/>
  </p:clrMapOvr>
  <p:transition spd="med">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endParaRPr lang="es-ES"/>
          </a:p>
        </p:txBody>
      </p:sp>
      <p:sp>
        <p:nvSpPr>
          <p:cNvPr id="6" name="5 Altbilgi Yer Tutucusu"/>
          <p:cNvSpPr>
            <a:spLocks noGrp="1"/>
          </p:cNvSpPr>
          <p:nvPr>
            <p:ph type="ftr" sz="quarter" idx="11"/>
          </p:nvPr>
        </p:nvSpPr>
        <p:spPr/>
        <p:txBody>
          <a:bodyPr/>
          <a:lstStyle>
            <a:lvl1pPr>
              <a:defRPr/>
            </a:lvl1pPr>
          </a:lstStyle>
          <a:p>
            <a:endParaRPr lang="es-ES"/>
          </a:p>
        </p:txBody>
      </p:sp>
      <p:sp>
        <p:nvSpPr>
          <p:cNvPr id="7" name="6 Slayt Numarası Yer Tutucusu"/>
          <p:cNvSpPr>
            <a:spLocks noGrp="1"/>
          </p:cNvSpPr>
          <p:nvPr>
            <p:ph type="sldNum" sz="quarter" idx="12"/>
          </p:nvPr>
        </p:nvSpPr>
        <p:spPr/>
        <p:txBody>
          <a:bodyPr/>
          <a:lstStyle>
            <a:lvl1pPr>
              <a:defRPr/>
            </a:lvl1pPr>
          </a:lstStyle>
          <a:p>
            <a:fld id="{08E5325C-8DB1-4912-AEFC-B3B3C02E6FD6}" type="slidenum">
              <a:rPr lang="es-ES"/>
              <a:pPr/>
              <a:t>‹#›</a:t>
            </a:fld>
            <a:endParaRPr lang="es-ES"/>
          </a:p>
        </p:txBody>
      </p:sp>
    </p:spTree>
  </p:cSld>
  <p:clrMapOvr>
    <a:masterClrMapping/>
  </p:clrMapOvr>
  <p:transition spd="med">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endParaRPr lang="es-ES"/>
          </a:p>
        </p:txBody>
      </p:sp>
      <p:sp>
        <p:nvSpPr>
          <p:cNvPr id="8" name="7 Altbilgi Yer Tutucusu"/>
          <p:cNvSpPr>
            <a:spLocks noGrp="1"/>
          </p:cNvSpPr>
          <p:nvPr>
            <p:ph type="ftr" sz="quarter" idx="11"/>
          </p:nvPr>
        </p:nvSpPr>
        <p:spPr/>
        <p:txBody>
          <a:bodyPr/>
          <a:lstStyle>
            <a:lvl1pPr>
              <a:defRPr/>
            </a:lvl1pPr>
          </a:lstStyle>
          <a:p>
            <a:endParaRPr lang="es-ES"/>
          </a:p>
        </p:txBody>
      </p:sp>
      <p:sp>
        <p:nvSpPr>
          <p:cNvPr id="9" name="8 Slayt Numarası Yer Tutucusu"/>
          <p:cNvSpPr>
            <a:spLocks noGrp="1"/>
          </p:cNvSpPr>
          <p:nvPr>
            <p:ph type="sldNum" sz="quarter" idx="12"/>
          </p:nvPr>
        </p:nvSpPr>
        <p:spPr/>
        <p:txBody>
          <a:bodyPr/>
          <a:lstStyle>
            <a:lvl1pPr>
              <a:defRPr/>
            </a:lvl1pPr>
          </a:lstStyle>
          <a:p>
            <a:fld id="{7AD6F2EF-1F02-4FA2-A51A-5198A77E6774}" type="slidenum">
              <a:rPr lang="es-ES"/>
              <a:pPr/>
              <a:t>‹#›</a:t>
            </a:fld>
            <a:endParaRPr lang="es-ES"/>
          </a:p>
        </p:txBody>
      </p:sp>
    </p:spTree>
  </p:cSld>
  <p:clrMapOvr>
    <a:masterClrMapping/>
  </p:clrMapOvr>
  <p:transition spd="med">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endParaRPr lang="es-ES"/>
          </a:p>
        </p:txBody>
      </p:sp>
      <p:sp>
        <p:nvSpPr>
          <p:cNvPr id="4" name="3 Altbilgi Yer Tutucusu"/>
          <p:cNvSpPr>
            <a:spLocks noGrp="1"/>
          </p:cNvSpPr>
          <p:nvPr>
            <p:ph type="ftr" sz="quarter" idx="11"/>
          </p:nvPr>
        </p:nvSpPr>
        <p:spPr/>
        <p:txBody>
          <a:bodyPr/>
          <a:lstStyle>
            <a:lvl1pPr>
              <a:defRPr/>
            </a:lvl1pPr>
          </a:lstStyle>
          <a:p>
            <a:endParaRPr lang="es-ES"/>
          </a:p>
        </p:txBody>
      </p:sp>
      <p:sp>
        <p:nvSpPr>
          <p:cNvPr id="5" name="4 Slayt Numarası Yer Tutucusu"/>
          <p:cNvSpPr>
            <a:spLocks noGrp="1"/>
          </p:cNvSpPr>
          <p:nvPr>
            <p:ph type="sldNum" sz="quarter" idx="12"/>
          </p:nvPr>
        </p:nvSpPr>
        <p:spPr/>
        <p:txBody>
          <a:bodyPr/>
          <a:lstStyle>
            <a:lvl1pPr>
              <a:defRPr/>
            </a:lvl1pPr>
          </a:lstStyle>
          <a:p>
            <a:fld id="{2D5AD915-927F-4613-B93C-2B25DF015D6A}" type="slidenum">
              <a:rPr lang="es-ES"/>
              <a:pPr/>
              <a:t>‹#›</a:t>
            </a:fld>
            <a:endParaRPr lang="es-ES"/>
          </a:p>
        </p:txBody>
      </p:sp>
    </p:spTree>
  </p:cSld>
  <p:clrMapOvr>
    <a:masterClrMapping/>
  </p:clrMapOvr>
  <p:transition spd="med">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es-ES"/>
          </a:p>
        </p:txBody>
      </p:sp>
      <p:sp>
        <p:nvSpPr>
          <p:cNvPr id="3" name="2 Altbilgi Yer Tutucusu"/>
          <p:cNvSpPr>
            <a:spLocks noGrp="1"/>
          </p:cNvSpPr>
          <p:nvPr>
            <p:ph type="ftr" sz="quarter" idx="11"/>
          </p:nvPr>
        </p:nvSpPr>
        <p:spPr/>
        <p:txBody>
          <a:bodyPr/>
          <a:lstStyle>
            <a:lvl1pPr>
              <a:defRPr/>
            </a:lvl1pPr>
          </a:lstStyle>
          <a:p>
            <a:endParaRPr lang="es-ES"/>
          </a:p>
        </p:txBody>
      </p:sp>
      <p:sp>
        <p:nvSpPr>
          <p:cNvPr id="4" name="3 Slayt Numarası Yer Tutucusu"/>
          <p:cNvSpPr>
            <a:spLocks noGrp="1"/>
          </p:cNvSpPr>
          <p:nvPr>
            <p:ph type="sldNum" sz="quarter" idx="12"/>
          </p:nvPr>
        </p:nvSpPr>
        <p:spPr/>
        <p:txBody>
          <a:bodyPr/>
          <a:lstStyle>
            <a:lvl1pPr>
              <a:defRPr/>
            </a:lvl1pPr>
          </a:lstStyle>
          <a:p>
            <a:fld id="{E2B23F04-A0D1-45CB-8989-3C568465F76B}" type="slidenum">
              <a:rPr lang="es-ES"/>
              <a:pPr/>
              <a:t>‹#›</a:t>
            </a:fld>
            <a:endParaRPr lang="es-ES"/>
          </a:p>
        </p:txBody>
      </p:sp>
    </p:spTree>
  </p:cSld>
  <p:clrMapOvr>
    <a:masterClrMapping/>
  </p:clrMapOvr>
  <p:transition spd="med">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es-ES"/>
          </a:p>
        </p:txBody>
      </p:sp>
      <p:sp>
        <p:nvSpPr>
          <p:cNvPr id="6" name="5 Altbilgi Yer Tutucusu"/>
          <p:cNvSpPr>
            <a:spLocks noGrp="1"/>
          </p:cNvSpPr>
          <p:nvPr>
            <p:ph type="ftr" sz="quarter" idx="11"/>
          </p:nvPr>
        </p:nvSpPr>
        <p:spPr/>
        <p:txBody>
          <a:bodyPr/>
          <a:lstStyle>
            <a:lvl1pPr>
              <a:defRPr/>
            </a:lvl1pPr>
          </a:lstStyle>
          <a:p>
            <a:endParaRPr lang="es-ES"/>
          </a:p>
        </p:txBody>
      </p:sp>
      <p:sp>
        <p:nvSpPr>
          <p:cNvPr id="7" name="6 Slayt Numarası Yer Tutucusu"/>
          <p:cNvSpPr>
            <a:spLocks noGrp="1"/>
          </p:cNvSpPr>
          <p:nvPr>
            <p:ph type="sldNum" sz="quarter" idx="12"/>
          </p:nvPr>
        </p:nvSpPr>
        <p:spPr/>
        <p:txBody>
          <a:bodyPr/>
          <a:lstStyle>
            <a:lvl1pPr>
              <a:defRPr/>
            </a:lvl1pPr>
          </a:lstStyle>
          <a:p>
            <a:fld id="{9C683447-B0E3-4EE3-8155-B1A6C4B24ABA}" type="slidenum">
              <a:rPr lang="es-ES"/>
              <a:pPr/>
              <a:t>‹#›</a:t>
            </a:fld>
            <a:endParaRPr lang="es-ES"/>
          </a:p>
        </p:txBody>
      </p:sp>
    </p:spTree>
  </p:cSld>
  <p:clrMapOvr>
    <a:masterClrMapping/>
  </p:clrMapOvr>
  <p:transition spd="med">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es-ES"/>
          </a:p>
        </p:txBody>
      </p:sp>
      <p:sp>
        <p:nvSpPr>
          <p:cNvPr id="6" name="5 Altbilgi Yer Tutucusu"/>
          <p:cNvSpPr>
            <a:spLocks noGrp="1"/>
          </p:cNvSpPr>
          <p:nvPr>
            <p:ph type="ftr" sz="quarter" idx="11"/>
          </p:nvPr>
        </p:nvSpPr>
        <p:spPr/>
        <p:txBody>
          <a:bodyPr/>
          <a:lstStyle>
            <a:lvl1pPr>
              <a:defRPr/>
            </a:lvl1pPr>
          </a:lstStyle>
          <a:p>
            <a:endParaRPr lang="es-ES"/>
          </a:p>
        </p:txBody>
      </p:sp>
      <p:sp>
        <p:nvSpPr>
          <p:cNvPr id="7" name="6 Slayt Numarası Yer Tutucusu"/>
          <p:cNvSpPr>
            <a:spLocks noGrp="1"/>
          </p:cNvSpPr>
          <p:nvPr>
            <p:ph type="sldNum" sz="quarter" idx="12"/>
          </p:nvPr>
        </p:nvSpPr>
        <p:spPr/>
        <p:txBody>
          <a:bodyPr/>
          <a:lstStyle>
            <a:lvl1pPr>
              <a:defRPr/>
            </a:lvl1pPr>
          </a:lstStyle>
          <a:p>
            <a:fld id="{536737F4-2C76-4991-9BB3-89716299E3A6}" type="slidenum">
              <a:rPr lang="es-ES"/>
              <a:pPr/>
              <a:t>‹#›</a:t>
            </a:fld>
            <a:endParaRPr lang="es-ES"/>
          </a:p>
        </p:txBody>
      </p:sp>
    </p:spTree>
  </p:cSld>
  <p:clrMapOvr>
    <a:masterClrMapping/>
  </p:clrMapOvr>
  <p:transition spd="med">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dirty="0"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7" name="6 Dikdörtgen"/>
          <p:cNvSpPr/>
          <p:nvPr userDrawn="1"/>
        </p:nvSpPr>
        <p:spPr>
          <a:xfrm>
            <a:off x="8388424" y="6597352"/>
            <a:ext cx="755576" cy="260648"/>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20DD3A2-2F6F-4B9D-AF26-9AA5E11A929A}"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sh dir="u"/>
  </p:transition>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mtegm.meb.gov.tr/TR/okullar.asp?PAGE=Liste" TargetMode="External"/><Relationship Id="rId3" Type="http://schemas.openxmlformats.org/officeDocument/2006/relationships/hyperlink" Target="http://v3.arkitera.com/h47023-istanbulun-dunu-ve-bugunu.html" TargetMode="External"/><Relationship Id="rId7" Type="http://schemas.openxmlformats.org/officeDocument/2006/relationships/hyperlink" Target="http://www.firmasec.com/firmalar/istanbul/arnavutkoy/" TargetMode="External"/><Relationship Id="rId2" Type="http://schemas.openxmlformats.org/officeDocument/2006/relationships/hyperlink" Target="http://www.tuik.gov.tr/UstMenu.do?metod=temelist" TargetMode="External"/><Relationship Id="rId1" Type="http://schemas.openxmlformats.org/officeDocument/2006/relationships/slideLayout" Target="../slideLayouts/slideLayout2.xml"/><Relationship Id="rId6" Type="http://schemas.openxmlformats.org/officeDocument/2006/relationships/hyperlink" Target="http://www.firmasec.com/firmalar/istanbul/tuzla/" TargetMode="External"/><Relationship Id="rId5" Type="http://schemas.openxmlformats.org/officeDocument/2006/relationships/hyperlink" Target="http://www.tuik.gov.tr/PreIstatistikTablo.do?istab_id=538" TargetMode="External"/><Relationship Id="rId4" Type="http://schemas.openxmlformats.org/officeDocument/2006/relationships/hyperlink" Target="http://www.ekoayrinti.com/news_detail.php?id=100283" TargetMode="External"/><Relationship Id="rId9" Type="http://schemas.openxmlformats.org/officeDocument/2006/relationships/hyperlink" Target="http://e-ogrenme.iskur.gov.tr/oyscontent/Courses/Course162/"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mailto:dedearif@mynet.com" TargetMode="External"/><Relationship Id="rId2" Type="http://schemas.openxmlformats.org/officeDocument/2006/relationships/hyperlink" Target="mailto:dincerdede@meb.gov.tr"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4356100" y="4684713"/>
            <a:ext cx="4537075" cy="544512"/>
          </a:xfrm>
          <a:noFill/>
          <a:ln/>
        </p:spPr>
        <p:txBody>
          <a:bodyPr>
            <a:noAutofit/>
          </a:bodyPr>
          <a:lstStyle/>
          <a:p>
            <a:pPr algn="l"/>
            <a:r>
              <a:rPr lang="tr-TR" sz="2800" b="1" dirty="0" err="1" smtClean="0">
                <a:solidFill>
                  <a:schemeClr val="bg1"/>
                </a:solidFill>
              </a:rPr>
              <a:t>Dinçer</a:t>
            </a:r>
            <a:r>
              <a:rPr lang="tr-TR" sz="2800" b="1" dirty="0" smtClean="0">
                <a:solidFill>
                  <a:schemeClr val="bg1"/>
                </a:solidFill>
              </a:rPr>
              <a:t> DEDE – Arif DEDE</a:t>
            </a:r>
            <a:endParaRPr lang="es-ES" sz="2800" b="1" dirty="0">
              <a:solidFill>
                <a:schemeClr val="bg1"/>
              </a:solidFill>
            </a:endParaRPr>
          </a:p>
        </p:txBody>
      </p:sp>
      <p:sp>
        <p:nvSpPr>
          <p:cNvPr id="2163" name="Rectangle 115"/>
          <p:cNvSpPr>
            <a:spLocks noGrp="1" noChangeArrowheads="1"/>
          </p:cNvSpPr>
          <p:nvPr>
            <p:ph type="subTitle" idx="1"/>
          </p:nvPr>
        </p:nvSpPr>
        <p:spPr>
          <a:xfrm>
            <a:off x="4427538" y="5516563"/>
            <a:ext cx="3527425" cy="479425"/>
          </a:xfrm>
        </p:spPr>
        <p:txBody>
          <a:bodyPr/>
          <a:lstStyle/>
          <a:p>
            <a:pPr algn="l"/>
            <a:r>
              <a:rPr lang="tr-TR" sz="1800" dirty="0" smtClean="0">
                <a:solidFill>
                  <a:schemeClr val="bg1"/>
                </a:solidFill>
              </a:rPr>
              <a:t>İstanbul İl Milli Eğitim Müdürlüğü</a:t>
            </a:r>
            <a:endParaRPr lang="es-ES" sz="1800" dirty="0">
              <a:solidFill>
                <a:schemeClr val="bg1"/>
              </a:solidFill>
            </a:endParaRPr>
          </a:p>
        </p:txBody>
      </p:sp>
      <p:pic>
        <p:nvPicPr>
          <p:cNvPr id="6" name="Picture 2" descr="http://www.taekwondohaber.com/haber/icerik/13022014144711-1345-istanbul-il-milli-egitim%5b1%5d.jpg"/>
          <p:cNvPicPr>
            <a:picLocks noChangeAspect="1" noChangeArrowheads="1"/>
          </p:cNvPicPr>
          <p:nvPr/>
        </p:nvPicPr>
        <p:blipFill>
          <a:blip r:embed="rId3" cstate="print"/>
          <a:srcRect/>
          <a:stretch>
            <a:fillRect/>
          </a:stretch>
        </p:blipFill>
        <p:spPr bwMode="auto">
          <a:xfrm>
            <a:off x="5148064" y="1073923"/>
            <a:ext cx="2880000" cy="2859133"/>
          </a:xfrm>
          <a:prstGeom prst="rect">
            <a:avLst/>
          </a:prstGeom>
          <a:noFill/>
        </p:spPr>
      </p:pic>
    </p:spTree>
  </p:cSld>
  <p:clrMapOvr>
    <a:masterClrMapping/>
  </p:clrMapOvr>
  <p:transition spd="med">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GİRİŞ</a:t>
            </a:r>
            <a:endParaRPr lang="tr-TR" dirty="0"/>
          </a:p>
        </p:txBody>
      </p:sp>
      <p:sp>
        <p:nvSpPr>
          <p:cNvPr id="3" name="2 İçerik Yer Tutucusu"/>
          <p:cNvSpPr>
            <a:spLocks noGrp="1"/>
          </p:cNvSpPr>
          <p:nvPr>
            <p:ph idx="1"/>
          </p:nvPr>
        </p:nvSpPr>
        <p:spPr>
          <a:xfrm>
            <a:off x="1691680" y="1772816"/>
            <a:ext cx="6995120" cy="4392488"/>
          </a:xfrm>
        </p:spPr>
        <p:txBody>
          <a:bodyPr>
            <a:normAutofit fontScale="92500"/>
          </a:bodyPr>
          <a:lstStyle/>
          <a:p>
            <a:r>
              <a:rPr lang="tr-TR" dirty="0" smtClean="0"/>
              <a:t>Gerek okul dönüşümlerinde gerekse okullarda yeni mesleki eğitim alanları açılırken ve tüm bu çalışmalar yapılırken okulların bulunduğu ilin ve ilçenin sektörsel durumunun ve iş kolu dağılım ile sektöre yön veren liderlerin dikkate alınması okul – işletme işbirliğinin daha sağlıklı yürümesini sağlayacaktır.</a:t>
            </a:r>
            <a:endParaRPr lang="tr-TR" dirty="0"/>
          </a:p>
        </p:txBody>
      </p:sp>
    </p:spTree>
  </p:cSld>
  <p:clrMapOvr>
    <a:masterClrMapping/>
  </p:clrMapOvr>
  <p:transition spd="med">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GİRİŞ</a:t>
            </a:r>
            <a:endParaRPr lang="tr-TR" dirty="0"/>
          </a:p>
        </p:txBody>
      </p:sp>
      <p:sp>
        <p:nvSpPr>
          <p:cNvPr id="3" name="2 İçerik Yer Tutucusu"/>
          <p:cNvSpPr>
            <a:spLocks noGrp="1"/>
          </p:cNvSpPr>
          <p:nvPr>
            <p:ph idx="1"/>
          </p:nvPr>
        </p:nvSpPr>
        <p:spPr>
          <a:xfrm>
            <a:off x="1691680" y="1772816"/>
            <a:ext cx="6995120" cy="4392488"/>
          </a:xfrm>
        </p:spPr>
        <p:txBody>
          <a:bodyPr>
            <a:normAutofit/>
          </a:bodyPr>
          <a:lstStyle/>
          <a:p>
            <a:r>
              <a:rPr lang="tr-TR" dirty="0" smtClean="0"/>
              <a:t>Bu araştırmamızda lise dönüşümleri yapılırken ve meslek liselerindeki alanlar belirlenirken bölgenin </a:t>
            </a:r>
            <a:r>
              <a:rPr lang="tr-TR" dirty="0" err="1" smtClean="0"/>
              <a:t>sektörel</a:t>
            </a:r>
            <a:r>
              <a:rPr lang="tr-TR" dirty="0" smtClean="0"/>
              <a:t> </a:t>
            </a:r>
            <a:r>
              <a:rPr lang="tr-TR" dirty="0" smtClean="0"/>
              <a:t>şartlarına ve genel piyasa şartlarına </a:t>
            </a:r>
            <a:r>
              <a:rPr lang="tr-TR" dirty="0" smtClean="0"/>
              <a:t>ne kadar dikkat edildiğini ortaya koymaktır.</a:t>
            </a:r>
            <a:endParaRPr lang="tr-TR" dirty="0"/>
          </a:p>
        </p:txBody>
      </p:sp>
    </p:spTree>
  </p:cSld>
  <p:clrMapOvr>
    <a:masterClrMapping/>
  </p:clrMapOvr>
  <p:transition spd="med">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Rectangle 110"/>
          <p:cNvSpPr txBox="1">
            <a:spLocks noChangeArrowheads="1"/>
          </p:cNvSpPr>
          <p:nvPr/>
        </p:nvSpPr>
        <p:spPr bwMode="auto">
          <a:xfrm>
            <a:off x="4319972" y="2747963"/>
            <a:ext cx="3996444" cy="1362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9600" b="1" i="0" u="none" strike="noStrike" kern="0" cap="none" spc="0" normalizeH="0" baseline="0" noProof="0" dirty="0" smtClean="0">
                <a:ln>
                  <a:noFill/>
                </a:ln>
                <a:solidFill>
                  <a:schemeClr val="bg1"/>
                </a:solidFill>
                <a:effectLst/>
                <a:uLnTx/>
                <a:uFillTx/>
                <a:latin typeface="+mj-lt"/>
                <a:ea typeface="+mj-ea"/>
                <a:cs typeface="+mj-cs"/>
              </a:rPr>
              <a:t>AMAÇ</a:t>
            </a:r>
            <a:endParaRPr kumimoji="0" lang="es-ES" sz="9600" b="1"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spd="med">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AMAÇ</a:t>
            </a:r>
            <a:endParaRPr lang="tr-TR" dirty="0"/>
          </a:p>
        </p:txBody>
      </p:sp>
      <p:sp>
        <p:nvSpPr>
          <p:cNvPr id="4" name="2 İçerik Yer Tutucusu"/>
          <p:cNvSpPr>
            <a:spLocks noGrp="1"/>
          </p:cNvSpPr>
          <p:nvPr>
            <p:ph idx="1"/>
          </p:nvPr>
        </p:nvSpPr>
        <p:spPr>
          <a:xfrm>
            <a:off x="1691680" y="1772816"/>
            <a:ext cx="6995120" cy="4392488"/>
          </a:xfrm>
        </p:spPr>
        <p:txBody>
          <a:bodyPr/>
          <a:lstStyle/>
          <a:p>
            <a:r>
              <a:rPr lang="tr-TR" dirty="0" smtClean="0"/>
              <a:t>Genel liselerin meslek lisesine dönüştürmesi ve bu okullarda mesleki eğitim alanlarının oluşturulması sürecinde, okul ile okul bölgesinde bulunan işletmelerin işbirliği yapılabilme durumu çerçevesinde incelemek ve sonuçlarını değerlendirmek.</a:t>
            </a:r>
            <a:endParaRPr lang="tr-TR" dirty="0"/>
          </a:p>
        </p:txBody>
      </p:sp>
    </p:spTree>
  </p:cSld>
  <p:clrMapOvr>
    <a:masterClrMapping/>
  </p:clrMapOvr>
  <p:transition spd="med">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Rectangle 110"/>
          <p:cNvSpPr txBox="1">
            <a:spLocks noChangeArrowheads="1"/>
          </p:cNvSpPr>
          <p:nvPr/>
        </p:nvSpPr>
        <p:spPr bwMode="auto">
          <a:xfrm>
            <a:off x="3707904" y="2747963"/>
            <a:ext cx="5436096" cy="1362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tr-TR" sz="9000" b="1" kern="0" dirty="0" smtClean="0">
                <a:solidFill>
                  <a:schemeClr val="bg1"/>
                </a:solidFill>
                <a:latin typeface="+mj-lt"/>
                <a:ea typeface="+mj-ea"/>
                <a:cs typeface="+mj-cs"/>
              </a:rPr>
              <a:t>YÖNTEM</a:t>
            </a:r>
            <a:endParaRPr kumimoji="0" lang="es-ES" sz="9000" b="1"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spd="med">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YÖNTEM</a:t>
            </a:r>
            <a:endParaRPr lang="tr-TR" dirty="0"/>
          </a:p>
        </p:txBody>
      </p:sp>
      <p:sp>
        <p:nvSpPr>
          <p:cNvPr id="4" name="2 İçerik Yer Tutucusu"/>
          <p:cNvSpPr>
            <a:spLocks noGrp="1"/>
          </p:cNvSpPr>
          <p:nvPr>
            <p:ph idx="1"/>
          </p:nvPr>
        </p:nvSpPr>
        <p:spPr>
          <a:xfrm>
            <a:off x="1691680" y="1772816"/>
            <a:ext cx="6995120" cy="4392488"/>
          </a:xfrm>
        </p:spPr>
        <p:txBody>
          <a:bodyPr>
            <a:normAutofit fontScale="85000" lnSpcReduction="20000"/>
          </a:bodyPr>
          <a:lstStyle/>
          <a:p>
            <a:r>
              <a:rPr lang="tr-TR" dirty="0" smtClean="0"/>
              <a:t>İstanbul ili </a:t>
            </a:r>
            <a:r>
              <a:rPr lang="tr-TR" dirty="0" err="1" smtClean="0"/>
              <a:t>Arnavutköy</a:t>
            </a:r>
            <a:r>
              <a:rPr lang="tr-TR" dirty="0" smtClean="0"/>
              <a:t> ve Tuzla ilçesi 2012-2013 eğitim öğretim yılı sonu itibariyle tamamlanan okul dönüşümleri ve Türkiye İstatistik Kurumu, araştırmaya konu ilçelerin belediye  ve kaymakamlık siteleri ile </a:t>
            </a:r>
            <a:r>
              <a:rPr lang="tr-TR" dirty="0" err="1" smtClean="0"/>
              <a:t>sektörel</a:t>
            </a:r>
            <a:r>
              <a:rPr lang="tr-TR" dirty="0" smtClean="0"/>
              <a:t> web sitelerinden bilgiler derlenerek, Liselerde dönüşüm yapılırken ve Mesleki eğitim alanları açılırken ilçelerin sektörsel şartlarının ve işkolu dağılımının ne kadar dikkate alındığı ve okul-işletme işbirliği yapılabilme durumu tartışılmıştır. </a:t>
            </a:r>
          </a:p>
        </p:txBody>
      </p:sp>
    </p:spTree>
  </p:cSld>
  <p:clrMapOvr>
    <a:masterClrMapping/>
  </p:clrMapOvr>
  <p:transition spd="med">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YÖNTEM</a:t>
            </a:r>
            <a:br>
              <a:rPr lang="tr-TR" dirty="0" smtClean="0"/>
            </a:br>
            <a:r>
              <a:rPr lang="tr-TR" dirty="0" smtClean="0"/>
              <a:t>Neden Tuzla Seçildi</a:t>
            </a:r>
            <a:endParaRPr lang="tr-TR" dirty="0"/>
          </a:p>
        </p:txBody>
      </p:sp>
      <p:pic>
        <p:nvPicPr>
          <p:cNvPr id="1026" name="Picture 2" descr="http://v3.arkitera.com/UserFiles/Image/news/2009/11/12/makrform3.jpg"/>
          <p:cNvPicPr>
            <a:picLocks noChangeAspect="1" noChangeArrowheads="1"/>
          </p:cNvPicPr>
          <p:nvPr/>
        </p:nvPicPr>
        <p:blipFill>
          <a:blip r:embed="rId2" cstate="print"/>
          <a:srcRect/>
          <a:stretch>
            <a:fillRect/>
          </a:stretch>
        </p:blipFill>
        <p:spPr bwMode="auto">
          <a:xfrm>
            <a:off x="2051720" y="1970618"/>
            <a:ext cx="5976664" cy="3744564"/>
          </a:xfrm>
          <a:prstGeom prst="rect">
            <a:avLst/>
          </a:prstGeom>
          <a:noFill/>
        </p:spPr>
      </p:pic>
      <p:sp>
        <p:nvSpPr>
          <p:cNvPr id="5" name="4 Metin kutusu"/>
          <p:cNvSpPr txBox="1"/>
          <p:nvPr/>
        </p:nvSpPr>
        <p:spPr>
          <a:xfrm>
            <a:off x="2267744" y="6021288"/>
            <a:ext cx="3822393" cy="369332"/>
          </a:xfrm>
          <a:prstGeom prst="rect">
            <a:avLst/>
          </a:prstGeom>
          <a:noFill/>
        </p:spPr>
        <p:txBody>
          <a:bodyPr wrap="none" rtlCol="0">
            <a:spAutoFit/>
          </a:bodyPr>
          <a:lstStyle/>
          <a:p>
            <a:r>
              <a:rPr lang="tr-TR" dirty="0" smtClean="0"/>
              <a:t>Kaynak:  (Yazman ve </a:t>
            </a:r>
            <a:r>
              <a:rPr lang="tr-TR" dirty="0" err="1" smtClean="0"/>
              <a:t>Öztürk</a:t>
            </a:r>
            <a:r>
              <a:rPr lang="tr-TR" dirty="0" smtClean="0"/>
              <a:t>, 2009)</a:t>
            </a:r>
            <a:endParaRPr lang="tr-TR" dirty="0"/>
          </a:p>
        </p:txBody>
      </p:sp>
    </p:spTree>
  </p:cSld>
  <p:clrMapOvr>
    <a:masterClrMapping/>
  </p:clrMapOvr>
  <p:transition spd="med">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YÖNTEM</a:t>
            </a:r>
            <a:br>
              <a:rPr lang="tr-TR" dirty="0" smtClean="0"/>
            </a:br>
            <a:r>
              <a:rPr lang="tr-TR" dirty="0" smtClean="0"/>
              <a:t>Neden </a:t>
            </a:r>
            <a:r>
              <a:rPr lang="tr-TR" dirty="0" err="1" smtClean="0"/>
              <a:t>Arnavutköy</a:t>
            </a:r>
            <a:r>
              <a:rPr lang="tr-TR" dirty="0" smtClean="0"/>
              <a:t> Seçildi</a:t>
            </a:r>
            <a:endParaRPr lang="tr-TR" dirty="0"/>
          </a:p>
        </p:txBody>
      </p:sp>
      <p:sp>
        <p:nvSpPr>
          <p:cNvPr id="5" name="4 Metin kutusu"/>
          <p:cNvSpPr txBox="1"/>
          <p:nvPr/>
        </p:nvSpPr>
        <p:spPr>
          <a:xfrm>
            <a:off x="2267744" y="6021288"/>
            <a:ext cx="2655407" cy="369332"/>
          </a:xfrm>
          <a:prstGeom prst="rect">
            <a:avLst/>
          </a:prstGeom>
          <a:noFill/>
        </p:spPr>
        <p:txBody>
          <a:bodyPr wrap="none" rtlCol="0">
            <a:spAutoFit/>
          </a:bodyPr>
          <a:lstStyle/>
          <a:p>
            <a:r>
              <a:rPr lang="tr-TR" dirty="0" smtClean="0"/>
              <a:t>Kaynak:  (Yaman, 2012)</a:t>
            </a:r>
            <a:endParaRPr lang="tr-TR" dirty="0"/>
          </a:p>
        </p:txBody>
      </p:sp>
      <p:pic>
        <p:nvPicPr>
          <p:cNvPr id="30722" name="Picture 2" descr="yeni-istanbulun-haritasi-kucuk.jpg"/>
          <p:cNvPicPr>
            <a:picLocks noChangeAspect="1" noChangeArrowheads="1"/>
          </p:cNvPicPr>
          <p:nvPr/>
        </p:nvPicPr>
        <p:blipFill>
          <a:blip r:embed="rId2" cstate="print"/>
          <a:srcRect/>
          <a:stretch>
            <a:fillRect/>
          </a:stretch>
        </p:blipFill>
        <p:spPr bwMode="auto">
          <a:xfrm>
            <a:off x="1979712" y="1988840"/>
            <a:ext cx="6362700" cy="3914776"/>
          </a:xfrm>
          <a:prstGeom prst="rect">
            <a:avLst/>
          </a:prstGeom>
          <a:noFill/>
        </p:spPr>
      </p:pic>
    </p:spTree>
  </p:cSld>
  <p:clrMapOvr>
    <a:masterClrMapping/>
  </p:clrMapOvr>
  <p:transition spd="med">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Rectangle 110"/>
          <p:cNvSpPr txBox="1">
            <a:spLocks noChangeArrowheads="1"/>
          </p:cNvSpPr>
          <p:nvPr/>
        </p:nvSpPr>
        <p:spPr bwMode="auto">
          <a:xfrm>
            <a:off x="3707904" y="2747963"/>
            <a:ext cx="5040560" cy="1362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6800" b="1" i="0" u="none" strike="noStrike" kern="0" cap="none" spc="0" normalizeH="0" baseline="0" noProof="0" dirty="0" smtClean="0">
                <a:ln>
                  <a:noFill/>
                </a:ln>
                <a:solidFill>
                  <a:schemeClr val="bg1"/>
                </a:solidFill>
                <a:effectLst/>
                <a:uLnTx/>
                <a:uFillTx/>
                <a:latin typeface="+mj-lt"/>
                <a:ea typeface="+mj-ea"/>
                <a:cs typeface="+mj-cs"/>
              </a:rPr>
              <a:t>BULGULAR</a:t>
            </a:r>
            <a:endParaRPr kumimoji="0" lang="es-ES" sz="6800" b="1"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spd="med">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BULGULAR</a:t>
            </a:r>
            <a:endParaRPr lang="tr-TR" dirty="0"/>
          </a:p>
        </p:txBody>
      </p:sp>
      <p:sp>
        <p:nvSpPr>
          <p:cNvPr id="12" name="2 İçerik Yer Tutucusu"/>
          <p:cNvSpPr>
            <a:spLocks noGrp="1"/>
          </p:cNvSpPr>
          <p:nvPr>
            <p:ph idx="1"/>
          </p:nvPr>
        </p:nvSpPr>
        <p:spPr>
          <a:xfrm>
            <a:off x="1691680" y="1772816"/>
            <a:ext cx="6995120" cy="4392488"/>
          </a:xfrm>
        </p:spPr>
        <p:txBody>
          <a:bodyPr>
            <a:normAutofit fontScale="92500" lnSpcReduction="10000"/>
          </a:bodyPr>
          <a:lstStyle/>
          <a:p>
            <a:r>
              <a:rPr lang="tr-TR" dirty="0" smtClean="0"/>
              <a:t>Öncelikle Türkiye İstatistik Kurumunun verilerinden yararlanarak çalışma sektörün de riskli olan ve çalışan arzı yüksek olan meslek türleri belirlendi.</a:t>
            </a:r>
          </a:p>
          <a:p>
            <a:endParaRPr lang="tr-TR" dirty="0" smtClean="0"/>
          </a:p>
          <a:p>
            <a:r>
              <a:rPr lang="tr-TR" dirty="0" smtClean="0"/>
              <a:t>Sonra örneklemimizi oluşturan İstanbul ili </a:t>
            </a:r>
            <a:r>
              <a:rPr lang="tr-TR" dirty="0" err="1" smtClean="0"/>
              <a:t>Arnavutköy</a:t>
            </a:r>
            <a:r>
              <a:rPr lang="tr-TR" dirty="0" smtClean="0"/>
              <a:t> ve Tuzla ilçelerinde faaliyet gösteren sektörlerin hangileri olduğu ve sayısı çıkartıldı. </a:t>
            </a:r>
            <a:endParaRPr lang="tr-TR" dirty="0"/>
          </a:p>
        </p:txBody>
      </p:sp>
    </p:spTree>
  </p:cSld>
  <p:clrMapOvr>
    <a:masterClrMapping/>
  </p:clrMapOvr>
  <p:transition spd="med">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323528" y="2130425"/>
            <a:ext cx="8496944" cy="2306687"/>
          </a:xfrm>
        </p:spPr>
        <p:txBody>
          <a:bodyPr>
            <a:normAutofit/>
          </a:bodyPr>
          <a:lstStyle/>
          <a:p>
            <a:r>
              <a:rPr lang="tr-TR" sz="2800" b="1" dirty="0" smtClean="0"/>
              <a:t>MESLEKİ VE TEKNİK EĞİTİM KURUMLARINDA BULUNAN MESLEKİ EĞİTİM ALANLARININ VE OKUL DÖNÜŞÜMLERİNİN </a:t>
            </a:r>
            <a:br>
              <a:rPr lang="tr-TR" sz="2800" b="1" dirty="0" smtClean="0"/>
            </a:br>
            <a:r>
              <a:rPr lang="tr-TR" sz="2800" b="1" dirty="0" smtClean="0"/>
              <a:t>OKUL – İŞLETME İŞBİRLİĞİNE ETKİSİ</a:t>
            </a:r>
            <a:endParaRPr lang="tr-TR" sz="2800" dirty="0"/>
          </a:p>
        </p:txBody>
      </p:sp>
    </p:spTree>
  </p:cSld>
  <p:clrMapOvr>
    <a:masterClrMapping/>
  </p:clrMapOvr>
  <p:transition spd="med">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BULGULAR</a:t>
            </a:r>
            <a:endParaRPr lang="tr-TR" dirty="0"/>
          </a:p>
        </p:txBody>
      </p:sp>
      <p:sp>
        <p:nvSpPr>
          <p:cNvPr id="12" name="2 İçerik Yer Tutucusu"/>
          <p:cNvSpPr>
            <a:spLocks noGrp="1"/>
          </p:cNvSpPr>
          <p:nvPr>
            <p:ph idx="1"/>
          </p:nvPr>
        </p:nvSpPr>
        <p:spPr>
          <a:xfrm>
            <a:off x="1691680" y="1772816"/>
            <a:ext cx="6995120" cy="4392488"/>
          </a:xfrm>
        </p:spPr>
        <p:txBody>
          <a:bodyPr>
            <a:normAutofit fontScale="85000" lnSpcReduction="20000"/>
          </a:bodyPr>
          <a:lstStyle/>
          <a:p>
            <a:r>
              <a:rPr lang="tr-TR" dirty="0" err="1" smtClean="0"/>
              <a:t>Sektörel</a:t>
            </a:r>
            <a:r>
              <a:rPr lang="tr-TR" dirty="0" smtClean="0"/>
              <a:t> analizler yapıldıktan sonra 2013 - 2014 eğitim öğretim yılı sonu itibariyle okul dönüşümlerinin de tamamlanması ile </a:t>
            </a:r>
            <a:r>
              <a:rPr lang="tr-TR" dirty="0" err="1" smtClean="0"/>
              <a:t>Arnavutköy</a:t>
            </a:r>
            <a:r>
              <a:rPr lang="tr-TR" dirty="0" smtClean="0"/>
              <a:t> </a:t>
            </a:r>
            <a:r>
              <a:rPr lang="tr-TR" dirty="0" smtClean="0"/>
              <a:t>ve Tuzla ilçelerindeki </a:t>
            </a:r>
            <a:r>
              <a:rPr lang="tr-TR" dirty="0" smtClean="0"/>
              <a:t>devlet meslek </a:t>
            </a:r>
            <a:r>
              <a:rPr lang="tr-TR" dirty="0" smtClean="0"/>
              <a:t>liselerinde bulunan meslek alanlarının tür ve sayıları belirlendi.</a:t>
            </a:r>
          </a:p>
          <a:p>
            <a:endParaRPr lang="tr-TR" dirty="0" smtClean="0"/>
          </a:p>
          <a:p>
            <a:r>
              <a:rPr lang="tr-TR" dirty="0" smtClean="0"/>
              <a:t>Tartışma bölümünde ise meslek </a:t>
            </a:r>
            <a:r>
              <a:rPr lang="tr-TR" dirty="0" smtClean="0"/>
              <a:t>liselerinde mesleki alanlar oluşturulurken Milli Eğitim Bakanlığının okul bölgesinde bulunan </a:t>
            </a:r>
            <a:r>
              <a:rPr lang="tr-TR" dirty="0" err="1" smtClean="0"/>
              <a:t>sektörel</a:t>
            </a:r>
            <a:r>
              <a:rPr lang="tr-TR" dirty="0" smtClean="0"/>
              <a:t> durumu dikkate alıp almadığı test edilmiştir.</a:t>
            </a:r>
            <a:endParaRPr lang="tr-TR" dirty="0"/>
          </a:p>
        </p:txBody>
      </p:sp>
    </p:spTree>
  </p:cSld>
  <p:clrMapOvr>
    <a:masterClrMapping/>
  </p:clrMapOvr>
  <p:transition spd="med">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BULGULAR</a:t>
            </a:r>
            <a:endParaRPr lang="tr-TR" dirty="0"/>
          </a:p>
        </p:txBody>
      </p:sp>
      <p:pic>
        <p:nvPicPr>
          <p:cNvPr id="1027" name="Picture 3"/>
          <p:cNvPicPr>
            <a:picLocks noGrp="1" noChangeAspect="1" noChangeArrowheads="1"/>
          </p:cNvPicPr>
          <p:nvPr>
            <p:ph idx="1"/>
          </p:nvPr>
        </p:nvPicPr>
        <p:blipFill>
          <a:blip r:embed="rId2" cstate="print"/>
          <a:srcRect l="1876" t="25324" r="22875" b="10645"/>
          <a:stretch>
            <a:fillRect/>
          </a:stretch>
        </p:blipFill>
        <p:spPr bwMode="auto">
          <a:xfrm>
            <a:off x="1043608" y="1830579"/>
            <a:ext cx="7811912" cy="3542637"/>
          </a:xfrm>
          <a:prstGeom prst="rect">
            <a:avLst/>
          </a:prstGeom>
          <a:noFill/>
          <a:ln w="9525">
            <a:noFill/>
            <a:miter lim="800000"/>
            <a:headEnd/>
            <a:tailEnd/>
          </a:ln>
        </p:spPr>
      </p:pic>
      <p:sp>
        <p:nvSpPr>
          <p:cNvPr id="7" name="6 Metin kutusu"/>
          <p:cNvSpPr txBox="1"/>
          <p:nvPr/>
        </p:nvSpPr>
        <p:spPr>
          <a:xfrm>
            <a:off x="6372200" y="5661248"/>
            <a:ext cx="2403222" cy="369332"/>
          </a:xfrm>
          <a:prstGeom prst="rect">
            <a:avLst/>
          </a:prstGeom>
          <a:noFill/>
        </p:spPr>
        <p:txBody>
          <a:bodyPr wrap="none" rtlCol="0">
            <a:spAutoFit/>
          </a:bodyPr>
          <a:lstStyle/>
          <a:p>
            <a:r>
              <a:rPr lang="tr-TR" dirty="0" smtClean="0"/>
              <a:t>Kaynak: (TÜİK, 2008)</a:t>
            </a:r>
            <a:endParaRPr lang="tr-TR" dirty="0"/>
          </a:p>
        </p:txBody>
      </p:sp>
      <p:pic>
        <p:nvPicPr>
          <p:cNvPr id="1026" name="Picture 2"/>
          <p:cNvPicPr>
            <a:picLocks noChangeAspect="1" noChangeArrowheads="1"/>
          </p:cNvPicPr>
          <p:nvPr/>
        </p:nvPicPr>
        <p:blipFill>
          <a:blip r:embed="rId3" cstate="print"/>
          <a:srcRect l="11342" t="76450" r="67628" b="14204"/>
          <a:stretch>
            <a:fillRect/>
          </a:stretch>
        </p:blipFill>
        <p:spPr bwMode="auto">
          <a:xfrm>
            <a:off x="1827695" y="5373216"/>
            <a:ext cx="4256473" cy="1008112"/>
          </a:xfrm>
          <a:prstGeom prst="rect">
            <a:avLst/>
          </a:prstGeom>
          <a:noFill/>
          <a:ln w="9525">
            <a:noFill/>
            <a:miter lim="800000"/>
            <a:headEnd/>
            <a:tailEnd/>
          </a:ln>
        </p:spPr>
      </p:pic>
    </p:spTree>
  </p:cSld>
  <p:clrMapOvr>
    <a:masterClrMapping/>
  </p:clrMapOvr>
  <p:transition spd="med">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BULGULAR</a:t>
            </a:r>
            <a:endParaRPr lang="tr-TR" dirty="0"/>
          </a:p>
        </p:txBody>
      </p:sp>
      <p:sp>
        <p:nvSpPr>
          <p:cNvPr id="12" name="2 İçerik Yer Tutucusu"/>
          <p:cNvSpPr>
            <a:spLocks noGrp="1"/>
          </p:cNvSpPr>
          <p:nvPr>
            <p:ph idx="1"/>
          </p:nvPr>
        </p:nvSpPr>
        <p:spPr>
          <a:xfrm>
            <a:off x="1691680" y="1772816"/>
            <a:ext cx="6995120" cy="4392488"/>
          </a:xfrm>
        </p:spPr>
        <p:txBody>
          <a:bodyPr>
            <a:normAutofit fontScale="85000" lnSpcReduction="20000"/>
          </a:bodyPr>
          <a:lstStyle/>
          <a:p>
            <a:r>
              <a:rPr lang="tr-TR" dirty="0" smtClean="0"/>
              <a:t>Bir önceki ekranda görüldüğü üzere Türkiye geneli için işten ayrılma riski taşıyan sektörler;</a:t>
            </a:r>
          </a:p>
          <a:p>
            <a:pPr lvl="1"/>
            <a:r>
              <a:rPr lang="tr-TR" b="1" dirty="0" smtClean="0"/>
              <a:t>mali işler ve sigortalar</a:t>
            </a:r>
          </a:p>
          <a:p>
            <a:pPr lvl="1"/>
            <a:r>
              <a:rPr lang="tr-TR" b="1" dirty="0" smtClean="0"/>
              <a:t>imalattır.</a:t>
            </a:r>
          </a:p>
          <a:p>
            <a:r>
              <a:rPr lang="tr-TR" dirty="0" smtClean="0"/>
              <a:t>Türkiye geneli için iş sürekliliği ve işçi arzı yüksek olan sektörler ise</a:t>
            </a:r>
          </a:p>
          <a:p>
            <a:pPr lvl="1"/>
            <a:r>
              <a:rPr lang="es-ES" b="1" dirty="0" smtClean="0"/>
              <a:t>Toptan ve perakende ticaret, otel ve lokantalar</a:t>
            </a:r>
            <a:endParaRPr lang="tr-TR" b="1" dirty="0" smtClean="0"/>
          </a:p>
          <a:p>
            <a:pPr lvl="1"/>
            <a:r>
              <a:rPr lang="tr-TR" b="1" dirty="0" smtClean="0"/>
              <a:t>Elektrik, gaz, buhar ve sıcak su üretimi ve dağıtımı</a:t>
            </a:r>
          </a:p>
          <a:p>
            <a:pPr lvl="1"/>
            <a:r>
              <a:rPr lang="tr-TR" b="1" dirty="0" smtClean="0"/>
              <a:t>Madencilik ve taşocakçılığıdır.</a:t>
            </a:r>
            <a:endParaRPr lang="tr-TR" b="1" dirty="0"/>
          </a:p>
        </p:txBody>
      </p:sp>
    </p:spTree>
  </p:cSld>
  <p:clrMapOvr>
    <a:masterClrMapping/>
  </p:clrMapOvr>
  <p:transition spd="med">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BULGULAR</a:t>
            </a:r>
            <a:endParaRPr lang="tr-TR" dirty="0"/>
          </a:p>
        </p:txBody>
      </p:sp>
      <p:sp>
        <p:nvSpPr>
          <p:cNvPr id="6" name="5 Metin kutusu"/>
          <p:cNvSpPr txBox="1"/>
          <p:nvPr/>
        </p:nvSpPr>
        <p:spPr>
          <a:xfrm>
            <a:off x="5292080" y="5733256"/>
            <a:ext cx="3065968" cy="369332"/>
          </a:xfrm>
          <a:prstGeom prst="rect">
            <a:avLst/>
          </a:prstGeom>
          <a:noFill/>
        </p:spPr>
        <p:txBody>
          <a:bodyPr wrap="none" rtlCol="0">
            <a:spAutoFit/>
          </a:bodyPr>
          <a:lstStyle/>
          <a:p>
            <a:r>
              <a:rPr lang="tr-TR" dirty="0" smtClean="0"/>
              <a:t>Kaynak: (</a:t>
            </a:r>
            <a:r>
              <a:rPr lang="tr-TR" dirty="0" err="1" smtClean="0"/>
              <a:t>Firmasec</a:t>
            </a:r>
            <a:r>
              <a:rPr lang="tr-TR" dirty="0" smtClean="0"/>
              <a:t> A., 2014)</a:t>
            </a:r>
            <a:endParaRPr lang="tr-TR" dirty="0"/>
          </a:p>
        </p:txBody>
      </p:sp>
      <p:pic>
        <p:nvPicPr>
          <p:cNvPr id="3075" name="Picture 3"/>
          <p:cNvPicPr>
            <a:picLocks noGrp="1" noChangeAspect="1" noChangeArrowheads="1"/>
          </p:cNvPicPr>
          <p:nvPr>
            <p:ph idx="1"/>
          </p:nvPr>
        </p:nvPicPr>
        <p:blipFill>
          <a:blip r:embed="rId2" cstate="print"/>
          <a:srcRect l="30750" t="13832" r="40375" b="38678"/>
          <a:stretch>
            <a:fillRect/>
          </a:stretch>
        </p:blipFill>
        <p:spPr bwMode="auto">
          <a:xfrm>
            <a:off x="216024" y="2103518"/>
            <a:ext cx="4499992" cy="3944440"/>
          </a:xfrm>
          <a:prstGeom prst="rect">
            <a:avLst/>
          </a:prstGeom>
          <a:noFill/>
          <a:ln w="9525">
            <a:noFill/>
            <a:miter lim="800000"/>
            <a:headEnd/>
            <a:tailEnd/>
          </a:ln>
        </p:spPr>
      </p:pic>
      <p:pic>
        <p:nvPicPr>
          <p:cNvPr id="10" name="Picture 3"/>
          <p:cNvPicPr>
            <a:picLocks noChangeAspect="1" noChangeArrowheads="1"/>
          </p:cNvPicPr>
          <p:nvPr/>
        </p:nvPicPr>
        <p:blipFill>
          <a:blip r:embed="rId2" cstate="print"/>
          <a:srcRect l="30750" t="59802" r="40375" b="5720"/>
          <a:stretch>
            <a:fillRect/>
          </a:stretch>
        </p:blipFill>
        <p:spPr bwMode="auto">
          <a:xfrm>
            <a:off x="4788023" y="2132856"/>
            <a:ext cx="4299905" cy="2736304"/>
          </a:xfrm>
          <a:prstGeom prst="rect">
            <a:avLst/>
          </a:prstGeom>
          <a:noFill/>
          <a:ln w="9525">
            <a:noFill/>
            <a:miter lim="800000"/>
            <a:headEnd/>
            <a:tailEnd/>
          </a:ln>
          <a:effectLst/>
        </p:spPr>
      </p:pic>
    </p:spTree>
  </p:cSld>
  <p:clrMapOvr>
    <a:masterClrMapping/>
  </p:clrMapOvr>
  <p:transition spd="med">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BULGULAR</a:t>
            </a:r>
            <a:endParaRPr lang="tr-TR" dirty="0"/>
          </a:p>
        </p:txBody>
      </p:sp>
      <p:sp>
        <p:nvSpPr>
          <p:cNvPr id="12" name="2 İçerik Yer Tutucusu"/>
          <p:cNvSpPr>
            <a:spLocks noGrp="1"/>
          </p:cNvSpPr>
          <p:nvPr>
            <p:ph idx="1"/>
          </p:nvPr>
        </p:nvSpPr>
        <p:spPr>
          <a:xfrm>
            <a:off x="1691680" y="1772816"/>
            <a:ext cx="6995120" cy="4392488"/>
          </a:xfrm>
        </p:spPr>
        <p:txBody>
          <a:bodyPr>
            <a:normAutofit lnSpcReduction="10000"/>
          </a:bodyPr>
          <a:lstStyle/>
          <a:p>
            <a:r>
              <a:rPr lang="tr-TR" dirty="0" smtClean="0"/>
              <a:t>Bir önceki ekranda görüldüğü üzere </a:t>
            </a:r>
            <a:r>
              <a:rPr lang="tr-TR" dirty="0" err="1" smtClean="0"/>
              <a:t>Arnavutköy</a:t>
            </a:r>
            <a:r>
              <a:rPr lang="tr-TR" dirty="0" smtClean="0"/>
              <a:t> İlçesinde firma sayısı 50 </a:t>
            </a:r>
            <a:r>
              <a:rPr lang="tr-TR" dirty="0" err="1" smtClean="0"/>
              <a:t>nin</a:t>
            </a:r>
            <a:r>
              <a:rPr lang="tr-TR" dirty="0" smtClean="0"/>
              <a:t> üstünde olan sektörler;</a:t>
            </a:r>
          </a:p>
          <a:p>
            <a:endParaRPr lang="tr-TR" dirty="0" smtClean="0"/>
          </a:p>
          <a:p>
            <a:pPr lvl="1"/>
            <a:r>
              <a:rPr lang="tr-TR" b="1" dirty="0" smtClean="0"/>
              <a:t>Yapı – İnşaat</a:t>
            </a:r>
          </a:p>
          <a:p>
            <a:pPr lvl="1"/>
            <a:r>
              <a:rPr lang="tr-TR" b="1" dirty="0" smtClean="0"/>
              <a:t>Emlak </a:t>
            </a:r>
          </a:p>
          <a:p>
            <a:pPr lvl="1"/>
            <a:r>
              <a:rPr lang="tr-TR" b="1" dirty="0" smtClean="0"/>
              <a:t>Gıda</a:t>
            </a:r>
          </a:p>
          <a:p>
            <a:pPr lvl="1"/>
            <a:r>
              <a:rPr lang="tr-TR" b="1" dirty="0" smtClean="0"/>
              <a:t>Alışveriş</a:t>
            </a:r>
          </a:p>
          <a:p>
            <a:pPr lvl="1"/>
            <a:r>
              <a:rPr lang="tr-TR" b="1" dirty="0" smtClean="0"/>
              <a:t>Tekstil - Giyim</a:t>
            </a:r>
            <a:endParaRPr lang="tr-TR" b="1" dirty="0"/>
          </a:p>
        </p:txBody>
      </p:sp>
    </p:spTree>
  </p:cSld>
  <p:clrMapOvr>
    <a:masterClrMapping/>
  </p:clrMapOvr>
  <p:transition spd="med">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BULGULAR</a:t>
            </a:r>
            <a:endParaRPr lang="tr-TR" dirty="0"/>
          </a:p>
        </p:txBody>
      </p:sp>
      <p:pic>
        <p:nvPicPr>
          <p:cNvPr id="5122" name="Picture 2"/>
          <p:cNvPicPr>
            <a:picLocks noGrp="1" noChangeAspect="1" noChangeArrowheads="1"/>
          </p:cNvPicPr>
          <p:nvPr>
            <p:ph idx="1"/>
          </p:nvPr>
        </p:nvPicPr>
        <p:blipFill>
          <a:blip r:embed="rId2" cstate="print"/>
          <a:srcRect l="30885" t="25932" r="44407" b="20800"/>
          <a:stretch>
            <a:fillRect/>
          </a:stretch>
        </p:blipFill>
        <p:spPr bwMode="auto">
          <a:xfrm>
            <a:off x="323528" y="1844824"/>
            <a:ext cx="4073595" cy="468052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l="31737" t="33385" r="44466" b="42731"/>
          <a:stretch>
            <a:fillRect/>
          </a:stretch>
        </p:blipFill>
        <p:spPr bwMode="auto">
          <a:xfrm>
            <a:off x="4644008" y="1844824"/>
            <a:ext cx="4307957" cy="2304256"/>
          </a:xfrm>
          <a:prstGeom prst="rect">
            <a:avLst/>
          </a:prstGeom>
          <a:noFill/>
          <a:ln w="9525">
            <a:noFill/>
            <a:miter lim="800000"/>
            <a:headEnd/>
            <a:tailEnd/>
          </a:ln>
        </p:spPr>
      </p:pic>
      <p:sp>
        <p:nvSpPr>
          <p:cNvPr id="6" name="5 Metin kutusu"/>
          <p:cNvSpPr txBox="1"/>
          <p:nvPr/>
        </p:nvSpPr>
        <p:spPr>
          <a:xfrm>
            <a:off x="5148064" y="4941168"/>
            <a:ext cx="2800767" cy="369332"/>
          </a:xfrm>
          <a:prstGeom prst="rect">
            <a:avLst/>
          </a:prstGeom>
          <a:noFill/>
        </p:spPr>
        <p:txBody>
          <a:bodyPr wrap="none" rtlCol="0">
            <a:spAutoFit/>
          </a:bodyPr>
          <a:lstStyle/>
          <a:p>
            <a:r>
              <a:rPr lang="tr-TR" dirty="0" smtClean="0"/>
              <a:t>Kaynak: (MTEGM, 2014)</a:t>
            </a:r>
            <a:endParaRPr lang="tr-TR" dirty="0"/>
          </a:p>
        </p:txBody>
      </p:sp>
    </p:spTree>
  </p:cSld>
  <p:clrMapOvr>
    <a:masterClrMapping/>
  </p:clrMapOvr>
  <p:transition spd="med">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BULGULAR</a:t>
            </a:r>
            <a:endParaRPr lang="tr-TR" dirty="0"/>
          </a:p>
        </p:txBody>
      </p:sp>
      <p:pic>
        <p:nvPicPr>
          <p:cNvPr id="2050" name="Picture 2"/>
          <p:cNvPicPr>
            <a:picLocks noGrp="1" noChangeAspect="1" noChangeArrowheads="1"/>
          </p:cNvPicPr>
          <p:nvPr>
            <p:ph idx="1"/>
          </p:nvPr>
        </p:nvPicPr>
        <p:blipFill>
          <a:blip r:embed="rId2" cstate="print"/>
          <a:srcRect l="2050" t="13819" r="73563" b="39673"/>
          <a:stretch>
            <a:fillRect/>
          </a:stretch>
        </p:blipFill>
        <p:spPr bwMode="auto">
          <a:xfrm>
            <a:off x="35496" y="1988840"/>
            <a:ext cx="4392488" cy="4464496"/>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2050" t="60998" r="74183" b="6550"/>
          <a:stretch>
            <a:fillRect/>
          </a:stretch>
        </p:blipFill>
        <p:spPr bwMode="auto">
          <a:xfrm>
            <a:off x="4428000" y="2132856"/>
            <a:ext cx="4536488" cy="3301200"/>
          </a:xfrm>
          <a:prstGeom prst="rect">
            <a:avLst/>
          </a:prstGeom>
          <a:noFill/>
          <a:ln w="9525">
            <a:noFill/>
            <a:miter lim="800000"/>
            <a:headEnd/>
            <a:tailEnd/>
          </a:ln>
          <a:effectLst/>
        </p:spPr>
      </p:pic>
      <p:sp>
        <p:nvSpPr>
          <p:cNvPr id="6" name="5 Metin kutusu"/>
          <p:cNvSpPr txBox="1"/>
          <p:nvPr/>
        </p:nvSpPr>
        <p:spPr>
          <a:xfrm>
            <a:off x="4788024" y="5949280"/>
            <a:ext cx="3065968" cy="369332"/>
          </a:xfrm>
          <a:prstGeom prst="rect">
            <a:avLst/>
          </a:prstGeom>
          <a:noFill/>
        </p:spPr>
        <p:txBody>
          <a:bodyPr wrap="none" rtlCol="0">
            <a:spAutoFit/>
          </a:bodyPr>
          <a:lstStyle/>
          <a:p>
            <a:r>
              <a:rPr lang="tr-TR" dirty="0" smtClean="0"/>
              <a:t>Kaynak: (</a:t>
            </a:r>
            <a:r>
              <a:rPr lang="tr-TR" dirty="0" err="1" smtClean="0"/>
              <a:t>Firmasec</a:t>
            </a:r>
            <a:r>
              <a:rPr lang="tr-TR" dirty="0" smtClean="0"/>
              <a:t> T., 2014)</a:t>
            </a:r>
            <a:endParaRPr lang="tr-TR" dirty="0"/>
          </a:p>
        </p:txBody>
      </p:sp>
    </p:spTree>
  </p:cSld>
  <p:clrMapOvr>
    <a:masterClrMapping/>
  </p:clrMapOvr>
  <p:transition spd="med">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BULGULAR</a:t>
            </a:r>
            <a:endParaRPr lang="tr-TR" dirty="0"/>
          </a:p>
        </p:txBody>
      </p:sp>
      <p:sp>
        <p:nvSpPr>
          <p:cNvPr id="12" name="2 İçerik Yer Tutucusu"/>
          <p:cNvSpPr>
            <a:spLocks noGrp="1"/>
          </p:cNvSpPr>
          <p:nvPr>
            <p:ph idx="1"/>
          </p:nvPr>
        </p:nvSpPr>
        <p:spPr>
          <a:xfrm>
            <a:off x="1691680" y="1772816"/>
            <a:ext cx="6995120" cy="4392488"/>
          </a:xfrm>
        </p:spPr>
        <p:txBody>
          <a:bodyPr>
            <a:normAutofit fontScale="70000" lnSpcReduction="20000"/>
          </a:bodyPr>
          <a:lstStyle/>
          <a:p>
            <a:r>
              <a:rPr lang="tr-TR" dirty="0" smtClean="0"/>
              <a:t>Bir önceki ekranda görüldüğü üzere Tuzla İlçesinde firma sayısı 100’ün üstünde olan sektörler;</a:t>
            </a:r>
          </a:p>
          <a:p>
            <a:endParaRPr lang="tr-TR" dirty="0" smtClean="0"/>
          </a:p>
          <a:p>
            <a:pPr lvl="1"/>
            <a:r>
              <a:rPr lang="tr-TR" b="1" dirty="0" smtClean="0"/>
              <a:t>Yapı – İnşaat</a:t>
            </a:r>
          </a:p>
          <a:p>
            <a:pPr lvl="1"/>
            <a:r>
              <a:rPr lang="tr-TR" b="1" dirty="0" smtClean="0"/>
              <a:t>Denizcilik </a:t>
            </a:r>
          </a:p>
          <a:p>
            <a:pPr lvl="1"/>
            <a:r>
              <a:rPr lang="tr-TR" b="1" dirty="0" smtClean="0"/>
              <a:t>Makine</a:t>
            </a:r>
          </a:p>
          <a:p>
            <a:pPr lvl="1"/>
            <a:r>
              <a:rPr lang="tr-TR" b="1" dirty="0" smtClean="0"/>
              <a:t>Gıda</a:t>
            </a:r>
          </a:p>
          <a:p>
            <a:pPr lvl="1"/>
            <a:r>
              <a:rPr lang="tr-TR" b="1" dirty="0" smtClean="0"/>
              <a:t>Kimya – Plastik</a:t>
            </a:r>
          </a:p>
          <a:p>
            <a:pPr lvl="1"/>
            <a:r>
              <a:rPr lang="tr-TR" b="1" dirty="0" smtClean="0"/>
              <a:t>Metal</a:t>
            </a:r>
          </a:p>
          <a:p>
            <a:pPr lvl="1"/>
            <a:r>
              <a:rPr lang="tr-TR" b="1" dirty="0" smtClean="0"/>
              <a:t>Taşıma Lojistik</a:t>
            </a:r>
          </a:p>
          <a:p>
            <a:pPr lvl="1"/>
            <a:r>
              <a:rPr lang="tr-TR" b="1" dirty="0" smtClean="0"/>
              <a:t>Elektrik – Elektronik </a:t>
            </a:r>
          </a:p>
          <a:p>
            <a:pPr lvl="1"/>
            <a:r>
              <a:rPr lang="tr-TR" b="1" dirty="0" smtClean="0"/>
              <a:t>Alışveriş</a:t>
            </a:r>
          </a:p>
          <a:p>
            <a:pPr lvl="1"/>
            <a:r>
              <a:rPr lang="tr-TR" b="1" dirty="0" smtClean="0"/>
              <a:t>Dericilik – Ayakkabı</a:t>
            </a:r>
          </a:p>
          <a:p>
            <a:pPr lvl="1"/>
            <a:r>
              <a:rPr lang="tr-TR" b="1" dirty="0" smtClean="0"/>
              <a:t>Otomotiv</a:t>
            </a:r>
            <a:endParaRPr lang="tr-TR" b="1" dirty="0"/>
          </a:p>
        </p:txBody>
      </p:sp>
    </p:spTree>
  </p:cSld>
  <p:clrMapOvr>
    <a:masterClrMapping/>
  </p:clrMapOvr>
  <p:transition spd="med">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BULGULAR</a:t>
            </a:r>
            <a:endParaRPr lang="tr-TR" dirty="0"/>
          </a:p>
        </p:txBody>
      </p:sp>
      <p:pic>
        <p:nvPicPr>
          <p:cNvPr id="4098" name="Picture 2"/>
          <p:cNvPicPr>
            <a:picLocks noGrp="1" noChangeAspect="1" noChangeArrowheads="1"/>
          </p:cNvPicPr>
          <p:nvPr>
            <p:ph idx="1"/>
          </p:nvPr>
        </p:nvPicPr>
        <p:blipFill>
          <a:blip r:embed="rId2" cstate="print"/>
          <a:srcRect l="2059" t="25979" r="73233" b="17677"/>
          <a:stretch>
            <a:fillRect/>
          </a:stretch>
        </p:blipFill>
        <p:spPr bwMode="auto">
          <a:xfrm>
            <a:off x="648806" y="1844824"/>
            <a:ext cx="3851186" cy="4680520"/>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l="2487" t="36989" r="73162" b="25627"/>
          <a:stretch>
            <a:fillRect/>
          </a:stretch>
        </p:blipFill>
        <p:spPr bwMode="auto">
          <a:xfrm>
            <a:off x="5076056" y="1844824"/>
            <a:ext cx="3888432" cy="3181445"/>
          </a:xfrm>
          <a:prstGeom prst="rect">
            <a:avLst/>
          </a:prstGeom>
          <a:noFill/>
          <a:ln w="9525">
            <a:noFill/>
            <a:miter lim="800000"/>
            <a:headEnd/>
            <a:tailEnd/>
          </a:ln>
        </p:spPr>
      </p:pic>
      <p:sp>
        <p:nvSpPr>
          <p:cNvPr id="7" name="6 Metin kutusu"/>
          <p:cNvSpPr txBox="1"/>
          <p:nvPr/>
        </p:nvSpPr>
        <p:spPr>
          <a:xfrm>
            <a:off x="5292080" y="5733256"/>
            <a:ext cx="2800767" cy="369332"/>
          </a:xfrm>
          <a:prstGeom prst="rect">
            <a:avLst/>
          </a:prstGeom>
          <a:noFill/>
        </p:spPr>
        <p:txBody>
          <a:bodyPr wrap="none" rtlCol="0">
            <a:spAutoFit/>
          </a:bodyPr>
          <a:lstStyle/>
          <a:p>
            <a:r>
              <a:rPr lang="tr-TR" dirty="0" smtClean="0"/>
              <a:t>Kaynak: (MTEGM, 2014)</a:t>
            </a:r>
            <a:endParaRPr lang="tr-TR" dirty="0"/>
          </a:p>
        </p:txBody>
      </p:sp>
    </p:spTree>
  </p:cSld>
  <p:clrMapOvr>
    <a:masterClrMapping/>
  </p:clrMapOvr>
  <p:transition spd="med">
    <p:push dir="u"/>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 name="Rectangle 110"/>
          <p:cNvSpPr txBox="1">
            <a:spLocks noChangeArrowheads="1"/>
          </p:cNvSpPr>
          <p:nvPr/>
        </p:nvSpPr>
        <p:spPr bwMode="auto">
          <a:xfrm>
            <a:off x="3707904" y="2747963"/>
            <a:ext cx="5040560" cy="1362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6800" b="1" i="0" u="none" strike="noStrike" kern="0" cap="none" spc="0" normalizeH="0" baseline="0" noProof="0" dirty="0" smtClean="0">
                <a:ln>
                  <a:noFill/>
                </a:ln>
                <a:solidFill>
                  <a:schemeClr val="bg1"/>
                </a:solidFill>
                <a:effectLst/>
                <a:uLnTx/>
                <a:uFillTx/>
                <a:latin typeface="+mj-lt"/>
                <a:ea typeface="+mj-ea"/>
                <a:cs typeface="+mj-cs"/>
              </a:rPr>
              <a:t>TARTIŞMA</a:t>
            </a:r>
            <a:endParaRPr kumimoji="0" lang="es-ES" sz="6800" b="1"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spd="med">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dirty="0" smtClean="0"/>
              <a:t>BAŞLIKLAR</a:t>
            </a:r>
            <a:endParaRPr lang="tr-TR" dirty="0"/>
          </a:p>
        </p:txBody>
      </p:sp>
      <p:sp>
        <p:nvSpPr>
          <p:cNvPr id="6" name="5 İçerik Yer Tutucusu"/>
          <p:cNvSpPr>
            <a:spLocks noGrp="1"/>
          </p:cNvSpPr>
          <p:nvPr>
            <p:ph idx="1"/>
          </p:nvPr>
        </p:nvSpPr>
        <p:spPr>
          <a:xfrm>
            <a:off x="1691680" y="1844824"/>
            <a:ext cx="6995120" cy="4281339"/>
          </a:xfrm>
        </p:spPr>
        <p:txBody>
          <a:bodyPr/>
          <a:lstStyle/>
          <a:p>
            <a:r>
              <a:rPr lang="tr-TR" dirty="0" smtClean="0"/>
              <a:t>GİRİŞ</a:t>
            </a:r>
          </a:p>
          <a:p>
            <a:r>
              <a:rPr lang="tr-TR" dirty="0" smtClean="0"/>
              <a:t>AMAÇ</a:t>
            </a:r>
          </a:p>
          <a:p>
            <a:r>
              <a:rPr lang="tr-TR" dirty="0" smtClean="0"/>
              <a:t>YÖNTEM</a:t>
            </a:r>
          </a:p>
          <a:p>
            <a:r>
              <a:rPr lang="tr-TR" dirty="0" smtClean="0"/>
              <a:t>BULGULAR</a:t>
            </a:r>
          </a:p>
          <a:p>
            <a:r>
              <a:rPr lang="tr-TR" dirty="0" smtClean="0"/>
              <a:t>TARTIŞMA</a:t>
            </a:r>
          </a:p>
          <a:p>
            <a:r>
              <a:rPr lang="tr-TR" dirty="0" smtClean="0"/>
              <a:t>SONUÇ</a:t>
            </a:r>
          </a:p>
          <a:p>
            <a:r>
              <a:rPr lang="tr-TR" dirty="0" smtClean="0"/>
              <a:t>KAYNAKÇA</a:t>
            </a:r>
            <a:endParaRPr lang="tr-TR" dirty="0"/>
          </a:p>
        </p:txBody>
      </p:sp>
    </p:spTree>
  </p:cSld>
  <p:clrMapOvr>
    <a:masterClrMapping/>
  </p:clrMapOvr>
  <p:transition spd="med">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TARTIŞMA</a:t>
            </a:r>
            <a:endParaRPr lang="tr-TR" dirty="0"/>
          </a:p>
        </p:txBody>
      </p:sp>
      <p:sp>
        <p:nvSpPr>
          <p:cNvPr id="3" name="2 İçerik Yer Tutucusu"/>
          <p:cNvSpPr>
            <a:spLocks noGrp="1"/>
          </p:cNvSpPr>
          <p:nvPr>
            <p:ph idx="1"/>
          </p:nvPr>
        </p:nvSpPr>
        <p:spPr>
          <a:xfrm>
            <a:off x="1763688" y="1916832"/>
            <a:ext cx="6923112" cy="4209331"/>
          </a:xfrm>
        </p:spPr>
        <p:txBody>
          <a:bodyPr/>
          <a:lstStyle/>
          <a:p>
            <a:r>
              <a:rPr lang="tr-TR" dirty="0" smtClean="0"/>
              <a:t>Bulgular çerçevesinde İş Kur Meslekleri tanıyalım </a:t>
            </a:r>
            <a:r>
              <a:rPr lang="tr-TR" dirty="0" smtClean="0"/>
              <a:t>rehberinin mesleklere kaynaklık oluşturan eğitim alanlarından </a:t>
            </a:r>
            <a:r>
              <a:rPr lang="tr-TR" dirty="0" smtClean="0"/>
              <a:t>yararlanarak </a:t>
            </a:r>
            <a:r>
              <a:rPr lang="tr-TR" dirty="0" err="1" smtClean="0"/>
              <a:t>Arnavutköy</a:t>
            </a:r>
            <a:r>
              <a:rPr lang="tr-TR" dirty="0" smtClean="0"/>
              <a:t> İlçesi okullarının Meslek Alanı ile İşletme işbirliği durumunu analiz edecek olursak.</a:t>
            </a:r>
            <a:endParaRPr lang="tr-TR" dirty="0"/>
          </a:p>
        </p:txBody>
      </p:sp>
    </p:spTree>
  </p:cSld>
  <p:clrMapOvr>
    <a:masterClrMapping/>
  </p:clrMapOvr>
  <p:transition spd="med">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TARTIŞMA</a:t>
            </a:r>
            <a:endParaRPr lang="tr-TR" dirty="0"/>
          </a:p>
        </p:txBody>
      </p:sp>
      <p:pic>
        <p:nvPicPr>
          <p:cNvPr id="1026" name="Picture 2"/>
          <p:cNvPicPr>
            <a:picLocks noGrp="1" noChangeAspect="1" noChangeArrowheads="1"/>
          </p:cNvPicPr>
          <p:nvPr>
            <p:ph idx="1"/>
          </p:nvPr>
        </p:nvPicPr>
        <p:blipFill>
          <a:blip r:embed="rId2" cstate="print"/>
          <a:srcRect l="1823" t="25841" r="45445" b="14878"/>
          <a:stretch>
            <a:fillRect/>
          </a:stretch>
        </p:blipFill>
        <p:spPr bwMode="auto">
          <a:xfrm>
            <a:off x="2411760" y="1844824"/>
            <a:ext cx="6249686" cy="3744416"/>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6148" t="77489" r="48428" b="11088"/>
          <a:stretch>
            <a:fillRect/>
          </a:stretch>
        </p:blipFill>
        <p:spPr bwMode="auto">
          <a:xfrm>
            <a:off x="2411760" y="5661248"/>
            <a:ext cx="6228184" cy="834705"/>
          </a:xfrm>
          <a:prstGeom prst="rect">
            <a:avLst/>
          </a:prstGeom>
          <a:noFill/>
          <a:ln w="9525">
            <a:noFill/>
            <a:miter lim="800000"/>
            <a:headEnd/>
            <a:tailEnd/>
          </a:ln>
        </p:spPr>
      </p:pic>
    </p:spTree>
  </p:cSld>
  <p:clrMapOvr>
    <a:masterClrMapping/>
  </p:clrMapOvr>
  <p:transition spd="med">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TARTIŞMA</a:t>
            </a:r>
            <a:endParaRPr lang="tr-TR" dirty="0"/>
          </a:p>
        </p:txBody>
      </p:sp>
      <p:pic>
        <p:nvPicPr>
          <p:cNvPr id="2050" name="Picture 2"/>
          <p:cNvPicPr>
            <a:picLocks noChangeAspect="1" noChangeArrowheads="1"/>
          </p:cNvPicPr>
          <p:nvPr/>
        </p:nvPicPr>
        <p:blipFill>
          <a:blip r:embed="rId2" cstate="print"/>
          <a:srcRect l="1933" t="43220" r="45491" b="11088"/>
          <a:stretch>
            <a:fillRect/>
          </a:stretch>
        </p:blipFill>
        <p:spPr bwMode="auto">
          <a:xfrm>
            <a:off x="1763688" y="2276872"/>
            <a:ext cx="7151704" cy="3312368"/>
          </a:xfrm>
          <a:prstGeom prst="rect">
            <a:avLst/>
          </a:prstGeom>
          <a:noFill/>
          <a:ln w="9525">
            <a:noFill/>
            <a:miter lim="800000"/>
            <a:headEnd/>
            <a:tailEnd/>
          </a:ln>
        </p:spPr>
      </p:pic>
    </p:spTree>
  </p:cSld>
  <p:clrMapOvr>
    <a:masterClrMapping/>
  </p:clrMapOvr>
  <p:transition spd="med">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TARTIŞMA</a:t>
            </a:r>
            <a:endParaRPr lang="tr-TR" dirty="0"/>
          </a:p>
        </p:txBody>
      </p:sp>
      <p:sp>
        <p:nvSpPr>
          <p:cNvPr id="12" name="2 İçerik Yer Tutucusu"/>
          <p:cNvSpPr>
            <a:spLocks noGrp="1"/>
          </p:cNvSpPr>
          <p:nvPr>
            <p:ph idx="1"/>
          </p:nvPr>
        </p:nvSpPr>
        <p:spPr>
          <a:xfrm>
            <a:off x="1691680" y="1772816"/>
            <a:ext cx="6995120" cy="4392488"/>
          </a:xfrm>
        </p:spPr>
        <p:txBody>
          <a:bodyPr>
            <a:normAutofit/>
          </a:bodyPr>
          <a:lstStyle/>
          <a:p>
            <a:r>
              <a:rPr lang="tr-TR" b="1" dirty="0" smtClean="0"/>
              <a:t>Bir önceki slayttaki yapılan </a:t>
            </a:r>
            <a:r>
              <a:rPr lang="tr-TR" b="1" dirty="0" err="1" smtClean="0"/>
              <a:t>Arnavutköy</a:t>
            </a:r>
            <a:r>
              <a:rPr lang="tr-TR" b="1" dirty="0" smtClean="0"/>
              <a:t> İlçesi analizi gösteriyor ki; başarılı okul – işletme işbirliği dikkate alınarak  meslek liselerindeki alanlar belirlenip açılmıştır.</a:t>
            </a:r>
            <a:endParaRPr lang="tr-TR" b="1" dirty="0"/>
          </a:p>
        </p:txBody>
      </p:sp>
    </p:spTree>
  </p:cSld>
  <p:clrMapOvr>
    <a:masterClrMapping/>
  </p:clrMapOvr>
  <p:transition spd="med">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TARTIŞMA</a:t>
            </a:r>
            <a:endParaRPr lang="tr-TR" dirty="0"/>
          </a:p>
        </p:txBody>
      </p:sp>
      <p:sp>
        <p:nvSpPr>
          <p:cNvPr id="3" name="2 İçerik Yer Tutucusu"/>
          <p:cNvSpPr>
            <a:spLocks noGrp="1"/>
          </p:cNvSpPr>
          <p:nvPr>
            <p:ph idx="1"/>
          </p:nvPr>
        </p:nvSpPr>
        <p:spPr>
          <a:xfrm>
            <a:off x="1763688" y="1916832"/>
            <a:ext cx="6923112" cy="4209331"/>
          </a:xfrm>
        </p:spPr>
        <p:txBody>
          <a:bodyPr/>
          <a:lstStyle/>
          <a:p>
            <a:r>
              <a:rPr lang="tr-TR" dirty="0" smtClean="0"/>
              <a:t>Bulgular çerçevesinde İş Kur Meslekleri tanıyalım </a:t>
            </a:r>
            <a:r>
              <a:rPr lang="tr-TR" dirty="0" smtClean="0"/>
              <a:t>rehberinin mesleklere kaynaklık oluşturan eğitim alanlarından </a:t>
            </a:r>
            <a:r>
              <a:rPr lang="tr-TR" dirty="0" smtClean="0"/>
              <a:t>yararlanarak Tuzla İlçesi okullarının Meslek Alanı ile İşletme işbirliği durumunu analiz edecek olursak.</a:t>
            </a:r>
            <a:endParaRPr lang="tr-TR" dirty="0"/>
          </a:p>
        </p:txBody>
      </p:sp>
    </p:spTree>
  </p:cSld>
  <p:clrMapOvr>
    <a:masterClrMapping/>
  </p:clrMapOvr>
  <p:transition spd="med">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TARTIŞMA</a:t>
            </a:r>
            <a:endParaRPr lang="tr-TR" dirty="0"/>
          </a:p>
        </p:txBody>
      </p:sp>
      <p:pic>
        <p:nvPicPr>
          <p:cNvPr id="1026" name="Picture 2"/>
          <p:cNvPicPr>
            <a:picLocks noChangeAspect="1" noChangeArrowheads="1"/>
          </p:cNvPicPr>
          <p:nvPr/>
        </p:nvPicPr>
        <p:blipFill>
          <a:blip r:embed="rId2" cstate="print"/>
          <a:srcRect l="1933" t="25566" r="44937" b="23505"/>
          <a:stretch>
            <a:fillRect/>
          </a:stretch>
        </p:blipFill>
        <p:spPr bwMode="auto">
          <a:xfrm>
            <a:off x="1763688" y="1916832"/>
            <a:ext cx="7056784" cy="3605096"/>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1933" t="72240" r="45491" b="15242"/>
          <a:stretch>
            <a:fillRect/>
          </a:stretch>
        </p:blipFill>
        <p:spPr bwMode="auto">
          <a:xfrm>
            <a:off x="1763688" y="5517232"/>
            <a:ext cx="7053762" cy="895051"/>
          </a:xfrm>
          <a:prstGeom prst="rect">
            <a:avLst/>
          </a:prstGeom>
          <a:noFill/>
          <a:ln w="9525">
            <a:noFill/>
            <a:miter lim="800000"/>
            <a:headEnd/>
            <a:tailEnd/>
          </a:ln>
        </p:spPr>
      </p:pic>
    </p:spTree>
  </p:cSld>
  <p:clrMapOvr>
    <a:masterClrMapping/>
  </p:clrMapOvr>
  <p:transition spd="med">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TARTIŞMA</a:t>
            </a:r>
            <a:endParaRPr lang="tr-TR" dirty="0"/>
          </a:p>
        </p:txBody>
      </p:sp>
      <p:pic>
        <p:nvPicPr>
          <p:cNvPr id="2051" name="Picture 3"/>
          <p:cNvPicPr>
            <a:picLocks noChangeAspect="1" noChangeArrowheads="1"/>
          </p:cNvPicPr>
          <p:nvPr/>
        </p:nvPicPr>
        <p:blipFill>
          <a:blip r:embed="rId2" cstate="print"/>
          <a:srcRect l="1933" t="30759" r="44937" b="11088"/>
          <a:stretch>
            <a:fillRect/>
          </a:stretch>
        </p:blipFill>
        <p:spPr bwMode="auto">
          <a:xfrm>
            <a:off x="1722539" y="1916832"/>
            <a:ext cx="7283095" cy="4248472"/>
          </a:xfrm>
          <a:prstGeom prst="rect">
            <a:avLst/>
          </a:prstGeom>
          <a:noFill/>
          <a:ln w="9525">
            <a:noFill/>
            <a:miter lim="800000"/>
            <a:headEnd/>
            <a:tailEnd/>
          </a:ln>
        </p:spPr>
      </p:pic>
    </p:spTree>
  </p:cSld>
  <p:clrMapOvr>
    <a:masterClrMapping/>
  </p:clrMapOvr>
  <p:transition spd="med">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TARTIŞMA</a:t>
            </a:r>
            <a:endParaRPr lang="tr-TR" dirty="0"/>
          </a:p>
        </p:txBody>
      </p:sp>
      <p:sp>
        <p:nvSpPr>
          <p:cNvPr id="12" name="2 İçerik Yer Tutucusu"/>
          <p:cNvSpPr>
            <a:spLocks noGrp="1"/>
          </p:cNvSpPr>
          <p:nvPr>
            <p:ph idx="1"/>
          </p:nvPr>
        </p:nvSpPr>
        <p:spPr>
          <a:xfrm>
            <a:off x="1691680" y="1772816"/>
            <a:ext cx="6995120" cy="4392488"/>
          </a:xfrm>
        </p:spPr>
        <p:txBody>
          <a:bodyPr>
            <a:normAutofit fontScale="85000" lnSpcReduction="10000"/>
          </a:bodyPr>
          <a:lstStyle/>
          <a:p>
            <a:r>
              <a:rPr lang="tr-TR" b="1" dirty="0" smtClean="0"/>
              <a:t>Bir önceki slayttaki yapılan Tuzla İlçesi analizi gösteriyor ki; başarılı okul – işletme işbirliği okul dönüşümlerinde tam olarak dikkate alınmamıştır.</a:t>
            </a:r>
          </a:p>
          <a:p>
            <a:r>
              <a:rPr lang="tr-TR" b="1" dirty="0" smtClean="0"/>
              <a:t>Bu durum ilçede firma sayısı bakımından (100 den) fazla olan sektörlerin kalifiye eleman ihtiyacının meslek liselerinden karşılamasına engel olmaktadır. (</a:t>
            </a:r>
            <a:r>
              <a:rPr lang="tr-TR" b="1" dirty="0" err="1" smtClean="0"/>
              <a:t>Aycan</a:t>
            </a:r>
            <a:r>
              <a:rPr lang="tr-TR" b="1" dirty="0" smtClean="0"/>
              <a:t> ve Kılıç, 2012: 32</a:t>
            </a:r>
            <a:r>
              <a:rPr lang="tr-TR" b="1" dirty="0" smtClean="0"/>
              <a:t>) </a:t>
            </a:r>
            <a:r>
              <a:rPr lang="tr-TR" b="1" dirty="0" smtClean="0"/>
              <a:t>(ERG, 2012: 8).</a:t>
            </a:r>
          </a:p>
        </p:txBody>
      </p:sp>
    </p:spTree>
  </p:cSld>
  <p:clrMapOvr>
    <a:masterClrMapping/>
  </p:clrMapOvr>
  <p:transition spd="med">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TARTIŞMA</a:t>
            </a:r>
            <a:endParaRPr lang="tr-TR" dirty="0"/>
          </a:p>
        </p:txBody>
      </p:sp>
      <p:sp>
        <p:nvSpPr>
          <p:cNvPr id="12" name="2 İçerik Yer Tutucusu"/>
          <p:cNvSpPr>
            <a:spLocks noGrp="1"/>
          </p:cNvSpPr>
          <p:nvPr>
            <p:ph idx="1"/>
          </p:nvPr>
        </p:nvSpPr>
        <p:spPr>
          <a:xfrm>
            <a:off x="1691680" y="1772816"/>
            <a:ext cx="6995120" cy="4392488"/>
          </a:xfrm>
        </p:spPr>
        <p:txBody>
          <a:bodyPr>
            <a:normAutofit fontScale="92500" lnSpcReduction="20000"/>
          </a:bodyPr>
          <a:lstStyle/>
          <a:p>
            <a:r>
              <a:rPr lang="tr-TR" b="1" dirty="0" smtClean="0"/>
              <a:t>Çünkü ilçe sınırları içerisinde faaliyet gösteren ve firma sayısı 100 den fazla olan aşağıdaki sektörlerle ilgili doğrudan kaynaklık oluşturacak alanlar Tuzla ilçesi okullarında açılmamıştır.</a:t>
            </a:r>
          </a:p>
          <a:p>
            <a:endParaRPr lang="tr-TR" b="1" dirty="0" smtClean="0"/>
          </a:p>
          <a:p>
            <a:pPr lvl="1"/>
            <a:r>
              <a:rPr lang="tr-TR" b="1" dirty="0" smtClean="0"/>
              <a:t>Yapı – İnşaat Sektörü (413)</a:t>
            </a:r>
          </a:p>
          <a:p>
            <a:pPr lvl="1"/>
            <a:r>
              <a:rPr lang="tr-TR" b="1" dirty="0" smtClean="0"/>
              <a:t>Metal (209)</a:t>
            </a:r>
          </a:p>
          <a:p>
            <a:pPr lvl="1"/>
            <a:r>
              <a:rPr lang="tr-TR" b="1" dirty="0" smtClean="0"/>
              <a:t>Dericilik – Ayakkabı (116)</a:t>
            </a:r>
          </a:p>
          <a:p>
            <a:pPr lvl="1"/>
            <a:r>
              <a:rPr lang="tr-TR" b="1" dirty="0" smtClean="0"/>
              <a:t>Otomotiv (106)</a:t>
            </a:r>
            <a:endParaRPr lang="tr-TR" b="1" dirty="0"/>
          </a:p>
        </p:txBody>
      </p:sp>
    </p:spTree>
  </p:cSld>
  <p:clrMapOvr>
    <a:masterClrMapping/>
  </p:clrMapOvr>
  <p:transition spd="med">
    <p:push dir="u"/>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Rectangle 110"/>
          <p:cNvSpPr txBox="1">
            <a:spLocks noChangeArrowheads="1"/>
          </p:cNvSpPr>
          <p:nvPr/>
        </p:nvSpPr>
        <p:spPr bwMode="auto">
          <a:xfrm>
            <a:off x="3707904" y="2747963"/>
            <a:ext cx="5040560" cy="1362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7200" b="1" i="0" u="none" strike="noStrike" kern="0" cap="none" spc="0" normalizeH="0" baseline="0" noProof="0" dirty="0" smtClean="0">
                <a:ln>
                  <a:noFill/>
                </a:ln>
                <a:solidFill>
                  <a:schemeClr val="bg1"/>
                </a:solidFill>
                <a:effectLst/>
                <a:uLnTx/>
                <a:uFillTx/>
                <a:latin typeface="+mj-lt"/>
                <a:ea typeface="+mj-ea"/>
                <a:cs typeface="+mj-cs"/>
              </a:rPr>
              <a:t>SONUÇ</a:t>
            </a:r>
          </a:p>
        </p:txBody>
      </p:sp>
    </p:spTree>
  </p:cSld>
  <p:clrMapOvr>
    <a:masterClrMapping/>
  </p:clrMapOvr>
  <p:transition spd="med">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title"/>
          </p:nvPr>
        </p:nvSpPr>
        <p:spPr>
          <a:xfrm>
            <a:off x="4319972" y="2747963"/>
            <a:ext cx="3996444" cy="1362075"/>
          </a:xfrm>
          <a:noFill/>
          <a:ln/>
        </p:spPr>
        <p:txBody>
          <a:bodyPr>
            <a:noAutofit/>
          </a:bodyPr>
          <a:lstStyle/>
          <a:p>
            <a:pPr algn="l"/>
            <a:r>
              <a:rPr lang="tr-TR" sz="9600" b="1" dirty="0" smtClean="0">
                <a:solidFill>
                  <a:schemeClr val="bg1"/>
                </a:solidFill>
              </a:rPr>
              <a:t>GİRİŞ</a:t>
            </a:r>
            <a:endParaRPr lang="es-ES" sz="9600" b="1" dirty="0">
              <a:solidFill>
                <a:schemeClr val="bg1"/>
              </a:solidFill>
            </a:endParaRPr>
          </a:p>
        </p:txBody>
      </p:sp>
    </p:spTree>
  </p:cSld>
  <p:clrMapOvr>
    <a:masterClrMapping/>
  </p:clrMapOvr>
  <p:transition spd="med">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SONUÇ</a:t>
            </a:r>
            <a:endParaRPr lang="tr-TR" dirty="0"/>
          </a:p>
        </p:txBody>
      </p:sp>
      <p:sp>
        <p:nvSpPr>
          <p:cNvPr id="4" name="2 İçerik Yer Tutucusu"/>
          <p:cNvSpPr>
            <a:spLocks noGrp="1"/>
          </p:cNvSpPr>
          <p:nvPr>
            <p:ph idx="1"/>
          </p:nvPr>
        </p:nvSpPr>
        <p:spPr>
          <a:xfrm>
            <a:off x="1691680" y="1772816"/>
            <a:ext cx="6995120" cy="4392488"/>
          </a:xfrm>
        </p:spPr>
        <p:txBody>
          <a:bodyPr>
            <a:normAutofit fontScale="77500" lnSpcReduction="20000"/>
          </a:bodyPr>
          <a:lstStyle/>
          <a:p>
            <a:r>
              <a:rPr lang="tr-TR" dirty="0" smtClean="0"/>
              <a:t>Analiz sonuçları </a:t>
            </a:r>
            <a:r>
              <a:rPr lang="tr-TR" dirty="0" err="1" smtClean="0"/>
              <a:t>Arnavutköy</a:t>
            </a:r>
            <a:r>
              <a:rPr lang="tr-TR" dirty="0" smtClean="0"/>
              <a:t> ilçesinde Meslek Lisesi alanları oluşturulurken bölgenin </a:t>
            </a:r>
            <a:r>
              <a:rPr lang="tr-TR" dirty="0" err="1" smtClean="0"/>
              <a:t>sektörel</a:t>
            </a:r>
            <a:r>
              <a:rPr lang="tr-TR" dirty="0" smtClean="0"/>
              <a:t> kalifiye eleman arzının dikkate alındığını göstermektedir.</a:t>
            </a:r>
          </a:p>
          <a:p>
            <a:r>
              <a:rPr lang="tr-TR" dirty="0" err="1" smtClean="0"/>
              <a:t>Arnavutköy</a:t>
            </a:r>
            <a:r>
              <a:rPr lang="tr-TR" dirty="0" smtClean="0"/>
              <a:t> ilçesindeki Meslek Liselerinin öğrencilere verdikleri eğitim alanları ile ilgili doğrudan firmalarla başarılı işbirliği yapma fırsatları bulunmaktadır.</a:t>
            </a:r>
          </a:p>
          <a:p>
            <a:r>
              <a:rPr lang="tr-TR" dirty="0" smtClean="0"/>
              <a:t>Özellikle sayıca firma sayısı fazla (50 den fazla)  olan sektörlerle ilgili doğrudan eleman ihtiyacını karşılayacak mesleki alanlar </a:t>
            </a:r>
            <a:r>
              <a:rPr lang="tr-TR" dirty="0" err="1" smtClean="0"/>
              <a:t>Arnavutköy</a:t>
            </a:r>
            <a:r>
              <a:rPr lang="tr-TR" dirty="0" smtClean="0"/>
              <a:t> ilçesindeki okullarda bulunmaktadır</a:t>
            </a:r>
            <a:r>
              <a:rPr lang="tr-TR" dirty="0" smtClean="0"/>
              <a:t>. (ERG, 2012: 8)</a:t>
            </a:r>
            <a:endParaRPr lang="tr-TR" dirty="0" smtClean="0"/>
          </a:p>
        </p:txBody>
      </p:sp>
    </p:spTree>
  </p:cSld>
  <p:clrMapOvr>
    <a:masterClrMapping/>
  </p:clrMapOvr>
  <p:transition spd="med">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SONUÇ</a:t>
            </a:r>
            <a:endParaRPr lang="tr-TR" dirty="0"/>
          </a:p>
        </p:txBody>
      </p:sp>
      <p:sp>
        <p:nvSpPr>
          <p:cNvPr id="4" name="2 İçerik Yer Tutucusu"/>
          <p:cNvSpPr>
            <a:spLocks noGrp="1"/>
          </p:cNvSpPr>
          <p:nvPr>
            <p:ph idx="1"/>
          </p:nvPr>
        </p:nvSpPr>
        <p:spPr>
          <a:xfrm>
            <a:off x="1691680" y="1772816"/>
            <a:ext cx="6995120" cy="4392488"/>
          </a:xfrm>
        </p:spPr>
        <p:txBody>
          <a:bodyPr>
            <a:normAutofit fontScale="77500" lnSpcReduction="20000"/>
          </a:bodyPr>
          <a:lstStyle/>
          <a:p>
            <a:r>
              <a:rPr lang="tr-TR" dirty="0" smtClean="0"/>
              <a:t>Analiz sonuçları Tuzla ilçesinde Meslek Lisesi alanları oluşturulurken bölgenin </a:t>
            </a:r>
            <a:r>
              <a:rPr lang="tr-TR" dirty="0" err="1" smtClean="0"/>
              <a:t>sektörel</a:t>
            </a:r>
            <a:r>
              <a:rPr lang="tr-TR" dirty="0" smtClean="0"/>
              <a:t> kalifiye eleman arzının tam olarak dikkate </a:t>
            </a:r>
            <a:r>
              <a:rPr lang="tr-TR" u="sng" dirty="0" smtClean="0"/>
              <a:t>alınmadığını</a:t>
            </a:r>
            <a:r>
              <a:rPr lang="tr-TR" dirty="0" smtClean="0"/>
              <a:t> göstermektedir</a:t>
            </a:r>
            <a:r>
              <a:rPr lang="tr-TR" dirty="0" smtClean="0"/>
              <a:t>. </a:t>
            </a:r>
            <a:r>
              <a:rPr lang="tr-TR" dirty="0" smtClean="0"/>
              <a:t>(</a:t>
            </a:r>
            <a:r>
              <a:rPr lang="tr-TR" dirty="0" err="1" smtClean="0"/>
              <a:t>Aycan</a:t>
            </a:r>
            <a:r>
              <a:rPr lang="tr-TR" dirty="0" smtClean="0"/>
              <a:t> ve Kılıç, 2012: 32</a:t>
            </a:r>
            <a:r>
              <a:rPr lang="tr-TR" dirty="0" smtClean="0"/>
              <a:t>)</a:t>
            </a:r>
            <a:endParaRPr lang="tr-TR" dirty="0" smtClean="0"/>
          </a:p>
          <a:p>
            <a:r>
              <a:rPr lang="tr-TR" dirty="0" smtClean="0"/>
              <a:t>Özellikle sayıca firma sayısı fazla (100 den fazla)  olan sektörlerle ilgili doğrudan eleman ihtiyacını karşılayacak mesleki alanlar Tuzla ilçesinde </a:t>
            </a:r>
            <a:r>
              <a:rPr lang="tr-TR" u="sng" dirty="0" smtClean="0"/>
              <a:t>bulunmamaktadır</a:t>
            </a:r>
            <a:r>
              <a:rPr lang="tr-TR" u="sng" dirty="0" smtClean="0"/>
              <a:t>. </a:t>
            </a:r>
            <a:r>
              <a:rPr lang="tr-TR" dirty="0" smtClean="0"/>
              <a:t>(</a:t>
            </a:r>
            <a:r>
              <a:rPr lang="tr-TR" dirty="0" smtClean="0"/>
              <a:t>ERG, 2012: 8). </a:t>
            </a:r>
            <a:endParaRPr lang="tr-TR" u="sng" dirty="0" smtClean="0"/>
          </a:p>
          <a:p>
            <a:r>
              <a:rPr lang="tr-TR" dirty="0" smtClean="0"/>
              <a:t>Tuzla ilçesindeki Meslek Liselerinin, öğrencilere verdikleri eğitim alanları ile ilgili doğrudan firmalarla başarılı işbirliği yapma fırsatları bulunmaktadır</a:t>
            </a:r>
            <a:r>
              <a:rPr lang="tr-TR" dirty="0" smtClean="0"/>
              <a:t>.</a:t>
            </a:r>
            <a:endParaRPr lang="tr-TR" dirty="0" smtClean="0"/>
          </a:p>
        </p:txBody>
      </p:sp>
    </p:spTree>
  </p:cSld>
  <p:clrMapOvr>
    <a:masterClrMapping/>
  </p:clrMapOvr>
  <p:transition spd="med">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Rectangle 110"/>
          <p:cNvSpPr txBox="1">
            <a:spLocks noChangeArrowheads="1"/>
          </p:cNvSpPr>
          <p:nvPr/>
        </p:nvSpPr>
        <p:spPr bwMode="auto">
          <a:xfrm>
            <a:off x="3707904" y="2747963"/>
            <a:ext cx="5040560" cy="1362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7200" b="1" i="0" u="none" strike="noStrike" kern="0" cap="none" spc="0" normalizeH="0" baseline="0" noProof="0" dirty="0" smtClean="0">
                <a:ln>
                  <a:noFill/>
                </a:ln>
                <a:solidFill>
                  <a:schemeClr val="bg1"/>
                </a:solidFill>
                <a:effectLst/>
                <a:uLnTx/>
                <a:uFillTx/>
                <a:latin typeface="+mj-lt"/>
                <a:ea typeface="+mj-ea"/>
                <a:cs typeface="+mj-cs"/>
              </a:rPr>
              <a:t>ÖNERİLER</a:t>
            </a:r>
          </a:p>
        </p:txBody>
      </p:sp>
    </p:spTree>
  </p:cSld>
  <p:clrMapOvr>
    <a:masterClrMapping/>
  </p:clrMapOvr>
  <p:transition spd="med">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ÖNERİLER</a:t>
            </a:r>
            <a:endParaRPr lang="tr-TR" dirty="0"/>
          </a:p>
        </p:txBody>
      </p:sp>
      <p:sp>
        <p:nvSpPr>
          <p:cNvPr id="4" name="2 İçerik Yer Tutucusu"/>
          <p:cNvSpPr>
            <a:spLocks noGrp="1"/>
          </p:cNvSpPr>
          <p:nvPr>
            <p:ph idx="1"/>
          </p:nvPr>
        </p:nvSpPr>
        <p:spPr>
          <a:xfrm>
            <a:off x="1691680" y="1772816"/>
            <a:ext cx="6995120" cy="4392488"/>
          </a:xfrm>
        </p:spPr>
        <p:txBody>
          <a:bodyPr>
            <a:normAutofit fontScale="70000" lnSpcReduction="20000"/>
          </a:bodyPr>
          <a:lstStyle/>
          <a:p>
            <a:r>
              <a:rPr lang="tr-TR" sz="3100" dirty="0" smtClean="0"/>
              <a:t>İlçe Milli Eğitim Müdürlükleri ve hatta Kaymakamlıkların önderliğinde, Okullarla sektördeki firmaları bir araya getirecek toplantılar ve sosyal etkinlikler belli aralıklarla düzenlenmelidir. Böylece okullar ve firmalar birbirlerinin ihtiyaçlarını daha iyi tespit edebilecek ve bunları gidermek için işbirliklerinin ilk adımını atabileceklerdir. (</a:t>
            </a:r>
            <a:r>
              <a:rPr lang="tr-TR" sz="3100" dirty="0" err="1" smtClean="0"/>
              <a:t>Arnavutköy</a:t>
            </a:r>
            <a:r>
              <a:rPr lang="tr-TR" sz="3100" dirty="0" smtClean="0"/>
              <a:t> Örneği)</a:t>
            </a:r>
          </a:p>
          <a:p>
            <a:r>
              <a:rPr lang="tr-TR" sz="3100" dirty="0" smtClean="0"/>
              <a:t>“Meslek Lisesi Memleket Meselesi” benzeri ulusal projelerin arttırılması başarılı okul -işletme işbirliği sayısını arttıracaktır.</a:t>
            </a:r>
          </a:p>
          <a:p>
            <a:r>
              <a:rPr lang="tr-TR" sz="3100" dirty="0" smtClean="0"/>
              <a:t>Okul dönüşümlerinde ve var olan meslek liselerinde Meslek alanları oluşturulurken </a:t>
            </a:r>
            <a:r>
              <a:rPr lang="tr-TR" sz="3100" dirty="0" err="1" smtClean="0"/>
              <a:t>sektörel</a:t>
            </a:r>
            <a:r>
              <a:rPr lang="tr-TR" sz="3100" dirty="0" smtClean="0"/>
              <a:t> sivil toplum kuruluşlarının görüşlerinin alınması yararlı olacaktır</a:t>
            </a:r>
            <a:r>
              <a:rPr lang="tr-TR" sz="3100" dirty="0" smtClean="0"/>
              <a:t>.</a:t>
            </a:r>
            <a:r>
              <a:rPr lang="tr-TR" sz="3100" dirty="0" smtClean="0"/>
              <a:t> </a:t>
            </a:r>
            <a:r>
              <a:rPr lang="tr-TR" sz="2000" b="1" dirty="0" smtClean="0"/>
              <a:t>(</a:t>
            </a:r>
            <a:r>
              <a:rPr lang="tr-TR" sz="2000" b="1" dirty="0" err="1" smtClean="0"/>
              <a:t>Aycan</a:t>
            </a:r>
            <a:r>
              <a:rPr lang="tr-TR" sz="2000" b="1" dirty="0" smtClean="0"/>
              <a:t> ve Kılıç, 2012: 32)</a:t>
            </a:r>
            <a:r>
              <a:rPr lang="tr-TR" sz="3100" dirty="0" smtClean="0"/>
              <a:t> </a:t>
            </a:r>
            <a:endParaRPr lang="tr-TR" sz="3100" dirty="0" smtClean="0"/>
          </a:p>
          <a:p>
            <a:endParaRPr lang="tr-TR" sz="3100" dirty="0" smtClean="0"/>
          </a:p>
        </p:txBody>
      </p:sp>
    </p:spTree>
  </p:cSld>
  <p:clrMapOvr>
    <a:masterClrMapping/>
  </p:clrMapOvr>
  <p:transition spd="med">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KAYNAKÇA</a:t>
            </a:r>
            <a:endParaRPr lang="tr-TR" dirty="0"/>
          </a:p>
        </p:txBody>
      </p:sp>
      <p:sp>
        <p:nvSpPr>
          <p:cNvPr id="4" name="2 İçerik Yer Tutucusu"/>
          <p:cNvSpPr>
            <a:spLocks noGrp="1"/>
          </p:cNvSpPr>
          <p:nvPr>
            <p:ph idx="1"/>
          </p:nvPr>
        </p:nvSpPr>
        <p:spPr>
          <a:xfrm>
            <a:off x="1691680" y="1772816"/>
            <a:ext cx="6995120" cy="4392488"/>
          </a:xfrm>
        </p:spPr>
        <p:txBody>
          <a:bodyPr>
            <a:normAutofit fontScale="55000" lnSpcReduction="20000"/>
          </a:bodyPr>
          <a:lstStyle/>
          <a:p>
            <a:r>
              <a:rPr lang="tr-TR" sz="2000" dirty="0" smtClean="0"/>
              <a:t>TÜİK “Türkiye İstatistik Kurumu istihdam, işsizlik ve ücret”, </a:t>
            </a:r>
            <a:r>
              <a:rPr lang="tr-TR" sz="2000" dirty="0" smtClean="0">
                <a:hlinkClick r:id="rId2"/>
              </a:rPr>
              <a:t>http://www.</a:t>
            </a:r>
            <a:r>
              <a:rPr lang="tr-TR" sz="2000" dirty="0" err="1" smtClean="0">
                <a:hlinkClick r:id="rId2"/>
              </a:rPr>
              <a:t>tuik</a:t>
            </a:r>
            <a:r>
              <a:rPr lang="tr-TR" sz="2000" dirty="0" smtClean="0">
                <a:hlinkClick r:id="rId2"/>
              </a:rPr>
              <a:t>.gov.tr/</a:t>
            </a:r>
            <a:r>
              <a:rPr lang="tr-TR" sz="2000" dirty="0" err="1" smtClean="0">
                <a:hlinkClick r:id="rId2"/>
              </a:rPr>
              <a:t>UstMenu</a:t>
            </a:r>
            <a:r>
              <a:rPr lang="tr-TR" sz="2000" dirty="0" smtClean="0">
                <a:hlinkClick r:id="rId2"/>
              </a:rPr>
              <a:t>.do?</a:t>
            </a:r>
            <a:r>
              <a:rPr lang="tr-TR" sz="2000" dirty="0" err="1" smtClean="0">
                <a:hlinkClick r:id="rId2"/>
              </a:rPr>
              <a:t>metod</a:t>
            </a:r>
            <a:r>
              <a:rPr lang="tr-TR" sz="2000" dirty="0" smtClean="0">
                <a:hlinkClick r:id="rId2"/>
              </a:rPr>
              <a:t>=</a:t>
            </a:r>
            <a:r>
              <a:rPr lang="tr-TR" sz="2000" dirty="0" err="1" smtClean="0">
                <a:hlinkClick r:id="rId2"/>
              </a:rPr>
              <a:t>temelist</a:t>
            </a:r>
            <a:r>
              <a:rPr lang="tr-TR" sz="2000" dirty="0" smtClean="0"/>
              <a:t> (06.06.2014).</a:t>
            </a:r>
          </a:p>
          <a:p>
            <a:r>
              <a:rPr lang="tr-TR" sz="2000" dirty="0" smtClean="0"/>
              <a:t>ERG (2012), Meslek Eğitiminde Kalite İçin İşbirliği Mesleki Ve Teknik Eğitimde Kalite Strateji Belgesi, ERG, İstanbul.</a:t>
            </a:r>
          </a:p>
          <a:p>
            <a:r>
              <a:rPr lang="tr-TR" sz="2000" dirty="0" smtClean="0"/>
              <a:t>MEB (2012), Mesleki Ve Teknik Eğitim </a:t>
            </a:r>
            <a:r>
              <a:rPr lang="tr-TR" sz="2000" dirty="0" err="1" smtClean="0"/>
              <a:t>Çalıştayı</a:t>
            </a:r>
            <a:r>
              <a:rPr lang="tr-TR" sz="2000" dirty="0" smtClean="0"/>
              <a:t>, MEB, Antalya.</a:t>
            </a:r>
          </a:p>
          <a:p>
            <a:r>
              <a:rPr lang="tr-TR" sz="2000" dirty="0" smtClean="0"/>
              <a:t>Yazman, D. ve </a:t>
            </a:r>
            <a:r>
              <a:rPr lang="tr-TR" sz="2000" dirty="0" err="1" smtClean="0"/>
              <a:t>Öztürk</a:t>
            </a:r>
            <a:r>
              <a:rPr lang="tr-TR" sz="2000" dirty="0" smtClean="0"/>
              <a:t>, D. (2009) “İstanbul’un Dünü ve Bugünü”, </a:t>
            </a:r>
            <a:r>
              <a:rPr lang="tr-TR" sz="2000" dirty="0" smtClean="0">
                <a:hlinkClick r:id="rId3"/>
              </a:rPr>
              <a:t>http://v3.</a:t>
            </a:r>
            <a:r>
              <a:rPr lang="tr-TR" sz="2000" dirty="0" err="1" smtClean="0">
                <a:hlinkClick r:id="rId3"/>
              </a:rPr>
              <a:t>arkitera</a:t>
            </a:r>
            <a:r>
              <a:rPr lang="tr-TR" sz="2000" dirty="0" smtClean="0">
                <a:hlinkClick r:id="rId3"/>
              </a:rPr>
              <a:t>.com/h47023-</a:t>
            </a:r>
            <a:r>
              <a:rPr lang="tr-TR" sz="2000" dirty="0" err="1" smtClean="0">
                <a:hlinkClick r:id="rId3"/>
              </a:rPr>
              <a:t>istanbulun</a:t>
            </a:r>
            <a:r>
              <a:rPr lang="tr-TR" sz="2000" dirty="0" smtClean="0">
                <a:hlinkClick r:id="rId3"/>
              </a:rPr>
              <a:t>-dunu-ve-</a:t>
            </a:r>
            <a:r>
              <a:rPr lang="tr-TR" sz="2000" dirty="0" err="1" smtClean="0">
                <a:hlinkClick r:id="rId3"/>
              </a:rPr>
              <a:t>bugunu</a:t>
            </a:r>
            <a:r>
              <a:rPr lang="tr-TR" sz="2000" dirty="0" smtClean="0">
                <a:hlinkClick r:id="rId3"/>
              </a:rPr>
              <a:t>.html</a:t>
            </a:r>
            <a:r>
              <a:rPr lang="tr-TR" sz="2000" dirty="0" smtClean="0"/>
              <a:t> (12.11.2009).</a:t>
            </a:r>
          </a:p>
          <a:p>
            <a:r>
              <a:rPr lang="tr-TR" sz="2000" dirty="0" smtClean="0"/>
              <a:t>Yaman, Z. (2012) “İşte Avrupa Yakası'na yapılacak yeni İstanbul projesi!”, </a:t>
            </a:r>
            <a:r>
              <a:rPr lang="tr-TR" sz="2000" dirty="0" smtClean="0">
                <a:hlinkClick r:id="rId4"/>
              </a:rPr>
              <a:t>http://www.</a:t>
            </a:r>
            <a:r>
              <a:rPr lang="tr-TR" sz="2000" dirty="0" err="1" smtClean="0">
                <a:hlinkClick r:id="rId4"/>
              </a:rPr>
              <a:t>ekoayrinti</a:t>
            </a:r>
            <a:r>
              <a:rPr lang="tr-TR" sz="2000" dirty="0" smtClean="0">
                <a:hlinkClick r:id="rId4"/>
              </a:rPr>
              <a:t>.com/</a:t>
            </a:r>
            <a:r>
              <a:rPr lang="tr-TR" sz="2000" dirty="0" err="1" smtClean="0">
                <a:hlinkClick r:id="rId4"/>
              </a:rPr>
              <a:t>news</a:t>
            </a:r>
            <a:r>
              <a:rPr lang="tr-TR" sz="2000" dirty="0" smtClean="0">
                <a:hlinkClick r:id="rId4"/>
              </a:rPr>
              <a:t>_</a:t>
            </a:r>
            <a:r>
              <a:rPr lang="tr-TR" sz="2000" dirty="0" err="1" smtClean="0">
                <a:hlinkClick r:id="rId4"/>
              </a:rPr>
              <a:t>detail</a:t>
            </a:r>
            <a:r>
              <a:rPr lang="tr-TR" sz="2000" dirty="0" smtClean="0">
                <a:hlinkClick r:id="rId4"/>
              </a:rPr>
              <a:t>.</a:t>
            </a:r>
            <a:r>
              <a:rPr lang="tr-TR" sz="2000" dirty="0" err="1" smtClean="0">
                <a:hlinkClick r:id="rId4"/>
              </a:rPr>
              <a:t>php</a:t>
            </a:r>
            <a:r>
              <a:rPr lang="tr-TR" sz="2000" dirty="0" smtClean="0">
                <a:hlinkClick r:id="rId4"/>
              </a:rPr>
              <a:t>?</a:t>
            </a:r>
            <a:r>
              <a:rPr lang="tr-TR" sz="2000" dirty="0" err="1" smtClean="0">
                <a:hlinkClick r:id="rId4"/>
              </a:rPr>
              <a:t>id</a:t>
            </a:r>
            <a:r>
              <a:rPr lang="tr-TR" sz="2000" dirty="0" smtClean="0">
                <a:hlinkClick r:id="rId4"/>
              </a:rPr>
              <a:t>=100283</a:t>
            </a:r>
            <a:r>
              <a:rPr lang="tr-TR" sz="2000" dirty="0" smtClean="0"/>
              <a:t>  (04.06.2012)</a:t>
            </a:r>
          </a:p>
          <a:p>
            <a:r>
              <a:rPr lang="en-US" sz="2000" dirty="0" smtClean="0"/>
              <a:t>Hughes, K. L., Karp, M. M., </a:t>
            </a:r>
            <a:r>
              <a:rPr lang="tr-TR" sz="2000" dirty="0" smtClean="0"/>
              <a:t>ve</a:t>
            </a:r>
            <a:r>
              <a:rPr lang="en-US" sz="2000" dirty="0" smtClean="0"/>
              <a:t> Orr, M. T. (2002) </a:t>
            </a:r>
            <a:r>
              <a:rPr lang="tr-TR" sz="2000" dirty="0" smtClean="0"/>
              <a:t>“</a:t>
            </a:r>
            <a:r>
              <a:rPr lang="en-US" sz="2000" dirty="0" smtClean="0"/>
              <a:t>Business partnerships for American Education: Employer involvement in The National Academy Foundation’s high school </a:t>
            </a:r>
            <a:r>
              <a:rPr lang="tr-TR" sz="2000" dirty="0" smtClean="0"/>
              <a:t> </a:t>
            </a:r>
            <a:r>
              <a:rPr lang="en-US" sz="2000" dirty="0" smtClean="0"/>
              <a:t>career academies</a:t>
            </a:r>
            <a:r>
              <a:rPr lang="tr-TR" sz="2000" dirty="0" smtClean="0"/>
              <a:t>”</a:t>
            </a:r>
            <a:r>
              <a:rPr lang="en-US" sz="2000" dirty="0" smtClean="0"/>
              <a:t> Journal of Vocational Education and Training</a:t>
            </a:r>
            <a:r>
              <a:rPr lang="tr-TR" sz="2000" dirty="0" smtClean="0"/>
              <a:t>.</a:t>
            </a:r>
          </a:p>
          <a:p>
            <a:r>
              <a:rPr lang="en-US" sz="2100" dirty="0" smtClean="0"/>
              <a:t>Hughes, K. L., Bailey, T. R., &amp; </a:t>
            </a:r>
            <a:r>
              <a:rPr lang="en-US" sz="2100" dirty="0" err="1" smtClean="0"/>
              <a:t>Mechur</a:t>
            </a:r>
            <a:r>
              <a:rPr lang="en-US" sz="2100" dirty="0" smtClean="0"/>
              <a:t>, M. J. (2001) </a:t>
            </a:r>
            <a:r>
              <a:rPr lang="tr-TR" sz="2100" dirty="0" smtClean="0"/>
              <a:t>“</a:t>
            </a:r>
            <a:r>
              <a:rPr lang="en-US" sz="2100" dirty="0" smtClean="0"/>
              <a:t>School-to-work: Making a difference in education. New York: Institute on Education the Economy</a:t>
            </a:r>
            <a:r>
              <a:rPr lang="tr-TR" sz="2100" dirty="0" smtClean="0"/>
              <a:t>”,</a:t>
            </a:r>
            <a:r>
              <a:rPr lang="en-US" sz="2100" dirty="0" smtClean="0"/>
              <a:t> Teachers College, </a:t>
            </a:r>
            <a:r>
              <a:rPr lang="tr-TR" sz="2100" dirty="0" smtClean="0"/>
              <a:t>Columbia </a:t>
            </a:r>
            <a:r>
              <a:rPr lang="tr-TR" sz="2100" dirty="0" err="1" smtClean="0"/>
              <a:t>University</a:t>
            </a:r>
            <a:r>
              <a:rPr lang="tr-TR" sz="2100" dirty="0" smtClean="0"/>
              <a:t>. </a:t>
            </a:r>
          </a:p>
          <a:p>
            <a:r>
              <a:rPr lang="tr-TR" sz="2100" dirty="0" smtClean="0"/>
              <a:t>TÜİK “Kurulan Kapanan Şirket İstatistikleri”, </a:t>
            </a:r>
            <a:r>
              <a:rPr lang="tr-TR" sz="2100" dirty="0" smtClean="0">
                <a:hlinkClick r:id="rId5"/>
              </a:rPr>
              <a:t>http://www.</a:t>
            </a:r>
            <a:r>
              <a:rPr lang="tr-TR" sz="2100" dirty="0" err="1" smtClean="0">
                <a:hlinkClick r:id="rId5"/>
              </a:rPr>
              <a:t>tuik</a:t>
            </a:r>
            <a:r>
              <a:rPr lang="tr-TR" sz="2100" dirty="0" smtClean="0">
                <a:hlinkClick r:id="rId5"/>
              </a:rPr>
              <a:t>.gov.tr/</a:t>
            </a:r>
            <a:r>
              <a:rPr lang="tr-TR" sz="2100" dirty="0" err="1" smtClean="0">
                <a:hlinkClick r:id="rId5"/>
              </a:rPr>
              <a:t>PreIstatistikTablo</a:t>
            </a:r>
            <a:r>
              <a:rPr lang="tr-TR" sz="2100" dirty="0" smtClean="0">
                <a:hlinkClick r:id="rId5"/>
              </a:rPr>
              <a:t>.do?</a:t>
            </a:r>
            <a:r>
              <a:rPr lang="tr-TR" sz="2100" dirty="0" err="1" smtClean="0">
                <a:hlinkClick r:id="rId5"/>
              </a:rPr>
              <a:t>istab</a:t>
            </a:r>
            <a:r>
              <a:rPr lang="tr-TR" sz="2100" dirty="0" smtClean="0">
                <a:hlinkClick r:id="rId5"/>
              </a:rPr>
              <a:t>_</a:t>
            </a:r>
            <a:r>
              <a:rPr lang="tr-TR" sz="2100" dirty="0" err="1" smtClean="0">
                <a:hlinkClick r:id="rId5"/>
              </a:rPr>
              <a:t>id</a:t>
            </a:r>
            <a:r>
              <a:rPr lang="tr-TR" sz="2100" dirty="0" smtClean="0">
                <a:hlinkClick r:id="rId5"/>
              </a:rPr>
              <a:t>=538</a:t>
            </a:r>
            <a:r>
              <a:rPr lang="tr-TR" sz="2100" dirty="0" smtClean="0"/>
              <a:t> (2008).</a:t>
            </a:r>
          </a:p>
          <a:p>
            <a:r>
              <a:rPr lang="tr-TR" sz="2100" dirty="0" err="1" smtClean="0"/>
              <a:t>Firmasec</a:t>
            </a:r>
            <a:r>
              <a:rPr lang="tr-TR" sz="2100" dirty="0" smtClean="0"/>
              <a:t>, T., “Tuzla – İstanbul  Firmaları”, </a:t>
            </a:r>
            <a:r>
              <a:rPr lang="tr-TR" sz="2100" dirty="0" smtClean="0">
                <a:hlinkClick r:id="rId6"/>
              </a:rPr>
              <a:t>http://www.</a:t>
            </a:r>
            <a:r>
              <a:rPr lang="tr-TR" sz="2100" dirty="0" err="1" smtClean="0">
                <a:hlinkClick r:id="rId6"/>
              </a:rPr>
              <a:t>firmasec</a:t>
            </a:r>
            <a:r>
              <a:rPr lang="tr-TR" sz="2100" dirty="0" smtClean="0">
                <a:hlinkClick r:id="rId6"/>
              </a:rPr>
              <a:t>.com/firmalar/</a:t>
            </a:r>
            <a:r>
              <a:rPr lang="tr-TR" sz="2100" dirty="0" err="1" smtClean="0">
                <a:hlinkClick r:id="rId6"/>
              </a:rPr>
              <a:t>istanbul</a:t>
            </a:r>
            <a:r>
              <a:rPr lang="tr-TR" sz="2100" dirty="0" smtClean="0">
                <a:hlinkClick r:id="rId6"/>
              </a:rPr>
              <a:t>/tuzla/</a:t>
            </a:r>
            <a:r>
              <a:rPr lang="tr-TR" sz="2100" dirty="0" smtClean="0"/>
              <a:t>  (2014).</a:t>
            </a:r>
          </a:p>
          <a:p>
            <a:r>
              <a:rPr lang="tr-TR" sz="2100" dirty="0" err="1" smtClean="0"/>
              <a:t>Firmasec</a:t>
            </a:r>
            <a:r>
              <a:rPr lang="tr-TR" sz="2100" dirty="0" smtClean="0"/>
              <a:t>, A., “</a:t>
            </a:r>
            <a:r>
              <a:rPr lang="tr-TR" sz="2100" dirty="0" err="1" smtClean="0"/>
              <a:t>Arnavutköy</a:t>
            </a:r>
            <a:r>
              <a:rPr lang="tr-TR" sz="2100" dirty="0" smtClean="0"/>
              <a:t> – İstanbul  Firmaları”, </a:t>
            </a:r>
            <a:r>
              <a:rPr lang="tr-TR" sz="2100" dirty="0" smtClean="0">
                <a:hlinkClick r:id="rId7"/>
              </a:rPr>
              <a:t>http://www.</a:t>
            </a:r>
            <a:r>
              <a:rPr lang="tr-TR" sz="2100" dirty="0" err="1" smtClean="0">
                <a:hlinkClick r:id="rId7"/>
              </a:rPr>
              <a:t>firmasec</a:t>
            </a:r>
            <a:r>
              <a:rPr lang="tr-TR" sz="2100" dirty="0" smtClean="0">
                <a:hlinkClick r:id="rId7"/>
              </a:rPr>
              <a:t>.com/firmalar/</a:t>
            </a:r>
            <a:r>
              <a:rPr lang="tr-TR" sz="2100" dirty="0" err="1" smtClean="0">
                <a:hlinkClick r:id="rId7"/>
              </a:rPr>
              <a:t>istanbul</a:t>
            </a:r>
            <a:r>
              <a:rPr lang="tr-TR" sz="2100" dirty="0" smtClean="0">
                <a:hlinkClick r:id="rId7"/>
              </a:rPr>
              <a:t>/</a:t>
            </a:r>
            <a:r>
              <a:rPr lang="tr-TR" sz="2100" dirty="0" err="1" smtClean="0">
                <a:hlinkClick r:id="rId7"/>
              </a:rPr>
              <a:t>arnavutkoy</a:t>
            </a:r>
            <a:r>
              <a:rPr lang="tr-TR" sz="2100" dirty="0" smtClean="0">
                <a:hlinkClick r:id="rId7"/>
              </a:rPr>
              <a:t>/</a:t>
            </a:r>
            <a:r>
              <a:rPr lang="tr-TR" sz="2100" dirty="0" smtClean="0"/>
              <a:t> (2014).</a:t>
            </a:r>
          </a:p>
          <a:p>
            <a:r>
              <a:rPr lang="tr-TR" sz="2100" dirty="0" smtClean="0"/>
              <a:t>MTEGM, “Mesleki ve Teknik Eğitim Genel Müdürlüğü Okul, Alan, Dal, Arama” , </a:t>
            </a:r>
            <a:r>
              <a:rPr lang="tr-TR" sz="2100" dirty="0" smtClean="0">
                <a:hlinkClick r:id="rId8"/>
              </a:rPr>
              <a:t>http://mtegm.meb.gov.tr/TR/okullar.asp?PAGE=Liste</a:t>
            </a:r>
            <a:r>
              <a:rPr lang="tr-TR" sz="2100" dirty="0" smtClean="0"/>
              <a:t> (05.08.214)</a:t>
            </a:r>
          </a:p>
          <a:p>
            <a:r>
              <a:rPr lang="tr-TR" sz="2100" dirty="0" smtClean="0"/>
              <a:t>İş kur, “Meslekleri Tanıyalım”, </a:t>
            </a:r>
            <a:r>
              <a:rPr lang="tr-TR" sz="2100" dirty="0" smtClean="0">
                <a:hlinkClick r:id="rId9"/>
              </a:rPr>
              <a:t>http://e-</a:t>
            </a:r>
            <a:r>
              <a:rPr lang="tr-TR" sz="2100" dirty="0" err="1" smtClean="0">
                <a:hlinkClick r:id="rId9"/>
              </a:rPr>
              <a:t>ogrenme</a:t>
            </a:r>
            <a:r>
              <a:rPr lang="tr-TR" sz="2100" dirty="0" smtClean="0">
                <a:hlinkClick r:id="rId9"/>
              </a:rPr>
              <a:t>.</a:t>
            </a:r>
            <a:r>
              <a:rPr lang="tr-TR" sz="2100" dirty="0" err="1" smtClean="0">
                <a:hlinkClick r:id="rId9"/>
              </a:rPr>
              <a:t>iskur</a:t>
            </a:r>
            <a:r>
              <a:rPr lang="tr-TR" sz="2100" dirty="0" smtClean="0">
                <a:hlinkClick r:id="rId9"/>
              </a:rPr>
              <a:t>.gov.tr/</a:t>
            </a:r>
            <a:r>
              <a:rPr lang="tr-TR" sz="2100" dirty="0" err="1" smtClean="0">
                <a:hlinkClick r:id="rId9"/>
              </a:rPr>
              <a:t>oyscontent</a:t>
            </a:r>
            <a:r>
              <a:rPr lang="tr-TR" sz="2100" dirty="0" smtClean="0">
                <a:hlinkClick r:id="rId9"/>
              </a:rPr>
              <a:t>/</a:t>
            </a:r>
            <a:r>
              <a:rPr lang="tr-TR" sz="2100" dirty="0" err="1" smtClean="0">
                <a:hlinkClick r:id="rId9"/>
              </a:rPr>
              <a:t>Courses</a:t>
            </a:r>
            <a:r>
              <a:rPr lang="tr-TR" sz="2100" dirty="0" smtClean="0">
                <a:hlinkClick r:id="rId9"/>
              </a:rPr>
              <a:t>/Course162/</a:t>
            </a:r>
            <a:r>
              <a:rPr lang="tr-TR" sz="2100" dirty="0" smtClean="0"/>
              <a:t>  (06.06.2014)</a:t>
            </a:r>
          </a:p>
          <a:p>
            <a:r>
              <a:rPr lang="tr-TR" sz="2100" dirty="0" err="1" smtClean="0"/>
              <a:t>Aycan</a:t>
            </a:r>
            <a:r>
              <a:rPr lang="tr-TR" sz="2100" dirty="0" smtClean="0"/>
              <a:t>, Z. – Kılıç, B. “Meslek Eğitiminde Başarılı Okul-Sanayi İşbirlikleri: Ne Çalışıyor? Neden Çalışıyor?” , Koç Üniversitesi, İstanbul., 2012</a:t>
            </a:r>
          </a:p>
        </p:txBody>
      </p:sp>
    </p:spTree>
  </p:cSld>
  <p:clrMapOvr>
    <a:masterClrMapping/>
  </p:clrMapOvr>
  <p:transition spd="med">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p:txBody>
          <a:bodyPr/>
          <a:lstStyle/>
          <a:p>
            <a:r>
              <a:rPr lang="tr-TR" dirty="0" smtClean="0"/>
              <a:t>İLGİNİZ İÇİN TEŞEKKÜR EDERİZ</a:t>
            </a:r>
            <a:endParaRPr lang="tr-TR" dirty="0"/>
          </a:p>
        </p:txBody>
      </p:sp>
      <p:sp>
        <p:nvSpPr>
          <p:cNvPr id="5" name="4 Alt Başlık"/>
          <p:cNvSpPr>
            <a:spLocks noGrp="1"/>
          </p:cNvSpPr>
          <p:nvPr>
            <p:ph type="subTitle" idx="1"/>
          </p:nvPr>
        </p:nvSpPr>
        <p:spPr/>
        <p:txBody>
          <a:bodyPr/>
          <a:lstStyle/>
          <a:p>
            <a:r>
              <a:rPr lang="tr-TR" sz="2800" dirty="0" err="1" smtClean="0"/>
              <a:t>Dinçer</a:t>
            </a:r>
            <a:r>
              <a:rPr lang="tr-TR" sz="2800" dirty="0" smtClean="0"/>
              <a:t> DEDE – Arif DEDE</a:t>
            </a:r>
          </a:p>
          <a:p>
            <a:r>
              <a:rPr lang="tr-TR" sz="2800" dirty="0" smtClean="0"/>
              <a:t>İstanbul İl Milli Eğitim Müdürlüğü</a:t>
            </a:r>
          </a:p>
          <a:p>
            <a:r>
              <a:rPr lang="tr-TR" sz="2800" dirty="0" err="1" smtClean="0">
                <a:hlinkClick r:id="rId2"/>
              </a:rPr>
              <a:t>dincerdede</a:t>
            </a:r>
            <a:r>
              <a:rPr lang="tr-TR" sz="2800" dirty="0" smtClean="0">
                <a:hlinkClick r:id="rId2"/>
              </a:rPr>
              <a:t>@</a:t>
            </a:r>
            <a:r>
              <a:rPr lang="tr-TR" sz="2800" dirty="0" err="1" smtClean="0">
                <a:hlinkClick r:id="rId2"/>
              </a:rPr>
              <a:t>meb</a:t>
            </a:r>
            <a:r>
              <a:rPr lang="tr-TR" sz="2800" dirty="0" smtClean="0">
                <a:hlinkClick r:id="rId2"/>
              </a:rPr>
              <a:t>.gov.tr</a:t>
            </a:r>
            <a:r>
              <a:rPr lang="tr-TR" sz="2800" dirty="0" smtClean="0"/>
              <a:t> </a:t>
            </a:r>
            <a:r>
              <a:rPr lang="tr-TR" sz="2800" dirty="0" err="1" smtClean="0">
                <a:hlinkClick r:id="rId3"/>
              </a:rPr>
              <a:t>dedearif</a:t>
            </a:r>
            <a:r>
              <a:rPr lang="tr-TR" sz="2800" dirty="0" smtClean="0">
                <a:hlinkClick r:id="rId3"/>
              </a:rPr>
              <a:t>@</a:t>
            </a:r>
            <a:r>
              <a:rPr lang="tr-TR" sz="2800" dirty="0" err="1" smtClean="0">
                <a:hlinkClick r:id="rId3"/>
              </a:rPr>
              <a:t>mynet</a:t>
            </a:r>
            <a:r>
              <a:rPr lang="tr-TR" sz="2800" dirty="0" smtClean="0">
                <a:hlinkClick r:id="rId3"/>
              </a:rPr>
              <a:t>.com</a:t>
            </a:r>
            <a:r>
              <a:rPr lang="tr-TR" sz="2800" dirty="0" smtClean="0"/>
              <a:t> </a:t>
            </a:r>
            <a:endParaRPr lang="tr-TR" sz="2800" dirty="0"/>
          </a:p>
        </p:txBody>
      </p:sp>
    </p:spTree>
  </p:cSld>
  <p:clrMapOvr>
    <a:masterClrMapping/>
  </p:clrMapOvr>
  <p:transition spd="med">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GİRİŞ</a:t>
            </a:r>
            <a:endParaRPr lang="tr-TR" dirty="0"/>
          </a:p>
        </p:txBody>
      </p:sp>
      <p:sp>
        <p:nvSpPr>
          <p:cNvPr id="3" name="2 İçerik Yer Tutucusu"/>
          <p:cNvSpPr>
            <a:spLocks noGrp="1"/>
          </p:cNvSpPr>
          <p:nvPr>
            <p:ph idx="1"/>
          </p:nvPr>
        </p:nvSpPr>
        <p:spPr>
          <a:xfrm>
            <a:off x="1691680" y="1772816"/>
            <a:ext cx="6995120" cy="4392488"/>
          </a:xfrm>
        </p:spPr>
        <p:txBody>
          <a:bodyPr>
            <a:normAutofit fontScale="85000" lnSpcReduction="10000"/>
          </a:bodyPr>
          <a:lstStyle/>
          <a:p>
            <a:r>
              <a:rPr lang="tr-TR" dirty="0" smtClean="0"/>
              <a:t>Türkiye İstatistik Kurumu verilerine göre ülke geneli işsizlik oranı aydan aya değişmekle birlikte son iki yıldır % 10 - % 8 aralığında değişmektedir. (TÜİK, 2014)</a:t>
            </a:r>
          </a:p>
          <a:p>
            <a:endParaRPr lang="tr-TR" dirty="0" smtClean="0"/>
          </a:p>
          <a:p>
            <a:r>
              <a:rPr lang="tr-TR" dirty="0" smtClean="0"/>
              <a:t>Ülke genelinde genç nüfus içinde  işsizlik oranının ise % 20’lere yaklaşması ve küresel ekonomik kriz ortamında artma olasılığı, uzun vadede çok ciddi bir toplumsal tehdidin habercisidir. (ERG, 2012: 8)</a:t>
            </a:r>
            <a:endParaRPr lang="tr-TR" dirty="0"/>
          </a:p>
        </p:txBody>
      </p:sp>
    </p:spTree>
  </p:cSld>
  <p:clrMapOvr>
    <a:masterClrMapping/>
  </p:clrMapOvr>
  <p:transition spd="med">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GİRİŞ</a:t>
            </a:r>
            <a:endParaRPr lang="tr-TR" dirty="0"/>
          </a:p>
        </p:txBody>
      </p:sp>
      <p:sp>
        <p:nvSpPr>
          <p:cNvPr id="3" name="2 İçerik Yer Tutucusu"/>
          <p:cNvSpPr>
            <a:spLocks noGrp="1"/>
          </p:cNvSpPr>
          <p:nvPr>
            <p:ph idx="1"/>
          </p:nvPr>
        </p:nvSpPr>
        <p:spPr>
          <a:xfrm>
            <a:off x="1691680" y="1772816"/>
            <a:ext cx="6995120" cy="4392488"/>
          </a:xfrm>
        </p:spPr>
        <p:txBody>
          <a:bodyPr>
            <a:normAutofit fontScale="92500" lnSpcReduction="20000"/>
          </a:bodyPr>
          <a:lstStyle/>
          <a:p>
            <a:r>
              <a:rPr lang="tr-TR" dirty="0" smtClean="0"/>
              <a:t>Ayrıca sanayi, hizmet ve tarım sektörlerinin nitelikli eleman gereksiniminin karşılanamaması olasılığı, ülke çapında sürdürülebilir büyüme potansiyeline doğrudan sekte vurabilecek bir risktir. (ERG, 2012: 8)</a:t>
            </a:r>
          </a:p>
          <a:p>
            <a:endParaRPr lang="tr-TR" dirty="0" smtClean="0"/>
          </a:p>
          <a:p>
            <a:r>
              <a:rPr lang="tr-TR" dirty="0" smtClean="0"/>
              <a:t>Burada sözü edilen iki önemli riske yönelik elimizde en önemli müdahale aracı ise nitelikli mesleki ve teknik eğitimdir. (ERG, 2012: 8)</a:t>
            </a:r>
            <a:endParaRPr lang="tr-TR" dirty="0"/>
          </a:p>
        </p:txBody>
      </p:sp>
    </p:spTree>
  </p:cSld>
  <p:clrMapOvr>
    <a:masterClrMapping/>
  </p:clrMapOvr>
  <p:transition spd="med">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GİRİŞ</a:t>
            </a:r>
            <a:endParaRPr lang="tr-TR" dirty="0"/>
          </a:p>
        </p:txBody>
      </p:sp>
      <p:sp>
        <p:nvSpPr>
          <p:cNvPr id="3" name="2 İçerik Yer Tutucusu"/>
          <p:cNvSpPr>
            <a:spLocks noGrp="1"/>
          </p:cNvSpPr>
          <p:nvPr>
            <p:ph idx="1"/>
          </p:nvPr>
        </p:nvSpPr>
        <p:spPr>
          <a:xfrm>
            <a:off x="1691680" y="1772816"/>
            <a:ext cx="6995120" cy="4392488"/>
          </a:xfrm>
        </p:spPr>
        <p:txBody>
          <a:bodyPr>
            <a:normAutofit fontScale="70000" lnSpcReduction="20000"/>
          </a:bodyPr>
          <a:lstStyle/>
          <a:p>
            <a:r>
              <a:rPr lang="tr-TR" dirty="0" smtClean="0"/>
              <a:t>Yapılan araştırmalar gösteriyor ki eğitim sistemi ile işgücü piyasası arasındaki bağın etkin bir şekilde kurulamaması ve eğitim sürecinde gençlerin piyasa koşullarına yetersiz bir şekilde hazırlanmaları, gençlerin okuldan işe geçiş sürecini olumsuz etkilemektedir.</a:t>
            </a:r>
          </a:p>
          <a:p>
            <a:pPr>
              <a:buNone/>
            </a:pPr>
            <a:endParaRPr lang="tr-TR" dirty="0" smtClean="0"/>
          </a:p>
          <a:p>
            <a:r>
              <a:rPr lang="tr-TR" dirty="0" smtClean="0"/>
              <a:t>Bu geçiş sürecinde en büyük sorunu da herhangi bir mesleki bilgiye sahip olmayan genel lise mezunları yaşamaktaydılar. Bu sorunun çözümü amacıyla Milli Eğitim Bakanlığı tarafından 2010 yılında bir genelge yayınlanarak genel liselerin meslek veya Anadolu liselerine dönüştürülmesi amaçlanmıştır.</a:t>
            </a:r>
            <a:endParaRPr lang="tr-TR" dirty="0"/>
          </a:p>
        </p:txBody>
      </p:sp>
    </p:spTree>
  </p:cSld>
  <p:clrMapOvr>
    <a:masterClrMapping/>
  </p:clrMapOvr>
  <p:transition spd="med">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GİRİŞ</a:t>
            </a:r>
            <a:endParaRPr lang="tr-TR" dirty="0"/>
          </a:p>
        </p:txBody>
      </p:sp>
      <p:sp>
        <p:nvSpPr>
          <p:cNvPr id="3" name="2 İçerik Yer Tutucusu"/>
          <p:cNvSpPr>
            <a:spLocks noGrp="1"/>
          </p:cNvSpPr>
          <p:nvPr>
            <p:ph idx="1"/>
          </p:nvPr>
        </p:nvSpPr>
        <p:spPr>
          <a:xfrm>
            <a:off x="1691680" y="1772816"/>
            <a:ext cx="6995120" cy="4392488"/>
          </a:xfrm>
        </p:spPr>
        <p:txBody>
          <a:bodyPr>
            <a:normAutofit fontScale="85000" lnSpcReduction="20000"/>
          </a:bodyPr>
          <a:lstStyle/>
          <a:p>
            <a:r>
              <a:rPr lang="tr-TR" dirty="0" smtClean="0"/>
              <a:t>Bu genelge doğrultusunda 2012-2013 eğitim öğretim yılının sonu itibariyle liselerde okul dönüşümleri tamamlanmış olup, bazı genel liseler meslek lisesine dönüştürülmüştür.</a:t>
            </a:r>
          </a:p>
          <a:p>
            <a:endParaRPr lang="tr-TR" dirty="0" smtClean="0"/>
          </a:p>
          <a:p>
            <a:r>
              <a:rPr lang="tr-TR" dirty="0" smtClean="0"/>
              <a:t>Diğer taraftan ise Milli Eğitim Bakanlığı tarafından Meslek liseleri ile işletmelerin işbirliğini sağlayarak mevcut piyasa normlarına uygun eleman yetiştirmek amacıyla dış paydaşlar ile bir çok proje yürütülmektedir.</a:t>
            </a:r>
            <a:endParaRPr lang="tr-TR" dirty="0"/>
          </a:p>
        </p:txBody>
      </p:sp>
    </p:spTree>
  </p:cSld>
  <p:clrMapOvr>
    <a:masterClrMapping/>
  </p:clrMapOvr>
  <p:transition spd="med">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GİRİŞ</a:t>
            </a:r>
            <a:endParaRPr lang="tr-TR" dirty="0"/>
          </a:p>
        </p:txBody>
      </p:sp>
      <p:sp>
        <p:nvSpPr>
          <p:cNvPr id="3" name="2 İçerik Yer Tutucusu"/>
          <p:cNvSpPr>
            <a:spLocks noGrp="1"/>
          </p:cNvSpPr>
          <p:nvPr>
            <p:ph idx="1"/>
          </p:nvPr>
        </p:nvSpPr>
        <p:spPr>
          <a:xfrm>
            <a:off x="1691680" y="1772816"/>
            <a:ext cx="6995120" cy="4392488"/>
          </a:xfrm>
        </p:spPr>
        <p:txBody>
          <a:bodyPr>
            <a:normAutofit fontScale="92500" lnSpcReduction="20000"/>
          </a:bodyPr>
          <a:lstStyle/>
          <a:p>
            <a:r>
              <a:rPr lang="tr-TR" sz="3100" dirty="0" smtClean="0"/>
              <a:t>Araştırma sonuçları okul-işletme işbirliklerinden işverenlerin, öğrencilerin, öğretmenlerin kısaca tüm paydaşların yararlandığına da işaret etmektedir (</a:t>
            </a:r>
            <a:r>
              <a:rPr lang="tr-TR" sz="3100" dirty="0" err="1" smtClean="0"/>
              <a:t>Hughes</a:t>
            </a:r>
            <a:r>
              <a:rPr lang="tr-TR" sz="3100" dirty="0" smtClean="0"/>
              <a:t>, </a:t>
            </a:r>
            <a:r>
              <a:rPr lang="tr-TR" sz="3100" dirty="0" err="1" smtClean="0"/>
              <a:t>Karp</a:t>
            </a:r>
            <a:r>
              <a:rPr lang="tr-TR" sz="3100" dirty="0" smtClean="0"/>
              <a:t> ve </a:t>
            </a:r>
            <a:r>
              <a:rPr lang="tr-TR" sz="3100" dirty="0" err="1" smtClean="0"/>
              <a:t>Orr</a:t>
            </a:r>
            <a:r>
              <a:rPr lang="tr-TR" sz="3100" dirty="0" smtClean="0"/>
              <a:t>, 2002: 54 ). </a:t>
            </a:r>
          </a:p>
          <a:p>
            <a:r>
              <a:rPr lang="tr-TR" sz="3100" dirty="0" smtClean="0"/>
              <a:t>Araştırmalar ayrıca okul-işletme işbirliklerinin hem uygulamada hem de etkinlikte başarıya ulaştığını göstermektedir (</a:t>
            </a:r>
            <a:r>
              <a:rPr lang="tr-TR" sz="3100" dirty="0" err="1" smtClean="0"/>
              <a:t>Hughes</a:t>
            </a:r>
            <a:r>
              <a:rPr lang="tr-TR" sz="3100" dirty="0" smtClean="0"/>
              <a:t>, </a:t>
            </a:r>
            <a:r>
              <a:rPr lang="tr-TR" sz="3100" dirty="0" err="1" smtClean="0"/>
              <a:t>Bailey</a:t>
            </a:r>
            <a:r>
              <a:rPr lang="tr-TR" sz="3100" dirty="0" smtClean="0"/>
              <a:t> ve </a:t>
            </a:r>
            <a:r>
              <a:rPr lang="tr-TR" sz="3100" dirty="0" err="1" smtClean="0"/>
              <a:t>Mechur</a:t>
            </a:r>
            <a:r>
              <a:rPr lang="tr-TR" sz="3100" dirty="0" smtClean="0"/>
              <a:t>, 2001). </a:t>
            </a:r>
            <a:endParaRPr lang="tr-TR" sz="3100" dirty="0"/>
          </a:p>
        </p:txBody>
      </p:sp>
    </p:spTree>
  </p:cSld>
  <p:clrMapOvr>
    <a:masterClrMapping/>
  </p:clrMapOvr>
  <p:transition spd="med">
    <p:push dir="u"/>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5406</TotalTime>
  <Words>1514</Words>
  <Application>Microsoft Office PowerPoint</Application>
  <PresentationFormat>Ekran Gösterisi (4:3)</PresentationFormat>
  <Paragraphs>147</Paragraphs>
  <Slides>45</Slides>
  <Notes>0</Notes>
  <HiddenSlides>0</HiddenSlides>
  <MMClips>0</MMClips>
  <ScaleCrop>false</ScaleCrop>
  <HeadingPairs>
    <vt:vector size="4" baseType="variant">
      <vt:variant>
        <vt:lpstr>Tema</vt:lpstr>
      </vt:variant>
      <vt:variant>
        <vt:i4>1</vt:i4>
      </vt:variant>
      <vt:variant>
        <vt:lpstr>Slayt Başlıkları</vt:lpstr>
      </vt:variant>
      <vt:variant>
        <vt:i4>45</vt:i4>
      </vt:variant>
    </vt:vector>
  </HeadingPairs>
  <TitlesOfParts>
    <vt:vector size="46" baseType="lpstr">
      <vt:lpstr>Diseño predeterminado</vt:lpstr>
      <vt:lpstr>Dinçer DEDE – Arif DEDE</vt:lpstr>
      <vt:lpstr>MESLEKİ VE TEKNİK EĞİTİM KURUMLARINDA BULUNAN MESLEKİ EĞİTİM ALANLARININ VE OKUL DÖNÜŞÜMLERİNİN  OKUL – İŞLETME İŞBİRLİĞİNE ETKİSİ</vt:lpstr>
      <vt:lpstr>BAŞLIKLAR</vt:lpstr>
      <vt:lpstr>GİRİŞ</vt:lpstr>
      <vt:lpstr>GİRİŞ</vt:lpstr>
      <vt:lpstr>GİRİŞ</vt:lpstr>
      <vt:lpstr>GİRİŞ</vt:lpstr>
      <vt:lpstr>GİRİŞ</vt:lpstr>
      <vt:lpstr>GİRİŞ</vt:lpstr>
      <vt:lpstr>GİRİŞ</vt:lpstr>
      <vt:lpstr>GİRİŞ</vt:lpstr>
      <vt:lpstr>Slayt 12</vt:lpstr>
      <vt:lpstr>AMAÇ</vt:lpstr>
      <vt:lpstr>Slayt 14</vt:lpstr>
      <vt:lpstr>YÖNTEM</vt:lpstr>
      <vt:lpstr>YÖNTEM Neden Tuzla Seçildi</vt:lpstr>
      <vt:lpstr>YÖNTEM Neden Arnavutköy Seçildi</vt:lpstr>
      <vt:lpstr>Slayt 18</vt:lpstr>
      <vt:lpstr>BULGULAR</vt:lpstr>
      <vt:lpstr>BULGULAR</vt:lpstr>
      <vt:lpstr>BULGULAR</vt:lpstr>
      <vt:lpstr>BULGULAR</vt:lpstr>
      <vt:lpstr>BULGULAR</vt:lpstr>
      <vt:lpstr>BULGULAR</vt:lpstr>
      <vt:lpstr>BULGULAR</vt:lpstr>
      <vt:lpstr>BULGULAR</vt:lpstr>
      <vt:lpstr>BULGULAR</vt:lpstr>
      <vt:lpstr>BULGULAR</vt:lpstr>
      <vt:lpstr>Slayt 29</vt:lpstr>
      <vt:lpstr>TARTIŞMA</vt:lpstr>
      <vt:lpstr>TARTIŞMA</vt:lpstr>
      <vt:lpstr>TARTIŞMA</vt:lpstr>
      <vt:lpstr>TARTIŞMA</vt:lpstr>
      <vt:lpstr>TARTIŞMA</vt:lpstr>
      <vt:lpstr>TARTIŞMA</vt:lpstr>
      <vt:lpstr>TARTIŞMA</vt:lpstr>
      <vt:lpstr>TARTIŞMA</vt:lpstr>
      <vt:lpstr>TARTIŞMA</vt:lpstr>
      <vt:lpstr>Slayt 39</vt:lpstr>
      <vt:lpstr>SONUÇ</vt:lpstr>
      <vt:lpstr>SONUÇ</vt:lpstr>
      <vt:lpstr>Slayt 42</vt:lpstr>
      <vt:lpstr>ÖNERİLER</vt:lpstr>
      <vt:lpstr>KAYNAKÇA</vt:lpstr>
      <vt:lpstr>İLGİNİZ İÇİN TEŞEKKÜR EDERİZ</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istmem</cp:lastModifiedBy>
  <cp:revision>654</cp:revision>
  <dcterms:created xsi:type="dcterms:W3CDTF">2010-05-23T14:28:12Z</dcterms:created>
  <dcterms:modified xsi:type="dcterms:W3CDTF">2014-09-13T06:43:12Z</dcterms:modified>
</cp:coreProperties>
</file>