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87"/>
  </p:notesMasterIdLst>
  <p:handoutMasterIdLst>
    <p:handoutMasterId r:id="rId88"/>
  </p:handoutMasterIdLst>
  <p:sldIdLst>
    <p:sldId id="347" r:id="rId2"/>
    <p:sldId id="257" r:id="rId3"/>
    <p:sldId id="260" r:id="rId4"/>
    <p:sldId id="261" r:id="rId5"/>
    <p:sldId id="263" r:id="rId6"/>
    <p:sldId id="264" r:id="rId7"/>
    <p:sldId id="265" r:id="rId8"/>
    <p:sldId id="321" r:id="rId9"/>
    <p:sldId id="331" r:id="rId10"/>
    <p:sldId id="332" r:id="rId11"/>
    <p:sldId id="333" r:id="rId12"/>
    <p:sldId id="327" r:id="rId13"/>
    <p:sldId id="348" r:id="rId14"/>
    <p:sldId id="328" r:id="rId15"/>
    <p:sldId id="329" r:id="rId16"/>
    <p:sldId id="349" r:id="rId17"/>
    <p:sldId id="330" r:id="rId18"/>
    <p:sldId id="351" r:id="rId19"/>
    <p:sldId id="266" r:id="rId20"/>
    <p:sldId id="267" r:id="rId21"/>
    <p:sldId id="269" r:id="rId22"/>
    <p:sldId id="270" r:id="rId23"/>
    <p:sldId id="271" r:id="rId24"/>
    <p:sldId id="272" r:id="rId25"/>
    <p:sldId id="274" r:id="rId26"/>
    <p:sldId id="337" r:id="rId27"/>
    <p:sldId id="342" r:id="rId28"/>
    <p:sldId id="343" r:id="rId29"/>
    <p:sldId id="339" r:id="rId30"/>
    <p:sldId id="275" r:id="rId31"/>
    <p:sldId id="280" r:id="rId32"/>
    <p:sldId id="279" r:id="rId33"/>
    <p:sldId id="322" r:id="rId34"/>
    <p:sldId id="278" r:id="rId35"/>
    <p:sldId id="319" r:id="rId36"/>
    <p:sldId id="320" r:id="rId37"/>
    <p:sldId id="277" r:id="rId38"/>
    <p:sldId id="276" r:id="rId39"/>
    <p:sldId id="326" r:id="rId40"/>
    <p:sldId id="281" r:id="rId41"/>
    <p:sldId id="282" r:id="rId42"/>
    <p:sldId id="334" r:id="rId43"/>
    <p:sldId id="335" r:id="rId44"/>
    <p:sldId id="283" r:id="rId45"/>
    <p:sldId id="340" r:id="rId46"/>
    <p:sldId id="284" r:id="rId47"/>
    <p:sldId id="338" r:id="rId48"/>
    <p:sldId id="285" r:id="rId49"/>
    <p:sldId id="336" r:id="rId50"/>
    <p:sldId id="286" r:id="rId51"/>
    <p:sldId id="344" r:id="rId52"/>
    <p:sldId id="345" r:id="rId53"/>
    <p:sldId id="323" r:id="rId54"/>
    <p:sldId id="324" r:id="rId55"/>
    <p:sldId id="287" r:id="rId56"/>
    <p:sldId id="288" r:id="rId57"/>
    <p:sldId id="289" r:id="rId58"/>
    <p:sldId id="290" r:id="rId59"/>
    <p:sldId id="291" r:id="rId60"/>
    <p:sldId id="292" r:id="rId61"/>
    <p:sldId id="293" r:id="rId62"/>
    <p:sldId id="294" r:id="rId63"/>
    <p:sldId id="295" r:id="rId64"/>
    <p:sldId id="318" r:id="rId65"/>
    <p:sldId id="296" r:id="rId66"/>
    <p:sldId id="297" r:id="rId67"/>
    <p:sldId id="298" r:id="rId68"/>
    <p:sldId id="299" r:id="rId69"/>
    <p:sldId id="300" r:id="rId70"/>
    <p:sldId id="301" r:id="rId71"/>
    <p:sldId id="302" r:id="rId72"/>
    <p:sldId id="303" r:id="rId73"/>
    <p:sldId id="304" r:id="rId74"/>
    <p:sldId id="305" r:id="rId75"/>
    <p:sldId id="307" r:id="rId76"/>
    <p:sldId id="308" r:id="rId77"/>
    <p:sldId id="346" r:id="rId78"/>
    <p:sldId id="309" r:id="rId79"/>
    <p:sldId id="310" r:id="rId80"/>
    <p:sldId id="311" r:id="rId81"/>
    <p:sldId id="312" r:id="rId82"/>
    <p:sldId id="313" r:id="rId83"/>
    <p:sldId id="314" r:id="rId84"/>
    <p:sldId id="315" r:id="rId85"/>
    <p:sldId id="350" r:id="rId86"/>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576" y="-5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handoutMaster" Target="handoutMasters/handout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105611F-8288-4CE4-BD08-8DADAE394DBA}" type="datetimeFigureOut">
              <a:rPr lang="tr-TR" smtClean="0"/>
              <a:pPr/>
              <a:t>07.07.2016</a:t>
            </a:fld>
            <a:endParaRPr lang="tr-TR"/>
          </a:p>
        </p:txBody>
      </p:sp>
      <p:sp>
        <p:nvSpPr>
          <p:cNvPr id="4" name="Altbilgi Yer Tutucusu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2F9419D-A989-45D5-A024-E8F9A6B70CCF}" type="slidenum">
              <a:rPr lang="tr-TR" smtClean="0"/>
              <a:pPr/>
              <a:t>‹#›</a:t>
            </a:fld>
            <a:endParaRPr lang="tr-TR"/>
          </a:p>
        </p:txBody>
      </p:sp>
    </p:spTree>
    <p:extLst>
      <p:ext uri="{BB962C8B-B14F-4D97-AF65-F5344CB8AC3E}">
        <p14:creationId xmlns="" xmlns:p14="http://schemas.microsoft.com/office/powerpoint/2010/main" val="1756879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D7DEEA-6591-449C-882D-B7C0F6C010E2}" type="datetimeFigureOut">
              <a:rPr lang="tr-TR" smtClean="0"/>
              <a:pPr/>
              <a:t>07.07.2016</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27D947-A582-414A-9B69-4A12CC205279}" type="slidenum">
              <a:rPr lang="tr-TR" smtClean="0"/>
              <a:pPr/>
              <a:t>‹#›</a:t>
            </a:fld>
            <a:endParaRPr lang="tr-TR"/>
          </a:p>
        </p:txBody>
      </p:sp>
    </p:spTree>
    <p:extLst>
      <p:ext uri="{BB962C8B-B14F-4D97-AF65-F5344CB8AC3E}">
        <p14:creationId xmlns="" xmlns:p14="http://schemas.microsoft.com/office/powerpoint/2010/main" val="282163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5227D947-A582-414A-9B69-4A12CC205279}" type="slidenum">
              <a:rPr lang="tr-TR" smtClean="0"/>
              <a:pPr/>
              <a:t>34</a:t>
            </a:fld>
            <a:endParaRPr lang="tr-TR"/>
          </a:p>
        </p:txBody>
      </p:sp>
    </p:spTree>
    <p:extLst>
      <p:ext uri="{BB962C8B-B14F-4D97-AF65-F5344CB8AC3E}">
        <p14:creationId xmlns="" xmlns:p14="http://schemas.microsoft.com/office/powerpoint/2010/main" val="100888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30" name="Date Placeholder 29"/>
          <p:cNvSpPr>
            <a:spLocks noGrp="1"/>
          </p:cNvSpPr>
          <p:nvPr>
            <p:ph type="dt" sz="half" idx="10"/>
          </p:nvPr>
        </p:nvSpPr>
        <p:spPr/>
        <p:txBody>
          <a:bodyPr/>
          <a:lstStyle/>
          <a:p>
            <a:fld id="{699223A0-9AC7-4CCD-AA6A-9ECC08499C40}" type="datetime1">
              <a:rPr lang="tr-TR" smtClean="0"/>
              <a:pPr/>
              <a:t>07.07.2016</a:t>
            </a:fld>
            <a:endParaRPr lang="tr-TR"/>
          </a:p>
        </p:txBody>
      </p:sp>
      <p:sp>
        <p:nvSpPr>
          <p:cNvPr id="19" name="Footer Placeholder 18"/>
          <p:cNvSpPr>
            <a:spLocks noGrp="1"/>
          </p:cNvSpPr>
          <p:nvPr>
            <p:ph type="ftr" sz="quarter" idx="11"/>
          </p:nvPr>
        </p:nvSpPr>
        <p:spPr/>
        <p:txBody>
          <a:bodyPr/>
          <a:lstStyle/>
          <a:p>
            <a:r>
              <a:rPr lang="tr-TR" smtClean="0"/>
              <a:t>ARİF DEDE</a:t>
            </a:r>
            <a:endParaRPr lang="tr-TR"/>
          </a:p>
        </p:txBody>
      </p:sp>
      <p:sp>
        <p:nvSpPr>
          <p:cNvPr id="27" name="Slide Number Placeholder 26"/>
          <p:cNvSpPr>
            <a:spLocks noGrp="1"/>
          </p:cNvSpPr>
          <p:nvPr>
            <p:ph type="sldNum" sz="quarter" idx="12"/>
          </p:nvPr>
        </p:nvSpPr>
        <p:spPr/>
        <p:txBody>
          <a:bodyPr/>
          <a:lstStyle/>
          <a:p>
            <a:fld id="{F302176B-0E47-46AC-8F43-DAB4B8A37D06}"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tr-TR" smtClean="0"/>
              <a:t>Asıl başlık stili için tıklatın</a:t>
            </a:r>
            <a:endParaRPr kumimoji="0" lang="en-US"/>
          </a:p>
        </p:txBody>
      </p:sp>
      <p:sp>
        <p:nvSpPr>
          <p:cNvPr id="3" name="Content Placeholder 2"/>
          <p:cNvSpPr>
            <a:spLocks noGrp="1"/>
          </p:cNvSpPr>
          <p:nvPr>
            <p:ph idx="1"/>
          </p:nvPr>
        </p:nvSpPr>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Date Placeholder 3"/>
          <p:cNvSpPr>
            <a:spLocks noGrp="1"/>
          </p:cNvSpPr>
          <p:nvPr>
            <p:ph type="dt" sz="half" idx="10"/>
          </p:nvPr>
        </p:nvSpPr>
        <p:spPr/>
        <p:txBody>
          <a:bodyPr/>
          <a:lstStyle/>
          <a:p>
            <a:fld id="{EEB8500A-4F6B-4B60-ADC8-1717E2A6050B}" type="datetime1">
              <a:rPr lang="tr-TR" smtClean="0"/>
              <a:pPr/>
              <a:t>07.07.2016</a:t>
            </a:fld>
            <a:endParaRPr lang="tr-TR"/>
          </a:p>
        </p:txBody>
      </p:sp>
      <p:sp>
        <p:nvSpPr>
          <p:cNvPr id="5" name="Footer Placeholder 4"/>
          <p:cNvSpPr>
            <a:spLocks noGrp="1"/>
          </p:cNvSpPr>
          <p:nvPr>
            <p:ph type="ftr" sz="quarter" idx="11"/>
          </p:nvPr>
        </p:nvSpPr>
        <p:spPr/>
        <p:txBody>
          <a:bodyPr/>
          <a:lstStyle/>
          <a:p>
            <a:r>
              <a:rPr lang="tr-TR" smtClean="0"/>
              <a:t>ARİF DEDE</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Date Placeholder 3"/>
          <p:cNvSpPr>
            <a:spLocks noGrp="1"/>
          </p:cNvSpPr>
          <p:nvPr>
            <p:ph type="dt" sz="half" idx="10"/>
          </p:nvPr>
        </p:nvSpPr>
        <p:spPr/>
        <p:txBody>
          <a:bodyPr/>
          <a:lstStyle/>
          <a:p>
            <a:fld id="{4769DC34-4C0B-4A8D-8AAB-944D62A5AED7}" type="datetime1">
              <a:rPr lang="tr-TR" smtClean="0"/>
              <a:pPr/>
              <a:t>07.07.2016</a:t>
            </a:fld>
            <a:endParaRPr lang="tr-TR"/>
          </a:p>
        </p:txBody>
      </p:sp>
      <p:sp>
        <p:nvSpPr>
          <p:cNvPr id="5" name="Footer Placeholder 4"/>
          <p:cNvSpPr>
            <a:spLocks noGrp="1"/>
          </p:cNvSpPr>
          <p:nvPr>
            <p:ph type="ftr" sz="quarter" idx="11"/>
          </p:nvPr>
        </p:nvSpPr>
        <p:spPr/>
        <p:txBody>
          <a:bodyPr/>
          <a:lstStyle/>
          <a:p>
            <a:r>
              <a:rPr lang="tr-TR" smtClean="0"/>
              <a:t>ARİF DEDE</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tr-TR" smtClean="0"/>
              <a:t>Asıl başlık stili için tıklatın</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Date Placeholder 4"/>
          <p:cNvSpPr>
            <a:spLocks noGrp="1"/>
          </p:cNvSpPr>
          <p:nvPr>
            <p:ph type="dt" sz="half" idx="10"/>
          </p:nvPr>
        </p:nvSpPr>
        <p:spPr/>
        <p:txBody>
          <a:bodyPr/>
          <a:lstStyle/>
          <a:p>
            <a:fld id="{9A483AE3-5705-430A-B53E-56C27DA3D346}" type="datetime1">
              <a:rPr lang="tr-TR" smtClean="0"/>
              <a:pPr/>
              <a:t>07.07.2016</a:t>
            </a:fld>
            <a:endParaRPr lang="tr-TR"/>
          </a:p>
        </p:txBody>
      </p:sp>
      <p:sp>
        <p:nvSpPr>
          <p:cNvPr id="6" name="Footer Placeholder 5"/>
          <p:cNvSpPr>
            <a:spLocks noGrp="1"/>
          </p:cNvSpPr>
          <p:nvPr>
            <p:ph type="ftr" sz="quarter" idx="11"/>
          </p:nvPr>
        </p:nvSpPr>
        <p:spPr/>
        <p:txBody>
          <a:bodyPr/>
          <a:lstStyle/>
          <a:p>
            <a:r>
              <a:rPr lang="tr-TR" smtClean="0"/>
              <a:t>ARİF DEDE</a:t>
            </a:r>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tr-TR" smtClean="0"/>
              <a:t>Asıl başlık stili için tıklatın</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Date Placeholder 6"/>
          <p:cNvSpPr>
            <a:spLocks noGrp="1"/>
          </p:cNvSpPr>
          <p:nvPr>
            <p:ph type="dt" sz="half" idx="10"/>
          </p:nvPr>
        </p:nvSpPr>
        <p:spPr/>
        <p:txBody>
          <a:bodyPr/>
          <a:lstStyle/>
          <a:p>
            <a:fld id="{4103B0B0-0496-4B2C-BB75-7075469B57E5}" type="datetime1">
              <a:rPr lang="tr-TR" smtClean="0"/>
              <a:pPr/>
              <a:t>07.07.2016</a:t>
            </a:fld>
            <a:endParaRPr lang="tr-TR"/>
          </a:p>
        </p:txBody>
      </p:sp>
      <p:sp>
        <p:nvSpPr>
          <p:cNvPr id="8" name="Footer Placeholder 7"/>
          <p:cNvSpPr>
            <a:spLocks noGrp="1"/>
          </p:cNvSpPr>
          <p:nvPr>
            <p:ph type="ftr" sz="quarter" idx="11"/>
          </p:nvPr>
        </p:nvSpPr>
        <p:spPr/>
        <p:txBody>
          <a:bodyPr/>
          <a:lstStyle/>
          <a:p>
            <a:r>
              <a:rPr lang="tr-TR" smtClean="0"/>
              <a:t>ARİF DEDE</a:t>
            </a:r>
            <a:endParaRPr lang="tr-TR"/>
          </a:p>
        </p:txBody>
      </p:sp>
      <p:sp>
        <p:nvSpPr>
          <p:cNvPr id="9" name="Slide Number Placeholder 8"/>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Date Placeholder 2"/>
          <p:cNvSpPr>
            <a:spLocks noGrp="1"/>
          </p:cNvSpPr>
          <p:nvPr>
            <p:ph type="dt" sz="half" idx="10"/>
          </p:nvPr>
        </p:nvSpPr>
        <p:spPr/>
        <p:txBody>
          <a:bodyPr/>
          <a:lstStyle/>
          <a:p>
            <a:fld id="{61673A61-DE90-4852-9936-ABC0FEB40598}" type="datetime1">
              <a:rPr lang="tr-TR" smtClean="0"/>
              <a:pPr/>
              <a:t>07.07.2016</a:t>
            </a:fld>
            <a:endParaRPr lang="tr-TR"/>
          </a:p>
        </p:txBody>
      </p:sp>
      <p:sp>
        <p:nvSpPr>
          <p:cNvPr id="4" name="Footer Placeholder 3"/>
          <p:cNvSpPr>
            <a:spLocks noGrp="1"/>
          </p:cNvSpPr>
          <p:nvPr>
            <p:ph type="ftr" sz="quarter" idx="11"/>
          </p:nvPr>
        </p:nvSpPr>
        <p:spPr/>
        <p:txBody>
          <a:bodyPr/>
          <a:lstStyle/>
          <a:p>
            <a:r>
              <a:rPr lang="tr-TR" smtClean="0"/>
              <a:t>ARİF DEDE</a:t>
            </a:r>
            <a:endParaRPr lang="tr-TR"/>
          </a:p>
        </p:txBody>
      </p:sp>
      <p:sp>
        <p:nvSpPr>
          <p:cNvPr id="5" name="Slide Number Placeholder 4"/>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5A7BB0-12EB-417B-9CEC-8CB2EBC5BD7F}" type="datetime1">
              <a:rPr lang="tr-TR" smtClean="0"/>
              <a:pPr/>
              <a:t>07.07.2016</a:t>
            </a:fld>
            <a:endParaRPr lang="tr-TR"/>
          </a:p>
        </p:txBody>
      </p:sp>
      <p:sp>
        <p:nvSpPr>
          <p:cNvPr id="3" name="Footer Placeholder 2"/>
          <p:cNvSpPr>
            <a:spLocks noGrp="1"/>
          </p:cNvSpPr>
          <p:nvPr>
            <p:ph type="ftr" sz="quarter" idx="11"/>
          </p:nvPr>
        </p:nvSpPr>
        <p:spPr/>
        <p:txBody>
          <a:bodyPr/>
          <a:lstStyle/>
          <a:p>
            <a:r>
              <a:rPr lang="tr-TR" smtClean="0"/>
              <a:t>ARİF DEDE</a:t>
            </a:r>
            <a:endParaRPr lang="tr-TR"/>
          </a:p>
        </p:txBody>
      </p:sp>
      <p:sp>
        <p:nvSpPr>
          <p:cNvPr id="4" name="Slide Number Placeholder 3"/>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tr-TR" smtClean="0"/>
              <a:t>Asıl metin stillerini düzenlemek için tıklatın</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Date Placeholder 4"/>
          <p:cNvSpPr>
            <a:spLocks noGrp="1"/>
          </p:cNvSpPr>
          <p:nvPr>
            <p:ph type="dt" sz="half" idx="10"/>
          </p:nvPr>
        </p:nvSpPr>
        <p:spPr/>
        <p:txBody>
          <a:bodyPr/>
          <a:lstStyle/>
          <a:p>
            <a:fld id="{DD1C4AEC-A53E-4448-AD72-E71A29E8370D}" type="datetime1">
              <a:rPr lang="tr-TR" smtClean="0"/>
              <a:pPr/>
              <a:t>07.07.2016</a:t>
            </a:fld>
            <a:endParaRPr lang="tr-TR"/>
          </a:p>
        </p:txBody>
      </p:sp>
      <p:sp>
        <p:nvSpPr>
          <p:cNvPr id="6" name="Footer Placeholder 5"/>
          <p:cNvSpPr>
            <a:spLocks noGrp="1"/>
          </p:cNvSpPr>
          <p:nvPr>
            <p:ph type="ftr" sz="quarter" idx="11"/>
          </p:nvPr>
        </p:nvSpPr>
        <p:spPr/>
        <p:txBody>
          <a:bodyPr/>
          <a:lstStyle/>
          <a:p>
            <a:r>
              <a:rPr lang="tr-TR" smtClean="0"/>
              <a:t>ARİF DEDE</a:t>
            </a:r>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tr-TR" smtClean="0"/>
              <a:t>Asıl başlık stili için tıklatın</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5" name="Date Placeholder 4"/>
          <p:cNvSpPr>
            <a:spLocks noGrp="1"/>
          </p:cNvSpPr>
          <p:nvPr>
            <p:ph type="dt" sz="half" idx="10"/>
          </p:nvPr>
        </p:nvSpPr>
        <p:spPr/>
        <p:txBody>
          <a:bodyPr/>
          <a:lstStyle/>
          <a:p>
            <a:fld id="{7BCDC486-AAD8-4082-9E04-7560FB4263CD}" type="datetime1">
              <a:rPr lang="tr-TR" smtClean="0"/>
              <a:pPr/>
              <a:t>07.07.2016</a:t>
            </a:fld>
            <a:endParaRPr lang="tr-TR"/>
          </a:p>
        </p:txBody>
      </p:sp>
      <p:sp>
        <p:nvSpPr>
          <p:cNvPr id="6" name="Footer Placeholder 5"/>
          <p:cNvSpPr>
            <a:spLocks noGrp="1"/>
          </p:cNvSpPr>
          <p:nvPr>
            <p:ph type="ftr" sz="quarter" idx="11"/>
          </p:nvPr>
        </p:nvSpPr>
        <p:spPr/>
        <p:txBody>
          <a:bodyPr/>
          <a:lstStyle/>
          <a:p>
            <a:r>
              <a:rPr lang="tr-TR" smtClean="0"/>
              <a:t>ARİF DEDE</a:t>
            </a:r>
            <a:endParaRPr lang="tr-TR"/>
          </a:p>
        </p:txBody>
      </p:sp>
      <p:sp>
        <p:nvSpPr>
          <p:cNvPr id="7" name="Slide Number Placeholder 6"/>
          <p:cNvSpPr>
            <a:spLocks noGrp="1"/>
          </p:cNvSpPr>
          <p:nvPr>
            <p:ph type="sldNum" sz="quarter" idx="12"/>
          </p:nvPr>
        </p:nvSpPr>
        <p:spPr>
          <a:xfrm>
            <a:off x="8077200" y="6356350"/>
            <a:ext cx="609600" cy="365125"/>
          </a:xfrm>
        </p:spPr>
        <p:txBody>
          <a:bodyPr/>
          <a:lstStyle/>
          <a:p>
            <a:fld id="{F302176B-0E47-46AC-8F43-DAB4B8A37D06}" type="slidenum">
              <a:rPr lang="tr-TR" smtClean="0"/>
              <a:pPr/>
              <a:t>‹#›</a:t>
            </a:fld>
            <a:endParaRPr lang="tr-T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tr-TR" smtClean="0"/>
              <a:t>Resim eklemek için simgeyi tıklatın</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tr-TR" smtClean="0"/>
              <a:t>Asıl başlık stili için tıklatın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Date Placeholder 3"/>
          <p:cNvSpPr>
            <a:spLocks noGrp="1"/>
          </p:cNvSpPr>
          <p:nvPr>
            <p:ph type="dt" sz="half" idx="10"/>
          </p:nvPr>
        </p:nvSpPr>
        <p:spPr/>
        <p:txBody>
          <a:bodyPr/>
          <a:lstStyle/>
          <a:p>
            <a:fld id="{844B74E1-E1F4-4EAC-AA81-BC1F50D48E38}" type="datetime1">
              <a:rPr lang="tr-TR" smtClean="0"/>
              <a:pPr/>
              <a:t>07.07.2016</a:t>
            </a:fld>
            <a:endParaRPr lang="tr-TR"/>
          </a:p>
        </p:txBody>
      </p:sp>
      <p:sp>
        <p:nvSpPr>
          <p:cNvPr id="5" name="Footer Placeholder 4"/>
          <p:cNvSpPr>
            <a:spLocks noGrp="1"/>
          </p:cNvSpPr>
          <p:nvPr>
            <p:ph type="ftr" sz="quarter" idx="11"/>
          </p:nvPr>
        </p:nvSpPr>
        <p:spPr/>
        <p:txBody>
          <a:bodyPr/>
          <a:lstStyle/>
          <a:p>
            <a:r>
              <a:rPr lang="tr-TR" smtClean="0"/>
              <a:t>ARİF DEDE</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tr-TR" smtClean="0"/>
              <a:t>Asıl başlık stili için tıklatın</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Date Placeholder 3"/>
          <p:cNvSpPr>
            <a:spLocks noGrp="1"/>
          </p:cNvSpPr>
          <p:nvPr>
            <p:ph type="dt" sz="half" idx="10"/>
          </p:nvPr>
        </p:nvSpPr>
        <p:spPr/>
        <p:txBody>
          <a:bodyPr/>
          <a:lstStyle/>
          <a:p>
            <a:fld id="{1C6A2D0D-E961-429E-80D4-28425A2451D8}" type="datetime1">
              <a:rPr lang="tr-TR" smtClean="0"/>
              <a:pPr/>
              <a:t>07.07.2016</a:t>
            </a:fld>
            <a:endParaRPr lang="tr-TR"/>
          </a:p>
        </p:txBody>
      </p:sp>
      <p:sp>
        <p:nvSpPr>
          <p:cNvPr id="5" name="Footer Placeholder 4"/>
          <p:cNvSpPr>
            <a:spLocks noGrp="1"/>
          </p:cNvSpPr>
          <p:nvPr>
            <p:ph type="ftr" sz="quarter" idx="11"/>
          </p:nvPr>
        </p:nvSpPr>
        <p:spPr/>
        <p:txBody>
          <a:bodyPr/>
          <a:lstStyle/>
          <a:p>
            <a:r>
              <a:rPr lang="tr-TR" smtClean="0"/>
              <a:t>ARİF DEDE</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tr-TR" smtClean="0"/>
              <a:t>Asıl başlık stili için tıklatın</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71669C3-0C86-4290-BE50-E719FBB56131}" type="datetime1">
              <a:rPr lang="tr-TR" smtClean="0"/>
              <a:pPr/>
              <a:t>07.07.2016</a:t>
            </a:fld>
            <a:endParaRPr lang="tr-T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tr-TR" smtClean="0"/>
              <a:t>ARİF DEDE</a:t>
            </a:r>
            <a:endParaRPr lang="tr-T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302176B-0E47-46AC-8F43-DAB4B8A37D06}" type="slidenum">
              <a:rPr lang="tr-TR" smtClean="0"/>
              <a:pPr/>
              <a:t>‹#›</a:t>
            </a:fld>
            <a:endParaRPr lang="tr-T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aifdede.info/"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hyperlink" Target="http://www.arifdede.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flipV="1">
            <a:off x="457200" y="260648"/>
            <a:ext cx="8229600" cy="360040"/>
          </a:xfrm>
        </p:spPr>
        <p:txBody>
          <a:bodyPr>
            <a:normAutofit fontScale="90000"/>
          </a:bodyPr>
          <a:lstStyle/>
          <a:p>
            <a:r>
              <a:rPr lang="tr-TR" dirty="0" smtClean="0"/>
              <a:t>  </a:t>
            </a:r>
            <a:endParaRPr lang="tr-TR" dirty="0"/>
          </a:p>
        </p:txBody>
      </p:sp>
      <p:sp>
        <p:nvSpPr>
          <p:cNvPr id="3" name="İçerik Yer Tutucusu 2"/>
          <p:cNvSpPr>
            <a:spLocks noGrp="1"/>
          </p:cNvSpPr>
          <p:nvPr>
            <p:ph idx="1"/>
          </p:nvPr>
        </p:nvSpPr>
        <p:spPr>
          <a:xfrm>
            <a:off x="457200" y="692696"/>
            <a:ext cx="8229600" cy="5631904"/>
          </a:xfrm>
        </p:spPr>
        <p:txBody>
          <a:bodyPr/>
          <a:lstStyle/>
          <a:p>
            <a:pPr marL="0" indent="0" algn="ctr">
              <a:buNone/>
            </a:pPr>
            <a:endParaRPr lang="tr-TR" sz="3200" b="1" dirty="0" smtClean="0">
              <a:solidFill>
                <a:srgbClr val="0070C0"/>
              </a:solidFill>
              <a:ea typeface="+mj-ea"/>
              <a:cs typeface="+mj-cs"/>
            </a:endParaRPr>
          </a:p>
          <a:p>
            <a:pPr marL="0" indent="0" algn="ctr">
              <a:buNone/>
            </a:pPr>
            <a:r>
              <a:rPr lang="tr-TR" sz="3200" b="1" dirty="0" smtClean="0">
                <a:solidFill>
                  <a:srgbClr val="0070C0"/>
                </a:solidFill>
                <a:ea typeface="+mj-ea"/>
                <a:cs typeface="+mj-cs"/>
              </a:rPr>
              <a:t>4483 </a:t>
            </a:r>
            <a:r>
              <a:rPr lang="tr-TR" sz="3200" b="1" dirty="0">
                <a:solidFill>
                  <a:srgbClr val="0070C0"/>
                </a:solidFill>
                <a:ea typeface="+mj-ea"/>
                <a:cs typeface="+mj-cs"/>
              </a:rPr>
              <a:t>SAYILI MEMURLARIN VE DİĞER KAMU GÖREVLİLERİNİN YARGILANMASI HAKKINDA KANUN VE UYGULAMALARI </a:t>
            </a:r>
            <a:r>
              <a:rPr lang="tr-TR" sz="3200" b="1" dirty="0" smtClean="0">
                <a:solidFill>
                  <a:srgbClr val="0070C0"/>
                </a:solidFill>
                <a:ea typeface="+mj-ea"/>
                <a:cs typeface="+mj-cs"/>
              </a:rPr>
              <a:t> </a:t>
            </a:r>
            <a:r>
              <a:rPr lang="tr-TR" sz="3200" b="1" dirty="0">
                <a:solidFill>
                  <a:srgbClr val="0070C0"/>
                </a:solidFill>
                <a:ea typeface="+mj-ea"/>
                <a:cs typeface="+mj-cs"/>
              </a:rPr>
              <a:t/>
            </a:r>
            <a:br>
              <a:rPr lang="tr-TR" sz="3200" b="1" dirty="0">
                <a:solidFill>
                  <a:srgbClr val="0070C0"/>
                </a:solidFill>
                <a:ea typeface="+mj-ea"/>
                <a:cs typeface="+mj-cs"/>
              </a:rPr>
            </a:br>
            <a:endParaRPr lang="tr-TR" sz="3200" b="1" dirty="0" smtClean="0">
              <a:solidFill>
                <a:srgbClr val="0070C0"/>
              </a:solidFill>
              <a:ea typeface="+mj-ea"/>
              <a:cs typeface="+mj-cs"/>
            </a:endParaRPr>
          </a:p>
          <a:p>
            <a:pPr marL="0" indent="0" algn="ctr">
              <a:buNone/>
            </a:pPr>
            <a:r>
              <a:rPr lang="tr-TR" sz="3200" b="1" dirty="0" smtClean="0">
                <a:solidFill>
                  <a:srgbClr val="0070C0"/>
                </a:solidFill>
                <a:ea typeface="+mj-ea"/>
                <a:cs typeface="+mj-cs"/>
              </a:rPr>
              <a:t> ARİF DEDE</a:t>
            </a:r>
          </a:p>
          <a:p>
            <a:pPr marL="0" indent="0" algn="ctr">
              <a:buNone/>
            </a:pPr>
            <a:r>
              <a:rPr lang="tr-TR" sz="3200" b="1" dirty="0" smtClean="0">
                <a:solidFill>
                  <a:srgbClr val="0070C0"/>
                </a:solidFill>
                <a:ea typeface="+mj-ea"/>
                <a:cs typeface="+mj-cs"/>
              </a:rPr>
              <a:t>Eğitim Uzmanı</a:t>
            </a:r>
          </a:p>
          <a:p>
            <a:pPr marL="0" indent="0" algn="ctr">
              <a:buNone/>
            </a:pPr>
            <a:r>
              <a:rPr lang="tr-TR" sz="3200" b="1" dirty="0" smtClean="0">
                <a:solidFill>
                  <a:srgbClr val="FF0000"/>
                </a:solidFill>
                <a:ea typeface="+mj-ea"/>
                <a:cs typeface="+mj-cs"/>
                <a:hlinkClick r:id="rId2"/>
              </a:rPr>
              <a:t>www.</a:t>
            </a:r>
            <a:r>
              <a:rPr lang="tr-TR" sz="3200" b="1" dirty="0" err="1" smtClean="0">
                <a:solidFill>
                  <a:srgbClr val="FF0000"/>
                </a:solidFill>
                <a:ea typeface="+mj-ea"/>
                <a:cs typeface="+mj-cs"/>
                <a:hlinkClick r:id="rId2"/>
              </a:rPr>
              <a:t>aifdede</a:t>
            </a:r>
            <a:r>
              <a:rPr lang="tr-TR" sz="3200" b="1" dirty="0" smtClean="0">
                <a:solidFill>
                  <a:srgbClr val="FF0000"/>
                </a:solidFill>
                <a:ea typeface="+mj-ea"/>
                <a:cs typeface="+mj-cs"/>
                <a:hlinkClick r:id="rId2"/>
              </a:rPr>
              <a:t>.</a:t>
            </a:r>
            <a:r>
              <a:rPr lang="tr-TR" sz="3200" b="1" dirty="0" err="1" smtClean="0">
                <a:solidFill>
                  <a:srgbClr val="FF0000"/>
                </a:solidFill>
                <a:ea typeface="+mj-ea"/>
                <a:cs typeface="+mj-cs"/>
                <a:hlinkClick r:id="rId2"/>
              </a:rPr>
              <a:t>info</a:t>
            </a:r>
            <a:endParaRPr lang="tr-TR" sz="3200" b="1" dirty="0" smtClean="0">
              <a:solidFill>
                <a:srgbClr val="FF0000"/>
              </a:solidFill>
              <a:ea typeface="+mj-ea"/>
              <a:cs typeface="+mj-cs"/>
            </a:endParaRPr>
          </a:p>
          <a:p>
            <a:pPr marL="0" indent="0" algn="ctr">
              <a:buNone/>
            </a:pPr>
            <a:r>
              <a:rPr lang="tr-TR" sz="3200" b="1" dirty="0" smtClean="0">
                <a:solidFill>
                  <a:srgbClr val="0070C0"/>
                </a:solidFill>
                <a:ea typeface="+mj-ea"/>
                <a:cs typeface="+mj-cs"/>
              </a:rPr>
              <a:t>05 067942828</a:t>
            </a:r>
            <a:endParaRPr lang="tr-TR" dirty="0"/>
          </a:p>
        </p:txBody>
      </p:sp>
      <p:sp>
        <p:nvSpPr>
          <p:cNvPr id="4" name="3 Veri Yer Tutucusu"/>
          <p:cNvSpPr>
            <a:spLocks noGrp="1"/>
          </p:cNvSpPr>
          <p:nvPr>
            <p:ph type="dt" sz="half" idx="10"/>
          </p:nvPr>
        </p:nvSpPr>
        <p:spPr/>
        <p:txBody>
          <a:bodyPr/>
          <a:lstStyle/>
          <a:p>
            <a:fld id="{521A958E-AFD7-4225-A4EC-B05363D14F5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4559952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p:cNvSpPr>
            <a:spLocks noGrp="1"/>
          </p:cNvSpPr>
          <p:nvPr>
            <p:ph idx="1"/>
          </p:nvPr>
        </p:nvSpPr>
        <p:spPr>
          <a:xfrm>
            <a:off x="457200" y="1628800"/>
            <a:ext cx="8229600" cy="4695800"/>
          </a:xfrm>
        </p:spPr>
        <p:txBody>
          <a:bodyPr/>
          <a:lstStyle/>
          <a:p>
            <a:pPr marL="609600" indent="-609600"/>
            <a:endParaRPr lang="tr-TR" sz="2400" b="1" dirty="0" smtClean="0"/>
          </a:p>
          <a:p>
            <a:pPr marL="609600" indent="-609600"/>
            <a:r>
              <a:rPr lang="tr-TR" sz="2800" b="1" dirty="0" smtClean="0">
                <a:solidFill>
                  <a:srgbClr val="002060"/>
                </a:solidFill>
              </a:rPr>
              <a:t>4483 </a:t>
            </a:r>
            <a:r>
              <a:rPr lang="tr-TR" sz="2800" b="1" dirty="0">
                <a:solidFill>
                  <a:srgbClr val="002060"/>
                </a:solidFill>
              </a:rPr>
              <a:t>Sayılı Memurların ve Diğer Kamu </a:t>
            </a:r>
            <a:r>
              <a:rPr lang="tr-TR" sz="2800" b="1" dirty="0" smtClean="0">
                <a:solidFill>
                  <a:srgbClr val="002060"/>
                </a:solidFill>
              </a:rPr>
              <a:t>Görevlilerinin </a:t>
            </a:r>
            <a:r>
              <a:rPr lang="tr-TR" sz="2800" b="1" dirty="0">
                <a:solidFill>
                  <a:srgbClr val="002060"/>
                </a:solidFill>
              </a:rPr>
              <a:t>Yargılanması </a:t>
            </a:r>
            <a:r>
              <a:rPr lang="tr-TR" sz="2800" b="1" dirty="0" smtClean="0">
                <a:solidFill>
                  <a:srgbClr val="002060"/>
                </a:solidFill>
              </a:rPr>
              <a:t>Hakkında Kanun </a:t>
            </a:r>
            <a:r>
              <a:rPr lang="tr-TR" sz="2800" b="1" dirty="0">
                <a:solidFill>
                  <a:srgbClr val="002060"/>
                </a:solidFill>
              </a:rPr>
              <a:t>ve </a:t>
            </a:r>
            <a:r>
              <a:rPr lang="tr-TR" sz="2800" b="1" dirty="0" smtClean="0">
                <a:solidFill>
                  <a:srgbClr val="002060"/>
                </a:solidFill>
              </a:rPr>
              <a:t>Uygulanması</a:t>
            </a:r>
            <a:endParaRPr lang="tr-TR" sz="2800" b="1" dirty="0">
              <a:solidFill>
                <a:srgbClr val="002060"/>
              </a:solidFill>
            </a:endParaRPr>
          </a:p>
        </p:txBody>
      </p:sp>
      <p:sp>
        <p:nvSpPr>
          <p:cNvPr id="7" name="Başlık 6"/>
          <p:cNvSpPr>
            <a:spLocks noGrp="1"/>
          </p:cNvSpPr>
          <p:nvPr>
            <p:ph type="title"/>
          </p:nvPr>
        </p:nvSpPr>
        <p:spPr>
          <a:xfrm>
            <a:off x="457200" y="188640"/>
            <a:ext cx="8229600" cy="936104"/>
          </a:xfrm>
        </p:spPr>
        <p:txBody>
          <a:bodyPr>
            <a:normAutofit/>
          </a:bodyPr>
          <a:lstStyle/>
          <a:p>
            <a:pPr algn="ctr">
              <a:lnSpc>
                <a:spcPct val="130000"/>
              </a:lnSpc>
            </a:pPr>
            <a:r>
              <a:rPr lang="tr-TR" sz="2800" b="1" dirty="0" smtClean="0">
                <a:solidFill>
                  <a:srgbClr val="CC6600"/>
                </a:solidFill>
                <a:latin typeface="Albertus Extra Bold" pitchFamily="34" charset="0"/>
              </a:rPr>
              <a:t> </a:t>
            </a:r>
            <a:endParaRPr lang="tr-TR" sz="2800" b="1" dirty="0">
              <a:solidFill>
                <a:srgbClr val="CC6600"/>
              </a:solidFill>
              <a:latin typeface="Albertus Extra Bold" pitchFamily="34" charset="0"/>
            </a:endParaRPr>
          </a:p>
        </p:txBody>
      </p:sp>
      <p:sp>
        <p:nvSpPr>
          <p:cNvPr id="4" name="3 Veri Yer Tutucusu"/>
          <p:cNvSpPr>
            <a:spLocks noGrp="1"/>
          </p:cNvSpPr>
          <p:nvPr>
            <p:ph type="dt" sz="half" idx="10"/>
          </p:nvPr>
        </p:nvSpPr>
        <p:spPr/>
        <p:txBody>
          <a:bodyPr/>
          <a:lstStyle/>
          <a:p>
            <a:fld id="{2636EEA6-AA12-4C82-AB26-AEF2227CFE4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a:t>
            </a:fld>
            <a:endParaRPr lang="tr-TR"/>
          </a:p>
        </p:txBody>
      </p:sp>
      <p:sp>
        <p:nvSpPr>
          <p:cNvPr id="8" name="7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0979563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996720"/>
          </a:xfrm>
        </p:spPr>
        <p:txBody>
          <a:bodyPr>
            <a:noAutofit/>
          </a:bodyPr>
          <a:lstStyle/>
          <a:p>
            <a:pPr algn="ctr"/>
            <a:r>
              <a:rPr lang="tr-TR" sz="4000" b="1" dirty="0">
                <a:solidFill>
                  <a:srgbClr val="FF0000"/>
                </a:solidFill>
                <a:latin typeface="Albertus Extra Bold" pitchFamily="34" charset="0"/>
              </a:rPr>
              <a:t>KONU İLE İLGİLİ </a:t>
            </a:r>
            <a:r>
              <a:rPr lang="tr-TR" sz="4000" b="1" dirty="0" smtClean="0">
                <a:solidFill>
                  <a:srgbClr val="FF0000"/>
                </a:solidFill>
                <a:latin typeface="Albertus Extra Bold" pitchFamily="34" charset="0"/>
              </a:rPr>
              <a:t>MEVZUAT</a:t>
            </a:r>
            <a:endParaRPr lang="tr-TR" sz="4000" b="1" dirty="0"/>
          </a:p>
        </p:txBody>
      </p:sp>
      <p:sp>
        <p:nvSpPr>
          <p:cNvPr id="3" name="İçerik Yer Tutucusu 2"/>
          <p:cNvSpPr>
            <a:spLocks noGrp="1"/>
          </p:cNvSpPr>
          <p:nvPr>
            <p:ph idx="1"/>
          </p:nvPr>
        </p:nvSpPr>
        <p:spPr/>
        <p:txBody>
          <a:bodyPr/>
          <a:lstStyle/>
          <a:p>
            <a:pPr marL="609600" indent="-609600">
              <a:buFont typeface="Wingdings" pitchFamily="2" charset="2"/>
              <a:buNone/>
            </a:pPr>
            <a:endParaRPr lang="tr-TR" sz="2400" b="1" dirty="0"/>
          </a:p>
          <a:p>
            <a:pPr marL="609600" indent="-609600">
              <a:buFont typeface="Wingdings" pitchFamily="2" charset="2"/>
              <a:buChar char="ü"/>
            </a:pPr>
            <a:r>
              <a:rPr lang="tr-TR" sz="2400" b="1" dirty="0"/>
              <a:t> </a:t>
            </a:r>
            <a:r>
              <a:rPr lang="tr-TR" sz="2400" b="1" dirty="0" smtClean="0"/>
              <a:t>	4483 </a:t>
            </a:r>
            <a:r>
              <a:rPr lang="tr-TR" sz="2400" b="1" dirty="0"/>
              <a:t>sayılı Memurlar ve Diğer Kamu</a:t>
            </a:r>
          </a:p>
          <a:p>
            <a:pPr marL="609600" indent="-609600">
              <a:buFont typeface="Wingdings" pitchFamily="2" charset="2"/>
              <a:buNone/>
            </a:pPr>
            <a:r>
              <a:rPr lang="tr-TR" sz="2400" b="1" dirty="0"/>
              <a:t> </a:t>
            </a:r>
            <a:r>
              <a:rPr lang="tr-TR" sz="2400" b="1" dirty="0" smtClean="0"/>
              <a:t>		Görevlilerinin </a:t>
            </a:r>
            <a:r>
              <a:rPr lang="tr-TR" sz="2400" b="1" dirty="0"/>
              <a:t>Yargılanması Hakkında </a:t>
            </a:r>
            <a:r>
              <a:rPr lang="tr-TR" sz="2400" b="1" dirty="0" smtClean="0"/>
              <a:t>Kanun,</a:t>
            </a:r>
          </a:p>
          <a:p>
            <a:pPr>
              <a:buFont typeface="Wingdings" pitchFamily="2" charset="2"/>
              <a:buChar char="ü"/>
            </a:pPr>
            <a:r>
              <a:rPr lang="tr-TR" sz="2400" b="1" dirty="0"/>
              <a:t>	</a:t>
            </a:r>
            <a:r>
              <a:rPr lang="tr-TR" sz="2400" b="1" dirty="0" smtClean="0"/>
              <a:t>5237 sayılı Türk Ceza Kanunu,</a:t>
            </a:r>
          </a:p>
          <a:p>
            <a:pPr>
              <a:buFont typeface="Wingdings" pitchFamily="2" charset="2"/>
              <a:buChar char="ü"/>
            </a:pPr>
            <a:r>
              <a:rPr lang="tr-TR" sz="2400" b="1" dirty="0"/>
              <a:t>	</a:t>
            </a:r>
            <a:r>
              <a:rPr lang="tr-TR" sz="2400" b="1" dirty="0" smtClean="0"/>
              <a:t>5271 sayılı Ceza Muhakemesi Kanunu,</a:t>
            </a:r>
          </a:p>
          <a:p>
            <a:pPr>
              <a:buFont typeface="Wingdings" pitchFamily="2" charset="2"/>
              <a:buChar char="ü"/>
            </a:pPr>
            <a:r>
              <a:rPr lang="tr-TR" sz="2400" b="1" dirty="0"/>
              <a:t>	</a:t>
            </a:r>
            <a:r>
              <a:rPr lang="tr-TR" sz="2400" b="1" dirty="0" smtClean="0"/>
              <a:t>3071 sayılı Dilekçe Hakkının Kullanılmasına Dair  	Kanun,</a:t>
            </a:r>
          </a:p>
          <a:p>
            <a:pPr>
              <a:buFont typeface="Wingdings" pitchFamily="2" charset="2"/>
              <a:buChar char="ü"/>
            </a:pPr>
            <a:r>
              <a:rPr lang="tr-TR" sz="2400" b="1" dirty="0"/>
              <a:t>	</a:t>
            </a:r>
            <a:r>
              <a:rPr lang="tr-TR" sz="2400" b="1" dirty="0" smtClean="0"/>
              <a:t>2701 sayılı Tebligat Kanunu,</a:t>
            </a:r>
          </a:p>
          <a:p>
            <a:pPr marL="609600" indent="-609600">
              <a:buFont typeface="Wingdings" pitchFamily="2" charset="2"/>
              <a:buNone/>
            </a:pPr>
            <a:r>
              <a:rPr lang="tr-TR" sz="2400" b="1" dirty="0"/>
              <a:t>	</a:t>
            </a:r>
            <a:endParaRPr lang="tr-TR" sz="2400" dirty="0" smtClean="0"/>
          </a:p>
          <a:p>
            <a:pPr marL="609600" indent="-609600">
              <a:buFont typeface="Wingdings" pitchFamily="2" charset="2"/>
              <a:buNone/>
            </a:pPr>
            <a:endParaRPr lang="tr-TR" sz="2400" b="1" dirty="0"/>
          </a:p>
        </p:txBody>
      </p:sp>
      <p:sp>
        <p:nvSpPr>
          <p:cNvPr id="4" name="3 Veri Yer Tutucusu"/>
          <p:cNvSpPr>
            <a:spLocks noGrp="1"/>
          </p:cNvSpPr>
          <p:nvPr>
            <p:ph type="dt" sz="half" idx="10"/>
          </p:nvPr>
        </p:nvSpPr>
        <p:spPr/>
        <p:txBody>
          <a:bodyPr/>
          <a:lstStyle/>
          <a:p>
            <a:fld id="{6CC1D30D-A490-4EA8-8618-6D47FF35053E}"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1171829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4400" b="1" dirty="0">
                <a:solidFill>
                  <a:srgbClr val="FF0000"/>
                </a:solidFill>
                <a:latin typeface="Albertus Extra Bold" pitchFamily="34" charset="0"/>
              </a:rPr>
              <a:t>4483 SAYILI </a:t>
            </a:r>
            <a:r>
              <a:rPr lang="tr-TR" sz="4400" b="1" dirty="0" smtClean="0">
                <a:solidFill>
                  <a:srgbClr val="FF0000"/>
                </a:solidFill>
                <a:latin typeface="Albertus Extra Bold" pitchFamily="34" charset="0"/>
              </a:rPr>
              <a:t>KANUN</a:t>
            </a:r>
            <a:endParaRPr lang="tr-TR" dirty="0">
              <a:solidFill>
                <a:srgbClr val="FF0000"/>
              </a:solidFill>
            </a:endParaRPr>
          </a:p>
        </p:txBody>
      </p:sp>
      <p:sp>
        <p:nvSpPr>
          <p:cNvPr id="3" name="İçerik Yer Tutucusu 2"/>
          <p:cNvSpPr>
            <a:spLocks noGrp="1"/>
          </p:cNvSpPr>
          <p:nvPr>
            <p:ph idx="1"/>
          </p:nvPr>
        </p:nvSpPr>
        <p:spPr/>
        <p:txBody>
          <a:bodyPr/>
          <a:lstStyle/>
          <a:p>
            <a:pPr marL="609600" indent="-609600">
              <a:buClr>
                <a:schemeClr val="tx1"/>
              </a:buClr>
              <a:buFont typeface="Wingdings" pitchFamily="2" charset="2"/>
              <a:buNone/>
            </a:pPr>
            <a:r>
              <a:rPr lang="tr-TR" b="1" dirty="0"/>
              <a:t>1- Kapsam, </a:t>
            </a:r>
          </a:p>
          <a:p>
            <a:pPr marL="609600" indent="-609600">
              <a:buClr>
                <a:schemeClr val="tx1"/>
              </a:buClr>
              <a:buFont typeface="Wingdings" pitchFamily="2" charset="2"/>
              <a:buNone/>
            </a:pPr>
            <a:r>
              <a:rPr lang="tr-TR" b="1" dirty="0">
                <a:solidFill>
                  <a:srgbClr val="FF0000"/>
                </a:solidFill>
              </a:rPr>
              <a:t>2- İzin Vermeye Yetkili Merciler, </a:t>
            </a:r>
          </a:p>
          <a:p>
            <a:pPr marL="609600" indent="-609600">
              <a:buClr>
                <a:schemeClr val="tx1"/>
              </a:buClr>
              <a:buFont typeface="Wingdings" pitchFamily="2" charset="2"/>
              <a:buNone/>
            </a:pPr>
            <a:r>
              <a:rPr lang="tr-TR" b="1" dirty="0"/>
              <a:t>3- Olayın Yetkili Mercie İletilmesi -İşleme </a:t>
            </a:r>
          </a:p>
          <a:p>
            <a:pPr marL="609600" indent="-609600">
              <a:buClr>
                <a:schemeClr val="tx1"/>
              </a:buClr>
              <a:buFont typeface="Wingdings" pitchFamily="2" charset="2"/>
              <a:buNone/>
            </a:pPr>
            <a:r>
              <a:rPr lang="tr-TR" b="1" dirty="0"/>
              <a:t>Konulmayacak İhbar ve Şikayetler,</a:t>
            </a:r>
          </a:p>
          <a:p>
            <a:pPr marL="609600" indent="-609600">
              <a:buClr>
                <a:schemeClr val="tx1"/>
              </a:buClr>
              <a:buFont typeface="Wingdings" pitchFamily="2" charset="2"/>
              <a:buNone/>
            </a:pPr>
            <a:r>
              <a:rPr lang="tr-TR" b="1" dirty="0">
                <a:solidFill>
                  <a:srgbClr val="FF0000"/>
                </a:solidFill>
              </a:rPr>
              <a:t>4- Ön İnceleme,</a:t>
            </a:r>
          </a:p>
          <a:p>
            <a:pPr marL="609600" indent="-609600">
              <a:buClr>
                <a:schemeClr val="tx1"/>
              </a:buClr>
              <a:buFont typeface="Wingdings" pitchFamily="2" charset="2"/>
              <a:buNone/>
            </a:pPr>
            <a:r>
              <a:rPr lang="tr-TR" b="1" dirty="0"/>
              <a:t>5- Ön İnceleme Yapanların Yetkisi Rapor,</a:t>
            </a:r>
          </a:p>
          <a:p>
            <a:pPr marL="609600" indent="-609600">
              <a:buClr>
                <a:schemeClr val="tx1"/>
              </a:buClr>
              <a:buFont typeface="Wingdings" pitchFamily="2" charset="2"/>
              <a:buNone/>
            </a:pPr>
            <a:r>
              <a:rPr lang="tr-TR" b="1" dirty="0">
                <a:solidFill>
                  <a:srgbClr val="FF0000"/>
                </a:solidFill>
              </a:rPr>
              <a:t>6- Süre,</a:t>
            </a:r>
          </a:p>
          <a:p>
            <a:pPr marL="609600" indent="-609600">
              <a:buClr>
                <a:schemeClr val="tx1"/>
              </a:buClr>
              <a:buFont typeface="Wingdings" pitchFamily="2" charset="2"/>
              <a:buNone/>
            </a:pPr>
            <a:r>
              <a:rPr lang="tr-TR" b="1" dirty="0"/>
              <a:t>7- Soruşturma İzninin Kapsamı,</a:t>
            </a:r>
          </a:p>
          <a:p>
            <a:endParaRPr lang="tr-TR" dirty="0"/>
          </a:p>
        </p:txBody>
      </p:sp>
      <p:sp>
        <p:nvSpPr>
          <p:cNvPr id="4" name="3 Veri Yer Tutucusu"/>
          <p:cNvSpPr>
            <a:spLocks noGrp="1"/>
          </p:cNvSpPr>
          <p:nvPr>
            <p:ph type="dt" sz="half" idx="10"/>
          </p:nvPr>
        </p:nvSpPr>
        <p:spPr/>
        <p:txBody>
          <a:bodyPr/>
          <a:lstStyle/>
          <a:p>
            <a:fld id="{9ED2DA00-83B2-4BC8-8734-AEC0AD1C036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7980120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996720"/>
          </a:xfrm>
        </p:spPr>
        <p:txBody>
          <a:bodyPr>
            <a:normAutofit fontScale="90000"/>
          </a:bodyPr>
          <a:lstStyle/>
          <a:p>
            <a:pPr algn="ctr"/>
            <a:r>
              <a:rPr lang="tr-TR" sz="4000" b="1" dirty="0">
                <a:solidFill>
                  <a:srgbClr val="FF0000"/>
                </a:solidFill>
                <a:latin typeface="Albertus Extra Bold" pitchFamily="34" charset="0"/>
              </a:rPr>
              <a:t>4483 SAYILI KANUN</a:t>
            </a:r>
            <a:r>
              <a:rPr lang="tr-TR" sz="2800" b="1" dirty="0">
                <a:solidFill>
                  <a:srgbClr val="CC6600"/>
                </a:solidFill>
                <a:latin typeface="Albertus Extra Bold" pitchFamily="34" charset="0"/>
              </a:rPr>
              <a:t/>
            </a:r>
            <a:br>
              <a:rPr lang="tr-TR" sz="2800" b="1" dirty="0">
                <a:solidFill>
                  <a:srgbClr val="CC6600"/>
                </a:solidFill>
                <a:latin typeface="Albertus Extra Bold" pitchFamily="34" charset="0"/>
              </a:rPr>
            </a:br>
            <a:endParaRPr lang="tr-TR" sz="2800" b="1" dirty="0"/>
          </a:p>
        </p:txBody>
      </p:sp>
      <p:sp>
        <p:nvSpPr>
          <p:cNvPr id="3" name="İçerik Yer Tutucusu 2"/>
          <p:cNvSpPr>
            <a:spLocks noGrp="1"/>
          </p:cNvSpPr>
          <p:nvPr>
            <p:ph idx="1"/>
          </p:nvPr>
        </p:nvSpPr>
        <p:spPr/>
        <p:txBody>
          <a:bodyPr>
            <a:normAutofit lnSpcReduction="10000"/>
          </a:bodyPr>
          <a:lstStyle/>
          <a:p>
            <a:pPr marL="609600" indent="-609600">
              <a:buClr>
                <a:schemeClr val="tx1"/>
              </a:buClr>
              <a:buFont typeface="Wingdings" pitchFamily="2" charset="2"/>
              <a:buNone/>
            </a:pPr>
            <a:r>
              <a:rPr lang="tr-TR" b="1" dirty="0"/>
              <a:t>8- İtiraz, </a:t>
            </a:r>
          </a:p>
          <a:p>
            <a:pPr marL="609600" indent="-609600">
              <a:buClr>
                <a:schemeClr val="tx1"/>
              </a:buClr>
              <a:buFont typeface="Wingdings" pitchFamily="2" charset="2"/>
              <a:buNone/>
            </a:pPr>
            <a:r>
              <a:rPr lang="tr-TR" b="1" dirty="0">
                <a:solidFill>
                  <a:srgbClr val="FF0000"/>
                </a:solidFill>
              </a:rPr>
              <a:t>9- İştirak Halinde İşlenen Suçlar, </a:t>
            </a:r>
          </a:p>
          <a:p>
            <a:pPr marL="609600" indent="-609600">
              <a:buClr>
                <a:schemeClr val="tx1"/>
              </a:buClr>
              <a:buFont typeface="Wingdings" pitchFamily="2" charset="2"/>
              <a:buNone/>
            </a:pPr>
            <a:r>
              <a:rPr lang="tr-TR" b="1" dirty="0"/>
              <a:t>10- Soruşturma İzninin Gönderileceği Merciler,</a:t>
            </a:r>
          </a:p>
          <a:p>
            <a:pPr marL="609600" indent="-609600">
              <a:buClr>
                <a:schemeClr val="tx1"/>
              </a:buClr>
              <a:buFont typeface="Wingdings" pitchFamily="2" charset="2"/>
              <a:buNone/>
            </a:pPr>
            <a:r>
              <a:rPr lang="tr-TR" b="1" dirty="0">
                <a:solidFill>
                  <a:srgbClr val="FF0000"/>
                </a:solidFill>
              </a:rPr>
              <a:t>11- Hazırlık Soruşturmasını Yapacak Merciler,</a:t>
            </a:r>
          </a:p>
          <a:p>
            <a:pPr marL="609600" indent="-609600">
              <a:buClr>
                <a:schemeClr val="tx1"/>
              </a:buClr>
              <a:buFont typeface="Wingdings" pitchFamily="2" charset="2"/>
              <a:buNone/>
            </a:pPr>
            <a:r>
              <a:rPr lang="tr-TR" b="1" dirty="0"/>
              <a:t>12- Yetkili ve Görevli Mahkemeler,</a:t>
            </a:r>
          </a:p>
          <a:p>
            <a:pPr marL="609600" indent="-609600">
              <a:buClr>
                <a:schemeClr val="tx1"/>
              </a:buClr>
              <a:buFont typeface="Wingdings" pitchFamily="2" charset="2"/>
              <a:buNone/>
            </a:pPr>
            <a:r>
              <a:rPr lang="tr-TR" b="1" dirty="0">
                <a:solidFill>
                  <a:srgbClr val="FF0000"/>
                </a:solidFill>
              </a:rPr>
              <a:t>13- Vekillerin Durumu,</a:t>
            </a:r>
          </a:p>
          <a:p>
            <a:pPr marL="609600" indent="-609600">
              <a:buClr>
                <a:schemeClr val="tx1"/>
              </a:buClr>
              <a:buFont typeface="Wingdings" pitchFamily="2" charset="2"/>
              <a:buNone/>
            </a:pPr>
            <a:r>
              <a:rPr lang="tr-TR" b="1" dirty="0"/>
              <a:t>14- Cumhuriyet Başsavcılınca </a:t>
            </a:r>
            <a:r>
              <a:rPr lang="tr-TR" b="1" dirty="0" err="1"/>
              <a:t>Re’sen</a:t>
            </a:r>
            <a:r>
              <a:rPr lang="tr-TR" b="1" dirty="0"/>
              <a:t> Dava </a:t>
            </a:r>
          </a:p>
          <a:p>
            <a:pPr marL="609600" indent="-609600">
              <a:buClr>
                <a:schemeClr val="tx1"/>
              </a:buClr>
              <a:buFont typeface="Wingdings" pitchFamily="2" charset="2"/>
              <a:buNone/>
            </a:pPr>
            <a:r>
              <a:rPr lang="tr-TR" b="1" dirty="0"/>
              <a:t>Açılacak Haller</a:t>
            </a:r>
            <a:r>
              <a:rPr lang="tr-TR" b="1" dirty="0" smtClean="0"/>
              <a:t>,</a:t>
            </a:r>
            <a:r>
              <a:rPr lang="tr-TR" b="1" dirty="0"/>
              <a:t> </a:t>
            </a:r>
            <a:endParaRPr lang="tr-TR" b="1" dirty="0" smtClean="0"/>
          </a:p>
          <a:p>
            <a:pPr marL="609600" indent="-609600">
              <a:buClr>
                <a:schemeClr val="tx1"/>
              </a:buClr>
              <a:buFont typeface="Wingdings" pitchFamily="2" charset="2"/>
              <a:buNone/>
            </a:pPr>
            <a:r>
              <a:rPr lang="tr-TR" b="1" dirty="0" smtClean="0"/>
              <a:t>15- </a:t>
            </a:r>
            <a:r>
              <a:rPr lang="tr-TR" b="1" dirty="0">
                <a:solidFill>
                  <a:srgbClr val="FF0000"/>
                </a:solidFill>
              </a:rPr>
              <a:t>Memurin </a:t>
            </a:r>
            <a:r>
              <a:rPr lang="tr-TR" b="1" dirty="0" err="1">
                <a:solidFill>
                  <a:srgbClr val="FF0000"/>
                </a:solidFill>
              </a:rPr>
              <a:t>Muhakamatı</a:t>
            </a:r>
            <a:r>
              <a:rPr lang="tr-TR" b="1" dirty="0">
                <a:solidFill>
                  <a:srgbClr val="FF0000"/>
                </a:solidFill>
              </a:rPr>
              <a:t> Hakkında Kanunu</a:t>
            </a:r>
          </a:p>
          <a:p>
            <a:pPr marL="609600" indent="-609600">
              <a:buClr>
                <a:schemeClr val="tx1"/>
              </a:buClr>
              <a:buFont typeface="Wingdings" pitchFamily="2" charset="2"/>
              <a:buNone/>
            </a:pPr>
            <a:r>
              <a:rPr lang="tr-TR" b="1" dirty="0">
                <a:solidFill>
                  <a:srgbClr val="FF0000"/>
                </a:solidFill>
              </a:rPr>
              <a:t> </a:t>
            </a:r>
            <a:r>
              <a:rPr lang="tr-TR" b="1" dirty="0" err="1">
                <a:solidFill>
                  <a:srgbClr val="FF0000"/>
                </a:solidFill>
              </a:rPr>
              <a:t>Muvakkata</a:t>
            </a:r>
            <a:r>
              <a:rPr lang="tr-TR" b="1" dirty="0">
                <a:solidFill>
                  <a:srgbClr val="FF0000"/>
                </a:solidFill>
              </a:rPr>
              <a:t> Yapılan Atıflar, </a:t>
            </a:r>
          </a:p>
          <a:p>
            <a:pPr marL="609600" indent="-609600">
              <a:buClr>
                <a:schemeClr val="tx1"/>
              </a:buClr>
              <a:buFont typeface="Wingdings" pitchFamily="2" charset="2"/>
              <a:buNone/>
            </a:pPr>
            <a:endParaRPr lang="tr-TR" dirty="0"/>
          </a:p>
        </p:txBody>
      </p:sp>
      <p:sp>
        <p:nvSpPr>
          <p:cNvPr id="4" name="3 Veri Yer Tutucusu"/>
          <p:cNvSpPr>
            <a:spLocks noGrp="1"/>
          </p:cNvSpPr>
          <p:nvPr>
            <p:ph type="dt" sz="half" idx="10"/>
          </p:nvPr>
        </p:nvSpPr>
        <p:spPr/>
        <p:txBody>
          <a:bodyPr/>
          <a:lstStyle/>
          <a:p>
            <a:fld id="{9059869D-2329-460C-BEE0-7B784D2F9C57}"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91380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1140736"/>
          </a:xfrm>
        </p:spPr>
        <p:txBody>
          <a:bodyPr>
            <a:normAutofit/>
          </a:bodyPr>
          <a:lstStyle/>
          <a:p>
            <a:pPr algn="ctr"/>
            <a:r>
              <a:rPr lang="tr-TR" sz="4000" dirty="0">
                <a:solidFill>
                  <a:srgbClr val="FF0000"/>
                </a:solidFill>
                <a:latin typeface="Albertus Extra Bold" pitchFamily="34" charset="0"/>
              </a:rPr>
              <a:t>4483 SAYILI KANUN’UN </a:t>
            </a:r>
            <a:r>
              <a:rPr lang="tr-TR" sz="4000" dirty="0" smtClean="0">
                <a:solidFill>
                  <a:srgbClr val="FF0000"/>
                </a:solidFill>
                <a:latin typeface="Albertus Extra Bold" pitchFamily="34" charset="0"/>
              </a:rPr>
              <a:t>AMACI</a:t>
            </a:r>
            <a:endParaRPr lang="tr-TR" dirty="0"/>
          </a:p>
        </p:txBody>
      </p:sp>
      <p:sp>
        <p:nvSpPr>
          <p:cNvPr id="3" name="İçerik Yer Tutucusu 2"/>
          <p:cNvSpPr>
            <a:spLocks noGrp="1"/>
          </p:cNvSpPr>
          <p:nvPr>
            <p:ph idx="1"/>
          </p:nvPr>
        </p:nvSpPr>
        <p:spPr/>
        <p:txBody>
          <a:bodyPr/>
          <a:lstStyle/>
          <a:p>
            <a:pPr marL="609600" indent="-609600">
              <a:buClr>
                <a:schemeClr val="tx1"/>
              </a:buClr>
              <a:buFont typeface="Wingdings" pitchFamily="2" charset="2"/>
              <a:buNone/>
            </a:pPr>
            <a:r>
              <a:rPr lang="tr-TR" b="1" dirty="0"/>
              <a:t>Bu Kanunun amacı, memurlar ve diğer kamu </a:t>
            </a:r>
          </a:p>
          <a:p>
            <a:pPr marL="609600" indent="-609600">
              <a:buClr>
                <a:schemeClr val="tx1"/>
              </a:buClr>
              <a:buFont typeface="Wingdings" pitchFamily="2" charset="2"/>
              <a:buNone/>
            </a:pPr>
            <a:r>
              <a:rPr lang="tr-TR" b="1" dirty="0"/>
              <a:t>görevlilerinin </a:t>
            </a:r>
            <a:r>
              <a:rPr lang="tr-TR" b="1" dirty="0">
                <a:solidFill>
                  <a:srgbClr val="FF0000"/>
                </a:solidFill>
              </a:rPr>
              <a:t>görevleri sebebiyle</a:t>
            </a:r>
            <a:r>
              <a:rPr lang="tr-TR" b="1" dirty="0"/>
              <a:t> işledikleri </a:t>
            </a:r>
          </a:p>
          <a:p>
            <a:pPr marL="609600" indent="-609600">
              <a:buClr>
                <a:schemeClr val="tx1"/>
              </a:buClr>
              <a:buFont typeface="Wingdings" pitchFamily="2" charset="2"/>
              <a:buNone/>
            </a:pPr>
            <a:r>
              <a:rPr lang="tr-TR" b="1" dirty="0"/>
              <a:t>suçlardan dolayı yargılanabilmeleri için </a:t>
            </a:r>
            <a:r>
              <a:rPr lang="tr-TR" b="1" dirty="0">
                <a:solidFill>
                  <a:srgbClr val="FF0000"/>
                </a:solidFill>
              </a:rPr>
              <a:t>izin</a:t>
            </a:r>
          </a:p>
          <a:p>
            <a:pPr marL="609600" indent="-609600">
              <a:buClr>
                <a:schemeClr val="tx1"/>
              </a:buClr>
              <a:buFont typeface="Wingdings" pitchFamily="2" charset="2"/>
              <a:buNone/>
            </a:pPr>
            <a:r>
              <a:rPr lang="tr-TR" b="1" dirty="0">
                <a:solidFill>
                  <a:srgbClr val="FF0000"/>
                </a:solidFill>
              </a:rPr>
              <a:t> vermeye yetkili mercileri</a:t>
            </a:r>
            <a:r>
              <a:rPr lang="tr-TR" b="1" dirty="0"/>
              <a:t> belirtmek ve izlenecek</a:t>
            </a:r>
          </a:p>
          <a:p>
            <a:pPr marL="609600" indent="-609600">
              <a:buClr>
                <a:schemeClr val="tx1"/>
              </a:buClr>
              <a:buFont typeface="Wingdings" pitchFamily="2" charset="2"/>
              <a:buNone/>
            </a:pPr>
            <a:r>
              <a:rPr lang="tr-TR" b="1" dirty="0"/>
              <a:t> usulü düzenlemektir</a:t>
            </a:r>
            <a:r>
              <a:rPr lang="tr-TR" b="1" dirty="0" smtClean="0">
                <a:solidFill>
                  <a:srgbClr val="FF0000"/>
                </a:solidFill>
              </a:rPr>
              <a:t>.(mad.1)</a:t>
            </a:r>
            <a:endParaRPr lang="tr-TR" b="1" dirty="0">
              <a:solidFill>
                <a:srgbClr val="FF0000"/>
              </a:solidFill>
            </a:endParaRPr>
          </a:p>
          <a:p>
            <a:endParaRPr lang="tr-TR" dirty="0"/>
          </a:p>
        </p:txBody>
      </p:sp>
      <p:sp>
        <p:nvSpPr>
          <p:cNvPr id="4" name="3 Veri Yer Tutucusu"/>
          <p:cNvSpPr>
            <a:spLocks noGrp="1"/>
          </p:cNvSpPr>
          <p:nvPr>
            <p:ph type="dt" sz="half" idx="10"/>
          </p:nvPr>
        </p:nvSpPr>
        <p:spPr/>
        <p:txBody>
          <a:bodyPr/>
          <a:lstStyle/>
          <a:p>
            <a:fld id="{FBAFED0A-81A5-4CFE-A22E-3F45BBE1D8B6}"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0367618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852704"/>
          </a:xfrm>
        </p:spPr>
        <p:txBody>
          <a:bodyPr>
            <a:normAutofit/>
          </a:bodyPr>
          <a:lstStyle/>
          <a:p>
            <a:pPr algn="ctr"/>
            <a:r>
              <a:rPr lang="tr-TR" sz="3200" b="1" dirty="0">
                <a:solidFill>
                  <a:srgbClr val="FF0000"/>
                </a:solidFill>
                <a:latin typeface="Albertus Extra Bold" pitchFamily="34" charset="0"/>
              </a:rPr>
              <a:t>4483 SAYILI KANUN’UN KAPSAMI</a:t>
            </a:r>
            <a:endParaRPr lang="tr-TR" sz="3200" b="1" dirty="0">
              <a:solidFill>
                <a:srgbClr val="FF0000"/>
              </a:solidFill>
            </a:endParaRPr>
          </a:p>
        </p:txBody>
      </p:sp>
      <p:sp>
        <p:nvSpPr>
          <p:cNvPr id="3" name="İçerik Yer Tutucusu 2"/>
          <p:cNvSpPr>
            <a:spLocks noGrp="1"/>
          </p:cNvSpPr>
          <p:nvPr>
            <p:ph idx="1"/>
          </p:nvPr>
        </p:nvSpPr>
        <p:spPr/>
        <p:txBody>
          <a:bodyPr/>
          <a:lstStyle/>
          <a:p>
            <a:pPr marL="609600" indent="-609600">
              <a:buClr>
                <a:schemeClr val="tx1"/>
              </a:buClr>
              <a:buFont typeface="Wingdings" pitchFamily="2" charset="2"/>
              <a:buNone/>
            </a:pPr>
            <a:r>
              <a:rPr lang="tr-TR" b="1" dirty="0"/>
              <a:t>Bu Kanun, </a:t>
            </a:r>
            <a:r>
              <a:rPr lang="tr-TR" b="1" dirty="0">
                <a:solidFill>
                  <a:srgbClr val="FF0000"/>
                </a:solidFill>
              </a:rPr>
              <a:t>Devletin ve diğer kamu tüzel </a:t>
            </a:r>
          </a:p>
          <a:p>
            <a:pPr marL="609600" indent="-609600">
              <a:buClr>
                <a:schemeClr val="tx1"/>
              </a:buClr>
              <a:buFont typeface="Wingdings" pitchFamily="2" charset="2"/>
              <a:buNone/>
            </a:pPr>
            <a:r>
              <a:rPr lang="tr-TR" b="1" dirty="0"/>
              <a:t>kişilerinin genel idare esaslarına göre </a:t>
            </a:r>
          </a:p>
          <a:p>
            <a:pPr marL="609600" indent="-609600">
              <a:buClr>
                <a:schemeClr val="tx1"/>
              </a:buClr>
              <a:buFont typeface="Wingdings" pitchFamily="2" charset="2"/>
              <a:buNone/>
            </a:pPr>
            <a:r>
              <a:rPr lang="tr-TR" b="1" dirty="0"/>
              <a:t>yürüttükleri </a:t>
            </a:r>
            <a:r>
              <a:rPr lang="tr-TR" b="1" dirty="0">
                <a:solidFill>
                  <a:srgbClr val="FF0000"/>
                </a:solidFill>
              </a:rPr>
              <a:t>kamu hizmetlerinin </a:t>
            </a:r>
            <a:r>
              <a:rPr lang="tr-TR" b="1" dirty="0"/>
              <a:t>gerektirdiği </a:t>
            </a:r>
          </a:p>
          <a:p>
            <a:pPr marL="609600" indent="-609600">
              <a:buClr>
                <a:schemeClr val="tx1"/>
              </a:buClr>
              <a:buFont typeface="Wingdings" pitchFamily="2" charset="2"/>
              <a:buNone/>
            </a:pPr>
            <a:r>
              <a:rPr lang="tr-TR" b="1" dirty="0">
                <a:solidFill>
                  <a:srgbClr val="FF0000"/>
                </a:solidFill>
              </a:rPr>
              <a:t>asli ve sürekli görevleri ifa eden memurlar ve </a:t>
            </a:r>
          </a:p>
          <a:p>
            <a:pPr marL="609600" indent="-609600">
              <a:buClr>
                <a:schemeClr val="tx1"/>
              </a:buClr>
              <a:buFont typeface="Wingdings" pitchFamily="2" charset="2"/>
              <a:buNone/>
            </a:pPr>
            <a:r>
              <a:rPr lang="tr-TR" b="1" dirty="0">
                <a:solidFill>
                  <a:srgbClr val="FF0000"/>
                </a:solidFill>
              </a:rPr>
              <a:t>diğer kamu görevlilerinin </a:t>
            </a:r>
            <a:r>
              <a:rPr lang="tr-TR" b="1" dirty="0"/>
              <a:t>görevleri sebebiyle </a:t>
            </a:r>
          </a:p>
          <a:p>
            <a:pPr marL="609600" indent="-609600">
              <a:buClr>
                <a:schemeClr val="tx1"/>
              </a:buClr>
              <a:buFont typeface="Wingdings" pitchFamily="2" charset="2"/>
              <a:buNone/>
            </a:pPr>
            <a:r>
              <a:rPr lang="tr-TR" b="1" dirty="0"/>
              <a:t>işledikleri </a:t>
            </a:r>
            <a:r>
              <a:rPr lang="tr-TR" b="1" dirty="0">
                <a:solidFill>
                  <a:srgbClr val="FF0000"/>
                </a:solidFill>
              </a:rPr>
              <a:t>suçlar hakkında </a:t>
            </a:r>
            <a:r>
              <a:rPr lang="tr-TR" b="1" dirty="0"/>
              <a:t>uygulanır</a:t>
            </a:r>
            <a:r>
              <a:rPr lang="tr-TR" b="1" dirty="0" smtClean="0"/>
              <a:t>. </a:t>
            </a:r>
            <a:r>
              <a:rPr lang="tr-TR" b="1" dirty="0" smtClean="0">
                <a:solidFill>
                  <a:srgbClr val="FF0000"/>
                </a:solidFill>
              </a:rPr>
              <a:t>(mad.2)</a:t>
            </a:r>
            <a:endParaRPr lang="tr-TR" b="1" dirty="0">
              <a:solidFill>
                <a:srgbClr val="FF0000"/>
              </a:solidFill>
            </a:endParaRPr>
          </a:p>
          <a:p>
            <a:endParaRPr lang="tr-TR" dirty="0"/>
          </a:p>
        </p:txBody>
      </p:sp>
      <p:sp>
        <p:nvSpPr>
          <p:cNvPr id="4" name="3 Veri Yer Tutucusu"/>
          <p:cNvSpPr>
            <a:spLocks noGrp="1"/>
          </p:cNvSpPr>
          <p:nvPr>
            <p:ph type="dt" sz="half" idx="10"/>
          </p:nvPr>
        </p:nvSpPr>
        <p:spPr/>
        <p:txBody>
          <a:bodyPr/>
          <a:lstStyle/>
          <a:p>
            <a:fld id="{91EB1148-CFDD-4106-8E16-17EFCFFDBAC1}"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4106274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80696"/>
          </a:xfrm>
        </p:spPr>
        <p:txBody>
          <a:bodyPr>
            <a:normAutofit/>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p:txBody>
          <a:bodyPr>
            <a:normAutofit lnSpcReduction="10000"/>
          </a:bodyPr>
          <a:lstStyle/>
          <a:p>
            <a:pPr indent="449580">
              <a:lnSpc>
                <a:spcPct val="115000"/>
              </a:lnSpc>
              <a:spcAft>
                <a:spcPts val="1000"/>
              </a:spcAft>
            </a:pPr>
            <a:r>
              <a:rPr lang="tr-TR" sz="2800" b="1" u="sng" dirty="0">
                <a:latin typeface="Times New Roman"/>
                <a:ea typeface="Calibri"/>
                <a:cs typeface="Times New Roman"/>
              </a:rPr>
              <a:t>Kamu çalışanlarına </a:t>
            </a:r>
            <a:r>
              <a:rPr lang="tr-TR" sz="2800" b="1" u="sng" dirty="0" smtClean="0">
                <a:latin typeface="Times New Roman"/>
                <a:ea typeface="Calibri"/>
                <a:cs typeface="Times New Roman"/>
              </a:rPr>
              <a:t>4483 </a:t>
            </a:r>
            <a:r>
              <a:rPr lang="tr-TR" sz="2800" b="1" u="sng" dirty="0">
                <a:latin typeface="Times New Roman"/>
                <a:ea typeface="Calibri"/>
                <a:cs typeface="Times New Roman"/>
              </a:rPr>
              <a:t>Sayılı </a:t>
            </a:r>
            <a:r>
              <a:rPr lang="tr-TR" sz="2800" b="1" u="sng" dirty="0" smtClean="0">
                <a:latin typeface="Times New Roman"/>
                <a:ea typeface="Calibri"/>
                <a:cs typeface="Times New Roman"/>
              </a:rPr>
              <a:t>Kanunun </a:t>
            </a:r>
            <a:r>
              <a:rPr lang="tr-TR" sz="2800" b="1" u="sng" dirty="0">
                <a:latin typeface="Times New Roman"/>
                <a:ea typeface="Calibri"/>
                <a:cs typeface="Times New Roman"/>
              </a:rPr>
              <a:t>uygulanabilmesi için;</a:t>
            </a:r>
            <a:endParaRPr lang="tr-TR" sz="2400" dirty="0">
              <a:latin typeface="Calibri"/>
              <a:ea typeface="Calibri"/>
              <a:cs typeface="Times New Roman"/>
            </a:endParaRPr>
          </a:p>
          <a:p>
            <a:pPr marL="457200">
              <a:lnSpc>
                <a:spcPct val="115000"/>
              </a:lnSpc>
              <a:spcAft>
                <a:spcPts val="1000"/>
              </a:spcAft>
            </a:pPr>
            <a:r>
              <a:rPr lang="tr-TR" sz="2800" b="1" dirty="0">
                <a:latin typeface="Times New Roman"/>
                <a:ea typeface="Calibri"/>
                <a:cs typeface="Times New Roman"/>
              </a:rPr>
              <a:t>Kişinin Memur olması</a:t>
            </a:r>
            <a:endParaRPr lang="tr-TR" sz="2400" dirty="0">
              <a:latin typeface="Calibri"/>
              <a:ea typeface="Calibri"/>
              <a:cs typeface="Times New Roman"/>
            </a:endParaRPr>
          </a:p>
          <a:p>
            <a:pPr marL="457200">
              <a:lnSpc>
                <a:spcPct val="115000"/>
              </a:lnSpc>
              <a:spcAft>
                <a:spcPts val="1000"/>
              </a:spcAft>
            </a:pPr>
            <a:r>
              <a:rPr lang="tr-TR" sz="2800" b="1" dirty="0">
                <a:latin typeface="Times New Roman"/>
                <a:ea typeface="Calibri"/>
                <a:cs typeface="Times New Roman"/>
              </a:rPr>
              <a:t>Bu Memurun suç işlemesi</a:t>
            </a:r>
            <a:endParaRPr lang="tr-TR" sz="2400" dirty="0">
              <a:latin typeface="Calibri"/>
              <a:ea typeface="Calibri"/>
              <a:cs typeface="Times New Roman"/>
            </a:endParaRPr>
          </a:p>
          <a:p>
            <a:pPr marL="457200">
              <a:lnSpc>
                <a:spcPct val="115000"/>
              </a:lnSpc>
              <a:spcAft>
                <a:spcPts val="1000"/>
              </a:spcAft>
            </a:pPr>
            <a:r>
              <a:rPr lang="tr-TR" sz="2800" b="1" dirty="0">
                <a:latin typeface="Times New Roman"/>
                <a:ea typeface="Calibri"/>
                <a:cs typeface="Times New Roman"/>
              </a:rPr>
              <a:t>Suçun görev </a:t>
            </a:r>
            <a:r>
              <a:rPr lang="tr-TR" sz="2800" b="1" dirty="0" smtClean="0">
                <a:latin typeface="Times New Roman"/>
                <a:ea typeface="Calibri"/>
                <a:cs typeface="Times New Roman"/>
              </a:rPr>
              <a:t>sebebiyle </a:t>
            </a:r>
            <a:r>
              <a:rPr lang="tr-TR" sz="2800" b="1" dirty="0">
                <a:latin typeface="Times New Roman"/>
                <a:ea typeface="Calibri"/>
                <a:cs typeface="Times New Roman"/>
              </a:rPr>
              <a:t>işlenmesi</a:t>
            </a:r>
            <a:endParaRPr lang="tr-TR" sz="2400" dirty="0">
              <a:latin typeface="Calibri"/>
              <a:ea typeface="Calibri"/>
              <a:cs typeface="Times New Roman"/>
            </a:endParaRPr>
          </a:p>
          <a:p>
            <a:pPr marL="457200">
              <a:lnSpc>
                <a:spcPct val="115000"/>
              </a:lnSpc>
              <a:spcAft>
                <a:spcPts val="1000"/>
              </a:spcAft>
            </a:pPr>
            <a:r>
              <a:rPr lang="tr-TR" sz="2800" b="1" dirty="0">
                <a:latin typeface="Times New Roman"/>
                <a:ea typeface="Calibri"/>
                <a:cs typeface="Times New Roman"/>
              </a:rPr>
              <a:t>Ve her üçünün aynı anda gerçekleşmesi gerekmektedir.</a:t>
            </a:r>
            <a:endParaRPr lang="tr-TR" sz="2400" dirty="0">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DDD96602-989B-478D-8A03-ED3F0E627385}"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9083083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80696"/>
          </a:xfrm>
        </p:spPr>
        <p:txBody>
          <a:bodyPr>
            <a:normAutofit/>
          </a:bodyPr>
          <a:lstStyle/>
          <a:p>
            <a:pPr algn="ctr"/>
            <a:r>
              <a:rPr lang="tr-TR" sz="4000" b="1" dirty="0" smtClean="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p:txBody>
          <a:bodyPr>
            <a:normAutofit fontScale="92500" lnSpcReduction="20000"/>
          </a:bodyPr>
          <a:lstStyle/>
          <a:p>
            <a:pPr algn="just" fontAlgn="base">
              <a:lnSpc>
                <a:spcPct val="115000"/>
              </a:lnSpc>
              <a:spcAft>
                <a:spcPts val="0"/>
              </a:spcAft>
            </a:pPr>
            <a:r>
              <a:rPr lang="tr-TR" sz="2800" b="1" dirty="0">
                <a:solidFill>
                  <a:srgbClr val="000000"/>
                </a:solidFill>
                <a:latin typeface="Times New Roman"/>
                <a:ea typeface="Times New Roman"/>
                <a:cs typeface="Times New Roman"/>
              </a:rPr>
              <a:t>- </a:t>
            </a:r>
            <a:r>
              <a:rPr lang="tr-TR" sz="2800" b="1" dirty="0">
                <a:solidFill>
                  <a:srgbClr val="FF0000"/>
                </a:solidFill>
                <a:latin typeface="Times New Roman"/>
                <a:ea typeface="Times New Roman"/>
                <a:cs typeface="Times New Roman"/>
              </a:rPr>
              <a:t>Görev Sırasında İşlenen Suç:</a:t>
            </a:r>
            <a:r>
              <a:rPr lang="tr-TR" sz="2800" dirty="0">
                <a:solidFill>
                  <a:srgbClr val="FF0000"/>
                </a:solidFill>
                <a:latin typeface="Times New Roman"/>
                <a:ea typeface="Times New Roman"/>
                <a:cs typeface="Times New Roman"/>
              </a:rPr>
              <a:t> </a:t>
            </a:r>
            <a:r>
              <a:rPr lang="tr-TR" sz="2800" dirty="0">
                <a:solidFill>
                  <a:srgbClr val="000000"/>
                </a:solidFill>
                <a:latin typeface="Times New Roman"/>
                <a:ea typeface="Times New Roman"/>
                <a:cs typeface="Times New Roman"/>
              </a:rPr>
              <a:t>Niteliği itibariyle memur ve diğer kamu görevlisi</a:t>
            </a:r>
            <a:r>
              <a:rPr lang="tr-TR" sz="2800" dirty="0">
                <a:latin typeface="Times New Roman"/>
                <a:ea typeface="Times New Roman"/>
                <a:cs typeface="Times New Roman"/>
              </a:rPr>
              <a:t> </a:t>
            </a:r>
            <a:r>
              <a:rPr lang="tr-TR" sz="2800" dirty="0">
                <a:solidFill>
                  <a:srgbClr val="000000"/>
                </a:solidFill>
                <a:latin typeface="Times New Roman"/>
                <a:ea typeface="Times New Roman"/>
                <a:cs typeface="Times New Roman"/>
              </a:rPr>
              <a:t>olan ve olmayan herkes tarafından işlenebilen, ancak memur ve diğer kamu</a:t>
            </a:r>
            <a:r>
              <a:rPr lang="tr-TR" sz="2800" dirty="0">
                <a:latin typeface="Times New Roman"/>
                <a:ea typeface="Times New Roman"/>
                <a:cs typeface="Times New Roman"/>
              </a:rPr>
              <a:t> </a:t>
            </a:r>
            <a:r>
              <a:rPr lang="tr-TR" sz="2800" dirty="0">
                <a:solidFill>
                  <a:srgbClr val="000000"/>
                </a:solidFill>
                <a:latin typeface="Times New Roman"/>
                <a:ea typeface="Times New Roman"/>
                <a:cs typeface="Times New Roman"/>
              </a:rPr>
              <a:t>görevlisinin görev yaptıkları zaman içerisinde işlenebilen suçlardır. İşlenen suç ile görev arasında illiyet bağının bulunması gerekmemektedir. </a:t>
            </a:r>
            <a:r>
              <a:rPr lang="tr-TR" sz="2800" dirty="0">
                <a:solidFill>
                  <a:srgbClr val="FF0000"/>
                </a:solidFill>
                <a:latin typeface="Times New Roman"/>
                <a:ea typeface="Times New Roman"/>
                <a:cs typeface="Times New Roman"/>
              </a:rPr>
              <a:t>Danıştay bir kararında,  </a:t>
            </a:r>
            <a:r>
              <a:rPr lang="tr-TR" sz="2800" dirty="0">
                <a:solidFill>
                  <a:srgbClr val="000000"/>
                </a:solidFill>
                <a:latin typeface="Times New Roman"/>
                <a:ea typeface="Times New Roman"/>
                <a:cs typeface="Times New Roman"/>
              </a:rPr>
              <a:t>vali vekilinin adına verilen plaketi dernek yetkililerine iade ederken yazdığı yazıda,  dernek yetkililerine hakaret ettiği yolundaki eylemini valilik görevi sebebiyle işlenmiş  bir suç olarak görmemiş ve genel hükümlere göre işlem yapılmasına karar vermiştir. </a:t>
            </a:r>
            <a:endParaRPr lang="tr-TR" sz="2400" dirty="0">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137434EF-1C29-4274-B2EA-8B7A1444545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9</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6100299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852704"/>
          </a:xfrm>
        </p:spPr>
        <p:txBody>
          <a:bodyPr>
            <a:normAutofit/>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p:txBody>
          <a:bodyPr/>
          <a:lstStyle/>
          <a:p>
            <a:pPr indent="449580" algn="just" fontAlgn="base">
              <a:lnSpc>
                <a:spcPct val="115000"/>
              </a:lnSpc>
              <a:spcAft>
                <a:spcPts val="0"/>
              </a:spcAft>
            </a:pPr>
            <a:r>
              <a:rPr lang="tr-TR" sz="2800" b="1" dirty="0">
                <a:solidFill>
                  <a:srgbClr val="000000"/>
                </a:solidFill>
                <a:latin typeface="Times New Roman"/>
                <a:ea typeface="Times New Roman"/>
                <a:cs typeface="Times New Roman"/>
              </a:rPr>
              <a:t>- </a:t>
            </a:r>
            <a:r>
              <a:rPr lang="tr-TR" sz="2800" b="1" dirty="0">
                <a:solidFill>
                  <a:srgbClr val="FF0000"/>
                </a:solidFill>
                <a:latin typeface="Times New Roman"/>
                <a:ea typeface="Times New Roman"/>
                <a:cs typeface="Times New Roman"/>
              </a:rPr>
              <a:t>Görev Sebebiyle İşlenen Suç :</a:t>
            </a:r>
            <a:r>
              <a:rPr lang="tr-TR" sz="2800" dirty="0">
                <a:solidFill>
                  <a:srgbClr val="FF0000"/>
                </a:solidFill>
                <a:latin typeface="Times New Roman"/>
                <a:ea typeface="Times New Roman"/>
                <a:cs typeface="Times New Roman"/>
              </a:rPr>
              <a:t> </a:t>
            </a:r>
            <a:r>
              <a:rPr lang="tr-TR" sz="2800" dirty="0">
                <a:solidFill>
                  <a:srgbClr val="000000"/>
                </a:solidFill>
                <a:latin typeface="Times New Roman"/>
                <a:ea typeface="Times New Roman"/>
                <a:cs typeface="Times New Roman"/>
              </a:rPr>
              <a:t>Görev,</a:t>
            </a:r>
            <a:r>
              <a:rPr lang="tr-TR" sz="2800" b="1" dirty="0">
                <a:solidFill>
                  <a:srgbClr val="000000"/>
                </a:solidFill>
                <a:latin typeface="Times New Roman"/>
                <a:ea typeface="Times New Roman"/>
                <a:cs typeface="Times New Roman"/>
              </a:rPr>
              <a:t> </a:t>
            </a:r>
            <a:r>
              <a:rPr lang="tr-TR" sz="2800" dirty="0">
                <a:solidFill>
                  <a:srgbClr val="000000"/>
                </a:solidFill>
                <a:latin typeface="Times New Roman"/>
                <a:ea typeface="Times New Roman"/>
                <a:cs typeface="Times New Roman"/>
              </a:rPr>
              <a:t>memur ve diğer kamu görevlilerinin kanun tüzük ve yönetmelikler ile 657 sayılı Kanunun 11. maddesine uygun olarak belirtilen işleri yapmak olarak tanımlanmaktadır. Suçun memuriyet görevinden doğmuş sayılabilmesi için memuriyet işleriyle ilgili olması, diğer bir anlatımla suçu doğuran</a:t>
            </a:r>
            <a:r>
              <a:rPr lang="tr-TR" sz="2800" dirty="0">
                <a:latin typeface="Times New Roman"/>
                <a:ea typeface="Times New Roman"/>
                <a:cs typeface="Times New Roman"/>
              </a:rPr>
              <a:t> </a:t>
            </a:r>
            <a:r>
              <a:rPr lang="tr-TR" sz="2800" dirty="0">
                <a:solidFill>
                  <a:srgbClr val="000000"/>
                </a:solidFill>
                <a:latin typeface="Times New Roman"/>
                <a:ea typeface="Times New Roman"/>
                <a:cs typeface="Times New Roman"/>
              </a:rPr>
              <a:t>fiil ile kişinin görevi arasında illiyet bağı bulunması gerekir. </a:t>
            </a:r>
            <a:endParaRPr lang="tr-TR" sz="2400" dirty="0">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D3E14944-043B-4483-BB8B-5798BB13F4F9}"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10</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4872154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08688"/>
          </a:xfrm>
        </p:spPr>
        <p:txBody>
          <a:bodyPr>
            <a:normAutofit/>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p:txBody>
          <a:bodyPr/>
          <a:lstStyle/>
          <a:p>
            <a:pPr indent="449580" algn="just" fontAlgn="base">
              <a:lnSpc>
                <a:spcPct val="115000"/>
              </a:lnSpc>
              <a:spcAft>
                <a:spcPts val="0"/>
              </a:spcAft>
            </a:pPr>
            <a:r>
              <a:rPr lang="tr-TR" sz="2800" b="1" dirty="0">
                <a:solidFill>
                  <a:srgbClr val="FF0000"/>
                </a:solidFill>
                <a:latin typeface="Times New Roman"/>
                <a:ea typeface="Times New Roman"/>
                <a:cs typeface="Times New Roman"/>
              </a:rPr>
              <a:t>- Kişisel Suç</a:t>
            </a:r>
            <a:r>
              <a:rPr lang="tr-TR" sz="2800" dirty="0">
                <a:solidFill>
                  <a:srgbClr val="FF0000"/>
                </a:solidFill>
                <a:latin typeface="Times New Roman"/>
                <a:ea typeface="Times New Roman"/>
                <a:cs typeface="Times New Roman"/>
              </a:rPr>
              <a:t> : </a:t>
            </a:r>
            <a:r>
              <a:rPr lang="tr-TR" sz="2800" dirty="0">
                <a:solidFill>
                  <a:srgbClr val="000000"/>
                </a:solidFill>
                <a:latin typeface="Times New Roman"/>
                <a:ea typeface="Times New Roman"/>
                <a:cs typeface="Times New Roman"/>
              </a:rPr>
              <a:t>Bir memurun görevinden doğmayan ya da görev sırasında işlemediği</a:t>
            </a:r>
            <a:r>
              <a:rPr lang="tr-TR" sz="2800" dirty="0">
                <a:latin typeface="Times New Roman"/>
                <a:ea typeface="Times New Roman"/>
                <a:cs typeface="Times New Roman"/>
              </a:rPr>
              <a:t> </a:t>
            </a:r>
            <a:r>
              <a:rPr lang="tr-TR" sz="2800" dirty="0">
                <a:solidFill>
                  <a:srgbClr val="000000"/>
                </a:solidFill>
                <a:latin typeface="Times New Roman"/>
                <a:ea typeface="Times New Roman"/>
                <a:cs typeface="Times New Roman"/>
              </a:rPr>
              <a:t>suçlar kişisel suçlardır. Bu kapsamda işlenen suçların memurun göreviyle hiçbir</a:t>
            </a:r>
            <a:r>
              <a:rPr lang="tr-TR" sz="2800" dirty="0">
                <a:latin typeface="Times New Roman"/>
                <a:ea typeface="Times New Roman"/>
                <a:cs typeface="Times New Roman"/>
              </a:rPr>
              <a:t> </a:t>
            </a:r>
            <a:r>
              <a:rPr lang="tr-TR" sz="2800" dirty="0">
                <a:solidFill>
                  <a:srgbClr val="000000"/>
                </a:solidFill>
                <a:latin typeface="Times New Roman"/>
                <a:ea typeface="Times New Roman"/>
                <a:cs typeface="Times New Roman"/>
              </a:rPr>
              <a:t>bağlantısı olmayıp bu suçlar </a:t>
            </a:r>
            <a:r>
              <a:rPr lang="tr-TR" sz="2800" dirty="0">
                <a:solidFill>
                  <a:srgbClr val="FF0000"/>
                </a:solidFill>
                <a:latin typeface="Times New Roman"/>
                <a:ea typeface="Times New Roman"/>
                <a:cs typeface="Times New Roman"/>
              </a:rPr>
              <a:t>4483 sayılı Kanun kapsamı dışındadır. </a:t>
            </a:r>
            <a:endParaRPr lang="tr-TR" sz="2400" dirty="0">
              <a:solidFill>
                <a:srgbClr val="FF0000"/>
              </a:solidFill>
              <a:effectLst/>
              <a:latin typeface="Calibri"/>
              <a:ea typeface="Calibri"/>
              <a:cs typeface="Times New Roman"/>
            </a:endParaRPr>
          </a:p>
        </p:txBody>
      </p:sp>
      <p:sp>
        <p:nvSpPr>
          <p:cNvPr id="4" name="3 Veri Yer Tutucusu"/>
          <p:cNvSpPr>
            <a:spLocks noGrp="1"/>
          </p:cNvSpPr>
          <p:nvPr>
            <p:ph type="dt" sz="half" idx="10"/>
          </p:nvPr>
        </p:nvSpPr>
        <p:spPr/>
        <p:txBody>
          <a:bodyPr/>
          <a:lstStyle/>
          <a:p>
            <a:fld id="{CC76608F-C9BA-4A3D-BF25-8E4CDFA62190}"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5676162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04664"/>
            <a:ext cx="8229600" cy="864096"/>
          </a:xfrm>
        </p:spPr>
        <p:txBody>
          <a:bodyPr>
            <a:noAutofit/>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a:xfrm>
            <a:off x="457200" y="1484784"/>
            <a:ext cx="8229600" cy="5040560"/>
          </a:xfrm>
        </p:spPr>
        <p:txBody>
          <a:bodyPr>
            <a:normAutofit fontScale="92500"/>
          </a:bodyPr>
          <a:lstStyle/>
          <a:p>
            <a:pPr indent="449580" fontAlgn="base">
              <a:spcAft>
                <a:spcPts val="0"/>
              </a:spcAft>
            </a:pPr>
            <a:endParaRPr lang="tr-TR" sz="3200" b="1" dirty="0" smtClean="0">
              <a:solidFill>
                <a:srgbClr val="000000"/>
              </a:solidFill>
              <a:latin typeface="Times New Roman"/>
              <a:ea typeface="Times New Roman"/>
            </a:endParaRPr>
          </a:p>
          <a:p>
            <a:pPr indent="0" fontAlgn="base">
              <a:spcAft>
                <a:spcPts val="0"/>
              </a:spcAft>
              <a:buNone/>
            </a:pPr>
            <a:r>
              <a:rPr lang="tr-TR" sz="3400" b="1" dirty="0">
                <a:solidFill>
                  <a:srgbClr val="000000"/>
                </a:solidFill>
                <a:latin typeface="Times New Roman"/>
                <a:ea typeface="Times New Roman"/>
              </a:rPr>
              <a:t>	</a:t>
            </a:r>
            <a:r>
              <a:rPr lang="tr-TR" sz="3400" b="1" dirty="0" smtClean="0">
                <a:solidFill>
                  <a:srgbClr val="FF0000"/>
                </a:solidFill>
                <a:latin typeface="Times New Roman"/>
                <a:ea typeface="Times New Roman"/>
              </a:rPr>
              <a:t>Kanun </a:t>
            </a:r>
            <a:r>
              <a:rPr lang="tr-TR" sz="3400" b="1" dirty="0">
                <a:solidFill>
                  <a:srgbClr val="FF0000"/>
                </a:solidFill>
                <a:latin typeface="Times New Roman"/>
                <a:ea typeface="Times New Roman"/>
              </a:rPr>
              <a:t>Kapsamına Girmeyen Bazı Suçlar</a:t>
            </a:r>
          </a:p>
          <a:p>
            <a:pPr algn="just" fontAlgn="base">
              <a:spcAft>
                <a:spcPts val="0"/>
              </a:spcAft>
            </a:pPr>
            <a:r>
              <a:rPr lang="tr-TR" sz="3200" dirty="0">
                <a:solidFill>
                  <a:srgbClr val="000000"/>
                </a:solidFill>
                <a:latin typeface="Times New Roman"/>
                <a:ea typeface="Times New Roman"/>
              </a:rPr>
              <a:t> 	</a:t>
            </a:r>
            <a:r>
              <a:rPr lang="tr-TR" sz="3400" dirty="0">
                <a:solidFill>
                  <a:srgbClr val="000000"/>
                </a:solidFill>
                <a:latin typeface="Times New Roman" pitchFamily="18" charset="0"/>
                <a:ea typeface="Times New Roman"/>
                <a:cs typeface="Times New Roman" pitchFamily="18" charset="0"/>
              </a:rPr>
              <a:t>4483 sayılı Kanun’un 2 </a:t>
            </a:r>
            <a:r>
              <a:rPr lang="tr-TR" sz="3400" dirty="0" err="1">
                <a:solidFill>
                  <a:srgbClr val="000000"/>
                </a:solidFill>
                <a:latin typeface="Times New Roman" pitchFamily="18" charset="0"/>
                <a:ea typeface="Times New Roman"/>
                <a:cs typeface="Times New Roman" pitchFamily="18" charset="0"/>
              </a:rPr>
              <a:t>nci</a:t>
            </a:r>
            <a:r>
              <a:rPr lang="tr-TR" sz="3400" dirty="0">
                <a:solidFill>
                  <a:srgbClr val="000000"/>
                </a:solidFill>
                <a:latin typeface="Times New Roman" pitchFamily="18" charset="0"/>
                <a:ea typeface="Times New Roman"/>
                <a:cs typeface="Times New Roman" pitchFamily="18" charset="0"/>
              </a:rPr>
              <a:t> maddesi, 5237 sayılı TCK’nın 94 ve 95’inci maddelerinde düzenlenen </a:t>
            </a:r>
            <a:r>
              <a:rPr lang="tr-TR" sz="3400" dirty="0">
                <a:solidFill>
                  <a:srgbClr val="FF0000"/>
                </a:solidFill>
                <a:latin typeface="Times New Roman" pitchFamily="18" charset="0"/>
                <a:ea typeface="Times New Roman"/>
                <a:cs typeface="Times New Roman" pitchFamily="18" charset="0"/>
              </a:rPr>
              <a:t>işkence</a:t>
            </a:r>
            <a:r>
              <a:rPr lang="tr-TR" sz="3400" dirty="0">
                <a:solidFill>
                  <a:srgbClr val="000000"/>
                </a:solidFill>
                <a:latin typeface="Times New Roman" pitchFamily="18" charset="0"/>
                <a:ea typeface="Times New Roman"/>
                <a:cs typeface="Times New Roman" pitchFamily="18" charset="0"/>
              </a:rPr>
              <a:t>, 256’ncı maddesinde düzenlenen </a:t>
            </a:r>
            <a:r>
              <a:rPr lang="tr-TR" sz="3400" dirty="0">
                <a:solidFill>
                  <a:srgbClr val="FF0000"/>
                </a:solidFill>
                <a:latin typeface="Times New Roman" pitchFamily="18" charset="0"/>
                <a:ea typeface="Times New Roman"/>
                <a:cs typeface="Times New Roman" pitchFamily="18" charset="0"/>
              </a:rPr>
              <a:t>kötü muamele </a:t>
            </a:r>
            <a:r>
              <a:rPr lang="tr-TR" sz="3400" dirty="0">
                <a:solidFill>
                  <a:srgbClr val="000000"/>
                </a:solidFill>
                <a:latin typeface="Times New Roman" pitchFamily="18" charset="0"/>
                <a:ea typeface="Times New Roman"/>
                <a:cs typeface="Times New Roman" pitchFamily="18" charset="0"/>
              </a:rPr>
              <a:t>suçları ve ağır cezayı gerektiren suçüstü halleri ile disiplin suçlarını kapsam dışına çıkarmıştır</a:t>
            </a:r>
            <a:r>
              <a:rPr lang="tr-TR" sz="3400" dirty="0" smtClean="0">
                <a:solidFill>
                  <a:srgbClr val="000000"/>
                </a:solidFill>
                <a:latin typeface="Times New Roman" pitchFamily="18" charset="0"/>
                <a:ea typeface="Times New Roman"/>
                <a:cs typeface="Times New Roman" pitchFamily="18" charset="0"/>
              </a:rPr>
              <a:t>.</a:t>
            </a:r>
            <a:endParaRPr lang="tr-TR" sz="3400" dirty="0">
              <a:latin typeface="Times New Roman" pitchFamily="18" charset="0"/>
              <a:ea typeface="Times New Roman"/>
              <a:cs typeface="Times New Roman" pitchFamily="18" charset="0"/>
            </a:endParaRPr>
          </a:p>
          <a:p>
            <a:pPr algn="just" fontAlgn="base">
              <a:spcAft>
                <a:spcPts val="0"/>
              </a:spcAft>
              <a:buNone/>
            </a:pPr>
            <a:r>
              <a:rPr lang="tr-TR" sz="3400" dirty="0">
                <a:solidFill>
                  <a:srgbClr val="000000"/>
                </a:solidFill>
                <a:latin typeface="Times New Roman" pitchFamily="18" charset="0"/>
                <a:ea typeface="Times New Roman"/>
                <a:cs typeface="Times New Roman" pitchFamily="18" charset="0"/>
              </a:rPr>
              <a:t>	</a:t>
            </a:r>
            <a:r>
              <a:rPr lang="tr-TR" sz="3400" dirty="0" smtClean="0">
                <a:solidFill>
                  <a:srgbClr val="000000"/>
                </a:solidFill>
                <a:latin typeface="Times New Roman" pitchFamily="18" charset="0"/>
                <a:ea typeface="Times New Roman"/>
                <a:cs typeface="Times New Roman" pitchFamily="18" charset="0"/>
              </a:rPr>
              <a:t> </a:t>
            </a:r>
            <a:endParaRPr lang="tr-TR" sz="3400" dirty="0">
              <a:effectLst/>
              <a:latin typeface="Times New Roman" pitchFamily="18" charset="0"/>
              <a:ea typeface="Times New Roman"/>
              <a:cs typeface="Times New Roman" pitchFamily="18" charset="0"/>
            </a:endParaRPr>
          </a:p>
        </p:txBody>
      </p:sp>
      <p:sp>
        <p:nvSpPr>
          <p:cNvPr id="4" name="3 Veri Yer Tutucusu"/>
          <p:cNvSpPr>
            <a:spLocks noGrp="1"/>
          </p:cNvSpPr>
          <p:nvPr>
            <p:ph type="dt" sz="half" idx="10"/>
          </p:nvPr>
        </p:nvSpPr>
        <p:spPr/>
        <p:txBody>
          <a:bodyPr/>
          <a:lstStyle/>
          <a:p>
            <a:fld id="{125CA9F5-32C1-47AE-A970-AF4F0103C4B8}"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12</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5513769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116632"/>
            <a:ext cx="8229600" cy="792088"/>
          </a:xfrm>
        </p:spPr>
        <p:txBody>
          <a:bodyPr>
            <a:noAutofit/>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a:xfrm>
            <a:off x="457200" y="1196752"/>
            <a:ext cx="8229600" cy="5328592"/>
          </a:xfrm>
        </p:spPr>
        <p:txBody>
          <a:bodyPr>
            <a:normAutofit fontScale="55000" lnSpcReduction="20000"/>
          </a:bodyPr>
          <a:lstStyle/>
          <a:p>
            <a:pPr indent="0" fontAlgn="base">
              <a:spcAft>
                <a:spcPts val="0"/>
              </a:spcAft>
              <a:buNone/>
            </a:pPr>
            <a:r>
              <a:rPr lang="tr-TR" sz="5100" b="1" dirty="0" smtClean="0">
                <a:solidFill>
                  <a:srgbClr val="FF0000"/>
                </a:solidFill>
                <a:latin typeface="Times New Roman"/>
                <a:ea typeface="Times New Roman"/>
              </a:rPr>
              <a:t>Kanun </a:t>
            </a:r>
            <a:r>
              <a:rPr lang="tr-TR" sz="5100" b="1" dirty="0">
                <a:solidFill>
                  <a:srgbClr val="FF0000"/>
                </a:solidFill>
                <a:latin typeface="Times New Roman"/>
                <a:ea typeface="Times New Roman"/>
              </a:rPr>
              <a:t>Kapsamına Girmeyen Bazı Suçlar</a:t>
            </a:r>
          </a:p>
          <a:p>
            <a:pPr algn="just" fontAlgn="base">
              <a:spcAft>
                <a:spcPts val="0"/>
              </a:spcAft>
              <a:buNone/>
            </a:pPr>
            <a:endParaRPr lang="tr-TR" sz="3400" dirty="0">
              <a:latin typeface="Times New Roman" pitchFamily="18" charset="0"/>
              <a:ea typeface="Times New Roman"/>
              <a:cs typeface="Times New Roman" pitchFamily="18" charset="0"/>
            </a:endParaRPr>
          </a:p>
          <a:p>
            <a:pPr algn="just" fontAlgn="base">
              <a:spcAft>
                <a:spcPts val="0"/>
              </a:spcAft>
            </a:pPr>
            <a:r>
              <a:rPr lang="tr-TR" sz="3400" dirty="0">
                <a:solidFill>
                  <a:srgbClr val="000000"/>
                </a:solidFill>
                <a:latin typeface="Times New Roman" pitchFamily="18" charset="0"/>
                <a:ea typeface="Times New Roman"/>
                <a:cs typeface="Times New Roman" pitchFamily="18" charset="0"/>
              </a:rPr>
              <a:t> 	</a:t>
            </a:r>
            <a:r>
              <a:rPr lang="tr-TR" sz="4500" dirty="0">
                <a:solidFill>
                  <a:srgbClr val="000000"/>
                </a:solidFill>
                <a:latin typeface="Times New Roman" pitchFamily="18" charset="0"/>
                <a:ea typeface="Times New Roman"/>
                <a:cs typeface="Times New Roman" pitchFamily="18" charset="0"/>
              </a:rPr>
              <a:t>4483 sayılı Kanun memurların yalnız idari görevlerinden doğan suçlar için uygulanabilir. </a:t>
            </a:r>
            <a:endParaRPr lang="tr-TR" sz="4500" dirty="0" smtClean="0">
              <a:solidFill>
                <a:srgbClr val="000000"/>
              </a:solidFill>
              <a:latin typeface="Times New Roman" pitchFamily="18" charset="0"/>
              <a:ea typeface="Times New Roman"/>
              <a:cs typeface="Times New Roman" pitchFamily="18" charset="0"/>
            </a:endParaRPr>
          </a:p>
          <a:p>
            <a:pPr algn="just" fontAlgn="base">
              <a:spcAft>
                <a:spcPts val="0"/>
              </a:spcAft>
            </a:pPr>
            <a:r>
              <a:rPr lang="tr-TR" sz="4500" dirty="0" smtClean="0">
                <a:solidFill>
                  <a:srgbClr val="FF0000"/>
                </a:solidFill>
                <a:latin typeface="Times New Roman" pitchFamily="18" charset="0"/>
                <a:ea typeface="Times New Roman"/>
                <a:cs typeface="Times New Roman" pitchFamily="18" charset="0"/>
              </a:rPr>
              <a:t>Adli </a:t>
            </a:r>
            <a:r>
              <a:rPr lang="tr-TR" sz="4500" dirty="0">
                <a:solidFill>
                  <a:srgbClr val="FF0000"/>
                </a:solidFill>
                <a:latin typeface="Times New Roman" pitchFamily="18" charset="0"/>
                <a:ea typeface="Times New Roman"/>
                <a:cs typeface="Times New Roman" pitchFamily="18" charset="0"/>
              </a:rPr>
              <a:t>göreve ilişkin suçlar bu Kanun kapsamı dışındadır.</a:t>
            </a:r>
            <a:r>
              <a:rPr lang="tr-TR" sz="4500" dirty="0">
                <a:solidFill>
                  <a:srgbClr val="000000"/>
                </a:solidFill>
                <a:latin typeface="Times New Roman" pitchFamily="18" charset="0"/>
                <a:ea typeface="Times New Roman"/>
                <a:cs typeface="Times New Roman" pitchFamily="18" charset="0"/>
              </a:rPr>
              <a:t> (CMK, m.161/5) Nitekim Yargıtay 4’üncü Ceza Dairesi’nin bir kararında, “1412 sayılı CMUK’un 154 ve 5271 sayılı </a:t>
            </a:r>
            <a:r>
              <a:rPr lang="tr-TR" sz="4500" dirty="0" err="1">
                <a:solidFill>
                  <a:srgbClr val="000000"/>
                </a:solidFill>
                <a:latin typeface="Times New Roman" pitchFamily="18" charset="0"/>
                <a:ea typeface="Times New Roman"/>
                <a:cs typeface="Times New Roman" pitchFamily="18" charset="0"/>
              </a:rPr>
              <a:t>CMK’nın</a:t>
            </a:r>
            <a:r>
              <a:rPr lang="tr-TR" sz="4500" dirty="0">
                <a:solidFill>
                  <a:srgbClr val="000000"/>
                </a:solidFill>
                <a:latin typeface="Times New Roman" pitchFamily="18" charset="0"/>
                <a:ea typeface="Times New Roman"/>
                <a:cs typeface="Times New Roman" pitchFamily="18" charset="0"/>
              </a:rPr>
              <a:t> 161’inci madde hükümleri uyarınca, sanığın yasal çerçevede kendisinden istenen adliye ile ilgili görevi yerine getirmeme biçimindeki eylemi nedeniyle hakkında Cumhuriyet Savcılığınca doğrudan soruşturma yapılabileceği ve yargılama görevinin Adliye Mahkemelerine ait olacağı gözetilmeden yetersiz gerekçe ile görevsizlik kararı verilmesi, yasaya aykırıdır” denilmek suretiyle bu görüş benimsenmiştir.</a:t>
            </a:r>
            <a:endParaRPr lang="tr-TR" sz="4500" dirty="0">
              <a:effectLst/>
              <a:latin typeface="Times New Roman" pitchFamily="18" charset="0"/>
              <a:ea typeface="Times New Roman"/>
              <a:cs typeface="Times New Roman" pitchFamily="18" charset="0"/>
            </a:endParaRPr>
          </a:p>
        </p:txBody>
      </p:sp>
      <p:sp>
        <p:nvSpPr>
          <p:cNvPr id="4" name="3 Veri Yer Tutucusu"/>
          <p:cNvSpPr>
            <a:spLocks noGrp="1"/>
          </p:cNvSpPr>
          <p:nvPr>
            <p:ph type="dt" sz="half" idx="10"/>
          </p:nvPr>
        </p:nvSpPr>
        <p:spPr/>
        <p:txBody>
          <a:bodyPr/>
          <a:lstStyle/>
          <a:p>
            <a:fld id="{003B5959-6B5E-416A-8281-DE0C5B444806}"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5513769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04664"/>
            <a:ext cx="8229600" cy="576064"/>
          </a:xfrm>
        </p:spPr>
        <p:txBody>
          <a:bodyPr>
            <a:normAutofit fontScale="90000"/>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a:xfrm>
            <a:off x="457200" y="1196752"/>
            <a:ext cx="8229600" cy="5127848"/>
          </a:xfrm>
        </p:spPr>
        <p:txBody>
          <a:bodyPr>
            <a:normAutofit lnSpcReduction="10000"/>
          </a:bodyPr>
          <a:lstStyle/>
          <a:p>
            <a:pPr indent="449580" algn="just" fontAlgn="base">
              <a:spcAft>
                <a:spcPts val="0"/>
              </a:spcAft>
            </a:pPr>
            <a:r>
              <a:rPr lang="tr-TR" sz="2800" dirty="0">
                <a:solidFill>
                  <a:srgbClr val="000000"/>
                </a:solidFill>
                <a:latin typeface="Times New Roman"/>
                <a:ea typeface="Times New Roman"/>
              </a:rPr>
              <a:t>Ayrıca, </a:t>
            </a:r>
            <a:r>
              <a:rPr lang="tr-TR" sz="2800" dirty="0">
                <a:solidFill>
                  <a:srgbClr val="FF0000"/>
                </a:solidFill>
                <a:latin typeface="Times New Roman"/>
                <a:ea typeface="Times New Roman"/>
              </a:rPr>
              <a:t>3628</a:t>
            </a:r>
            <a:r>
              <a:rPr lang="tr-TR" sz="2800" dirty="0">
                <a:solidFill>
                  <a:srgbClr val="000000"/>
                </a:solidFill>
                <a:latin typeface="Times New Roman"/>
                <a:ea typeface="Times New Roman"/>
              </a:rPr>
              <a:t> Sayılı Mal Bildiriminde Bulunulması, Rüşvet ve Yolsuzluklarla Mücadele Kanunu’nda Yazılı Suçlar, </a:t>
            </a:r>
            <a:endParaRPr lang="tr-TR" sz="2800" dirty="0" smtClean="0">
              <a:solidFill>
                <a:srgbClr val="000000"/>
              </a:solidFill>
              <a:latin typeface="Times New Roman"/>
              <a:ea typeface="Times New Roman"/>
            </a:endParaRPr>
          </a:p>
          <a:p>
            <a:pPr indent="449580" algn="just" fontAlgn="base">
              <a:spcAft>
                <a:spcPts val="0"/>
              </a:spcAft>
            </a:pPr>
            <a:r>
              <a:rPr lang="tr-TR" sz="2800" dirty="0" smtClean="0">
                <a:solidFill>
                  <a:srgbClr val="FF0000"/>
                </a:solidFill>
                <a:latin typeface="Times New Roman"/>
                <a:ea typeface="Times New Roman"/>
              </a:rPr>
              <a:t>298</a:t>
            </a:r>
            <a:r>
              <a:rPr lang="tr-TR" sz="2800" dirty="0" smtClean="0">
                <a:solidFill>
                  <a:srgbClr val="000000"/>
                </a:solidFill>
                <a:latin typeface="Times New Roman"/>
                <a:ea typeface="Times New Roman"/>
              </a:rPr>
              <a:t> </a:t>
            </a:r>
            <a:r>
              <a:rPr lang="tr-TR" sz="2800" dirty="0">
                <a:solidFill>
                  <a:srgbClr val="000000"/>
                </a:solidFill>
                <a:latin typeface="Times New Roman"/>
                <a:ea typeface="Times New Roman"/>
              </a:rPr>
              <a:t>Sayılı Seçimlerin Temel Hükümleri ve Seçmen Kütükleri Hakkındaki Kanun’da Yazılı Suçlar, </a:t>
            </a:r>
            <a:endParaRPr lang="tr-TR" sz="2800" dirty="0" smtClean="0">
              <a:solidFill>
                <a:srgbClr val="000000"/>
              </a:solidFill>
              <a:latin typeface="Times New Roman"/>
              <a:ea typeface="Times New Roman"/>
            </a:endParaRPr>
          </a:p>
          <a:p>
            <a:pPr indent="449580" algn="just" fontAlgn="base">
              <a:spcAft>
                <a:spcPts val="0"/>
              </a:spcAft>
            </a:pPr>
            <a:r>
              <a:rPr lang="tr-TR" sz="2800" dirty="0" smtClean="0">
                <a:solidFill>
                  <a:srgbClr val="FF0000"/>
                </a:solidFill>
                <a:latin typeface="Times New Roman"/>
                <a:ea typeface="Times New Roman"/>
              </a:rPr>
              <a:t>5186</a:t>
            </a:r>
            <a:r>
              <a:rPr lang="tr-TR" sz="2800" dirty="0" smtClean="0">
                <a:solidFill>
                  <a:srgbClr val="000000"/>
                </a:solidFill>
                <a:latin typeface="Times New Roman"/>
                <a:ea typeface="Times New Roman"/>
              </a:rPr>
              <a:t> </a:t>
            </a:r>
            <a:r>
              <a:rPr lang="tr-TR" sz="2800" dirty="0">
                <a:solidFill>
                  <a:srgbClr val="000000"/>
                </a:solidFill>
                <a:latin typeface="Times New Roman"/>
                <a:ea typeface="Times New Roman"/>
              </a:rPr>
              <a:t>Sayılı Atatürk Aleyhine İşlenen Suçlar Hakkında Kanun’da Yazılı Suçlar, </a:t>
            </a:r>
            <a:endParaRPr lang="tr-TR" sz="2800" dirty="0" smtClean="0">
              <a:solidFill>
                <a:srgbClr val="000000"/>
              </a:solidFill>
              <a:latin typeface="Times New Roman"/>
              <a:ea typeface="Times New Roman"/>
            </a:endParaRPr>
          </a:p>
          <a:p>
            <a:pPr indent="449580" algn="just" fontAlgn="base">
              <a:spcAft>
                <a:spcPts val="0"/>
              </a:spcAft>
            </a:pPr>
            <a:r>
              <a:rPr lang="tr-TR" sz="2800" dirty="0" smtClean="0">
                <a:solidFill>
                  <a:srgbClr val="FF0000"/>
                </a:solidFill>
                <a:latin typeface="Times New Roman"/>
                <a:ea typeface="Times New Roman"/>
              </a:rPr>
              <a:t>1402</a:t>
            </a:r>
            <a:r>
              <a:rPr lang="tr-TR" sz="2800" dirty="0" smtClean="0">
                <a:solidFill>
                  <a:srgbClr val="000000"/>
                </a:solidFill>
                <a:latin typeface="Times New Roman"/>
                <a:ea typeface="Times New Roman"/>
              </a:rPr>
              <a:t> </a:t>
            </a:r>
            <a:r>
              <a:rPr lang="tr-TR" sz="2800" dirty="0">
                <a:solidFill>
                  <a:srgbClr val="000000"/>
                </a:solidFill>
                <a:latin typeface="Times New Roman"/>
                <a:ea typeface="Times New Roman"/>
              </a:rPr>
              <a:t>Sayılı Sıkıyönetim Kanunu Kapsamına Giren Suçlar, </a:t>
            </a:r>
            <a:endParaRPr lang="tr-TR" sz="2800" dirty="0" smtClean="0">
              <a:solidFill>
                <a:srgbClr val="000000"/>
              </a:solidFill>
              <a:latin typeface="Times New Roman"/>
              <a:ea typeface="Times New Roman"/>
            </a:endParaRPr>
          </a:p>
          <a:p>
            <a:pPr indent="449580" algn="just" fontAlgn="base">
              <a:spcAft>
                <a:spcPts val="0"/>
              </a:spcAft>
            </a:pPr>
            <a:r>
              <a:rPr lang="tr-TR" sz="2800" dirty="0" smtClean="0">
                <a:solidFill>
                  <a:srgbClr val="000000"/>
                </a:solidFill>
                <a:latin typeface="Times New Roman"/>
                <a:ea typeface="Times New Roman"/>
              </a:rPr>
              <a:t>Özel </a:t>
            </a:r>
            <a:r>
              <a:rPr lang="tr-TR" sz="2800" dirty="0">
                <a:solidFill>
                  <a:srgbClr val="000000"/>
                </a:solidFill>
                <a:latin typeface="Times New Roman"/>
                <a:ea typeface="Times New Roman"/>
              </a:rPr>
              <a:t>Görevli Ağır Ceza Mahkemelerinin Görevine Giren Suçlar </a:t>
            </a:r>
            <a:r>
              <a:rPr lang="tr-TR" sz="2800" dirty="0">
                <a:solidFill>
                  <a:srgbClr val="FF0000"/>
                </a:solidFill>
                <a:latin typeface="Times New Roman"/>
                <a:ea typeface="Times New Roman"/>
              </a:rPr>
              <a:t>Kanun kapsamı dışında kalan </a:t>
            </a:r>
            <a:r>
              <a:rPr lang="tr-TR" sz="2800" dirty="0">
                <a:solidFill>
                  <a:srgbClr val="000000"/>
                </a:solidFill>
                <a:latin typeface="Times New Roman"/>
                <a:ea typeface="Times New Roman"/>
              </a:rPr>
              <a:t>diğer suçlardır.</a:t>
            </a:r>
            <a:endParaRPr lang="tr-TR" sz="2800" dirty="0">
              <a:effectLst/>
              <a:latin typeface="Times New Roman"/>
              <a:ea typeface="Times New Roman"/>
            </a:endParaRPr>
          </a:p>
        </p:txBody>
      </p:sp>
      <p:sp>
        <p:nvSpPr>
          <p:cNvPr id="4" name="3 Veri Yer Tutucusu"/>
          <p:cNvSpPr>
            <a:spLocks noGrp="1"/>
          </p:cNvSpPr>
          <p:nvPr>
            <p:ph type="dt" sz="half" idx="10"/>
          </p:nvPr>
        </p:nvSpPr>
        <p:spPr/>
        <p:txBody>
          <a:bodyPr/>
          <a:lstStyle/>
          <a:p>
            <a:fld id="{D9C8D5DD-CAC0-4216-A0F3-B44F9DEEE9D7}"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14</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9184894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404664"/>
            <a:ext cx="8229600" cy="636680"/>
          </a:xfrm>
        </p:spPr>
        <p:txBody>
          <a:bodyPr>
            <a:noAutofit/>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a:xfrm>
            <a:off x="457200" y="1124744"/>
            <a:ext cx="8229600" cy="5199856"/>
          </a:xfrm>
        </p:spPr>
        <p:txBody>
          <a:bodyPr>
            <a:normAutofit/>
          </a:bodyPr>
          <a:lstStyle/>
          <a:p>
            <a:pPr indent="449580" fontAlgn="base">
              <a:lnSpc>
                <a:spcPct val="115000"/>
              </a:lnSpc>
              <a:spcAft>
                <a:spcPts val="0"/>
              </a:spcAft>
              <a:buNone/>
            </a:pPr>
            <a:r>
              <a:rPr lang="tr-TR" sz="2800" b="1" dirty="0" smtClean="0">
                <a:solidFill>
                  <a:srgbClr val="FF0000"/>
                </a:solidFill>
                <a:latin typeface="Times New Roman"/>
                <a:ea typeface="Times New Roman"/>
                <a:cs typeface="Times New Roman"/>
              </a:rPr>
              <a:t>Yeni </a:t>
            </a:r>
            <a:r>
              <a:rPr lang="tr-TR" sz="2800" b="1" dirty="0">
                <a:solidFill>
                  <a:srgbClr val="FF0000"/>
                </a:solidFill>
                <a:latin typeface="Times New Roman"/>
                <a:ea typeface="Times New Roman"/>
                <a:cs typeface="Times New Roman"/>
              </a:rPr>
              <a:t>Türk Ceza Kanunun Bağlamında Kanun </a:t>
            </a:r>
            <a:r>
              <a:rPr lang="tr-TR" sz="2800" b="1" dirty="0" smtClean="0">
                <a:solidFill>
                  <a:srgbClr val="FF0000"/>
                </a:solidFill>
                <a:latin typeface="Times New Roman"/>
                <a:ea typeface="Times New Roman"/>
                <a:cs typeface="Times New Roman"/>
              </a:rPr>
              <a:t>	Kapsamına </a:t>
            </a:r>
            <a:r>
              <a:rPr lang="tr-TR" sz="2800" b="1" dirty="0">
                <a:solidFill>
                  <a:srgbClr val="FF0000"/>
                </a:solidFill>
                <a:latin typeface="Times New Roman"/>
                <a:ea typeface="Times New Roman"/>
                <a:cs typeface="Times New Roman"/>
              </a:rPr>
              <a:t>Giren Suçlar</a:t>
            </a:r>
            <a:endParaRPr lang="tr-TR" sz="2400" dirty="0">
              <a:solidFill>
                <a:srgbClr val="FF0000"/>
              </a:solidFill>
              <a:latin typeface="Calibri"/>
              <a:ea typeface="Calibri"/>
              <a:cs typeface="Times New Roman"/>
            </a:endParaRPr>
          </a:p>
          <a:p>
            <a:r>
              <a:rPr lang="tr-TR" sz="2800" dirty="0">
                <a:solidFill>
                  <a:srgbClr val="000000"/>
                </a:solidFill>
                <a:latin typeface="Times New Roman"/>
                <a:ea typeface="Times New Roman"/>
              </a:rPr>
              <a:t>TCK bağlamında Kanun kapsamına giren suçları ise şu şekilde sıralayabiliriz; </a:t>
            </a:r>
            <a:endParaRPr lang="tr-TR" sz="2800" dirty="0" smtClean="0">
              <a:solidFill>
                <a:srgbClr val="000000"/>
              </a:solidFill>
              <a:latin typeface="Times New Roman"/>
              <a:ea typeface="Times New Roman"/>
            </a:endParaRPr>
          </a:p>
          <a:p>
            <a:r>
              <a:rPr lang="tr-TR" sz="2800" dirty="0" smtClean="0">
                <a:solidFill>
                  <a:srgbClr val="000000"/>
                </a:solidFill>
                <a:latin typeface="Times New Roman"/>
                <a:ea typeface="Times New Roman"/>
              </a:rPr>
              <a:t>Haksız </a:t>
            </a:r>
            <a:r>
              <a:rPr lang="tr-TR" sz="2800" dirty="0">
                <a:solidFill>
                  <a:srgbClr val="000000"/>
                </a:solidFill>
                <a:latin typeface="Times New Roman"/>
                <a:ea typeface="Times New Roman"/>
              </a:rPr>
              <a:t>arama (m.120), </a:t>
            </a:r>
            <a:endParaRPr lang="tr-TR" sz="2800" dirty="0" smtClean="0">
              <a:solidFill>
                <a:srgbClr val="000000"/>
              </a:solidFill>
              <a:latin typeface="Times New Roman"/>
              <a:ea typeface="Times New Roman"/>
            </a:endParaRPr>
          </a:p>
          <a:p>
            <a:r>
              <a:rPr lang="tr-TR" sz="2800" dirty="0" smtClean="0">
                <a:solidFill>
                  <a:srgbClr val="000000"/>
                </a:solidFill>
                <a:latin typeface="Times New Roman"/>
                <a:ea typeface="Times New Roman"/>
              </a:rPr>
              <a:t>Dilekçe </a:t>
            </a:r>
            <a:r>
              <a:rPr lang="tr-TR" sz="2800" dirty="0">
                <a:solidFill>
                  <a:srgbClr val="000000"/>
                </a:solidFill>
                <a:latin typeface="Times New Roman"/>
                <a:ea typeface="Times New Roman"/>
              </a:rPr>
              <a:t>hakkının kullanılmasının engellenmesi (m.121), </a:t>
            </a:r>
            <a:endParaRPr lang="tr-TR" sz="2800" dirty="0" smtClean="0">
              <a:solidFill>
                <a:srgbClr val="000000"/>
              </a:solidFill>
              <a:latin typeface="Times New Roman"/>
              <a:ea typeface="Times New Roman"/>
            </a:endParaRPr>
          </a:p>
          <a:p>
            <a:r>
              <a:rPr lang="tr-TR" sz="2800" dirty="0" smtClean="0">
                <a:solidFill>
                  <a:srgbClr val="000000"/>
                </a:solidFill>
                <a:latin typeface="Times New Roman"/>
                <a:ea typeface="Times New Roman"/>
              </a:rPr>
              <a:t>Ayrımcılık </a:t>
            </a:r>
            <a:r>
              <a:rPr lang="tr-TR" sz="2800" dirty="0">
                <a:solidFill>
                  <a:srgbClr val="000000"/>
                </a:solidFill>
                <a:latin typeface="Times New Roman"/>
                <a:ea typeface="Times New Roman"/>
              </a:rPr>
              <a:t>(m.122</a:t>
            </a:r>
            <a:r>
              <a:rPr lang="tr-TR" sz="2800" dirty="0" smtClean="0">
                <a:solidFill>
                  <a:srgbClr val="000000"/>
                </a:solidFill>
                <a:latin typeface="Times New Roman"/>
                <a:ea typeface="Times New Roman"/>
              </a:rPr>
              <a:t>),</a:t>
            </a:r>
          </a:p>
          <a:p>
            <a:r>
              <a:rPr lang="tr-TR" sz="2800" dirty="0" smtClean="0">
                <a:solidFill>
                  <a:srgbClr val="000000"/>
                </a:solidFill>
                <a:latin typeface="Times New Roman"/>
                <a:ea typeface="Times New Roman"/>
              </a:rPr>
              <a:t> </a:t>
            </a:r>
            <a:r>
              <a:rPr lang="tr-TR" sz="2800" dirty="0">
                <a:solidFill>
                  <a:srgbClr val="000000"/>
                </a:solidFill>
                <a:latin typeface="Times New Roman"/>
                <a:ea typeface="Times New Roman"/>
              </a:rPr>
              <a:t>H</a:t>
            </a:r>
            <a:r>
              <a:rPr lang="tr-TR" sz="2800" dirty="0" smtClean="0">
                <a:solidFill>
                  <a:srgbClr val="000000"/>
                </a:solidFill>
                <a:latin typeface="Times New Roman"/>
                <a:ea typeface="Times New Roman"/>
              </a:rPr>
              <a:t>ayatın </a:t>
            </a:r>
            <a:r>
              <a:rPr lang="tr-TR" sz="2800" dirty="0">
                <a:solidFill>
                  <a:srgbClr val="000000"/>
                </a:solidFill>
                <a:latin typeface="Times New Roman"/>
                <a:ea typeface="Times New Roman"/>
              </a:rPr>
              <a:t>gizliliğini ihlal (m.134), </a:t>
            </a:r>
            <a:endParaRPr lang="tr-TR" sz="2800" dirty="0" smtClean="0">
              <a:solidFill>
                <a:srgbClr val="000000"/>
              </a:solidFill>
              <a:latin typeface="Times New Roman"/>
              <a:ea typeface="Times New Roman"/>
            </a:endParaRPr>
          </a:p>
          <a:p>
            <a:r>
              <a:rPr lang="tr-TR" sz="2800" dirty="0" smtClean="0">
                <a:solidFill>
                  <a:srgbClr val="000000"/>
                </a:solidFill>
                <a:latin typeface="Times New Roman"/>
                <a:ea typeface="Times New Roman"/>
              </a:rPr>
              <a:t>Kişisel </a:t>
            </a:r>
            <a:r>
              <a:rPr lang="tr-TR" sz="2800" dirty="0">
                <a:solidFill>
                  <a:srgbClr val="000000"/>
                </a:solidFill>
                <a:latin typeface="Times New Roman"/>
                <a:ea typeface="Times New Roman"/>
              </a:rPr>
              <a:t>verilerin kaydedilmesi (m.135), </a:t>
            </a:r>
            <a:endParaRPr lang="tr-TR" sz="2800" dirty="0" smtClean="0">
              <a:solidFill>
                <a:srgbClr val="000000"/>
              </a:solidFill>
              <a:latin typeface="Times New Roman"/>
              <a:ea typeface="Times New Roman"/>
            </a:endParaRPr>
          </a:p>
          <a:p>
            <a:endParaRPr lang="tr-TR" sz="2800" dirty="0" smtClean="0">
              <a:solidFill>
                <a:srgbClr val="000000"/>
              </a:solidFill>
              <a:latin typeface="Times New Roman"/>
              <a:ea typeface="Times New Roman"/>
            </a:endParaRPr>
          </a:p>
        </p:txBody>
      </p:sp>
      <p:sp>
        <p:nvSpPr>
          <p:cNvPr id="4" name="3 Veri Yer Tutucusu"/>
          <p:cNvSpPr>
            <a:spLocks noGrp="1"/>
          </p:cNvSpPr>
          <p:nvPr>
            <p:ph type="dt" sz="half" idx="10"/>
          </p:nvPr>
        </p:nvSpPr>
        <p:spPr/>
        <p:txBody>
          <a:bodyPr/>
          <a:lstStyle/>
          <a:p>
            <a:fld id="{1656F2D2-E206-47A6-9BE1-95E4CCC889D8}"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5909917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404664"/>
            <a:ext cx="8229600" cy="636680"/>
          </a:xfrm>
        </p:spPr>
        <p:txBody>
          <a:bodyPr>
            <a:noAutofit/>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a:xfrm>
            <a:off x="457200" y="1124744"/>
            <a:ext cx="8229600" cy="5199856"/>
          </a:xfrm>
        </p:spPr>
        <p:txBody>
          <a:bodyPr>
            <a:normAutofit/>
          </a:bodyPr>
          <a:lstStyle/>
          <a:p>
            <a:pPr indent="449580" fontAlgn="base">
              <a:lnSpc>
                <a:spcPct val="115000"/>
              </a:lnSpc>
              <a:spcAft>
                <a:spcPts val="0"/>
              </a:spcAft>
              <a:buNone/>
            </a:pPr>
            <a:r>
              <a:rPr lang="tr-TR" sz="2800" b="1" dirty="0" smtClean="0">
                <a:solidFill>
                  <a:srgbClr val="FF0000"/>
                </a:solidFill>
                <a:latin typeface="Times New Roman"/>
                <a:ea typeface="Times New Roman"/>
                <a:cs typeface="Times New Roman"/>
              </a:rPr>
              <a:t>Yeni </a:t>
            </a:r>
            <a:r>
              <a:rPr lang="tr-TR" sz="2800" b="1" dirty="0">
                <a:solidFill>
                  <a:srgbClr val="FF0000"/>
                </a:solidFill>
                <a:latin typeface="Times New Roman"/>
                <a:ea typeface="Times New Roman"/>
                <a:cs typeface="Times New Roman"/>
              </a:rPr>
              <a:t>Türk Ceza Kanunun Bağlamında Kanun </a:t>
            </a:r>
            <a:r>
              <a:rPr lang="tr-TR" sz="2800" b="1" dirty="0" smtClean="0">
                <a:solidFill>
                  <a:srgbClr val="FF0000"/>
                </a:solidFill>
                <a:latin typeface="Times New Roman"/>
                <a:ea typeface="Times New Roman"/>
                <a:cs typeface="Times New Roman"/>
              </a:rPr>
              <a:t>	Kapsamına </a:t>
            </a:r>
            <a:r>
              <a:rPr lang="tr-TR" sz="2800" b="1" dirty="0">
                <a:solidFill>
                  <a:srgbClr val="FF0000"/>
                </a:solidFill>
                <a:latin typeface="Times New Roman"/>
                <a:ea typeface="Times New Roman"/>
                <a:cs typeface="Times New Roman"/>
              </a:rPr>
              <a:t>Giren </a:t>
            </a:r>
            <a:r>
              <a:rPr lang="tr-TR" sz="2800" b="1" dirty="0" smtClean="0">
                <a:solidFill>
                  <a:srgbClr val="FF0000"/>
                </a:solidFill>
                <a:latin typeface="Times New Roman"/>
                <a:ea typeface="Times New Roman"/>
                <a:cs typeface="Times New Roman"/>
              </a:rPr>
              <a:t>Suçlar</a:t>
            </a:r>
            <a:endParaRPr lang="tr-TR" sz="2800" dirty="0" smtClean="0">
              <a:solidFill>
                <a:srgbClr val="000000"/>
              </a:solidFill>
              <a:latin typeface="Times New Roman"/>
              <a:ea typeface="Times New Roman"/>
            </a:endParaRPr>
          </a:p>
          <a:p>
            <a:r>
              <a:rPr lang="tr-TR" sz="2800" dirty="0" smtClean="0">
                <a:solidFill>
                  <a:srgbClr val="000000"/>
                </a:solidFill>
                <a:latin typeface="Times New Roman"/>
                <a:ea typeface="Times New Roman"/>
              </a:rPr>
              <a:t>Verileri </a:t>
            </a:r>
            <a:r>
              <a:rPr lang="tr-TR" sz="2800" dirty="0">
                <a:solidFill>
                  <a:srgbClr val="000000"/>
                </a:solidFill>
                <a:latin typeface="Times New Roman"/>
                <a:ea typeface="Times New Roman"/>
              </a:rPr>
              <a:t>hukuka aykırı olarak verme veya ele geçirme (m.136), </a:t>
            </a:r>
            <a:endParaRPr lang="tr-TR" sz="2800" dirty="0" smtClean="0">
              <a:solidFill>
                <a:srgbClr val="000000"/>
              </a:solidFill>
              <a:latin typeface="Times New Roman"/>
              <a:ea typeface="Times New Roman"/>
            </a:endParaRPr>
          </a:p>
          <a:p>
            <a:r>
              <a:rPr lang="tr-TR" sz="2800" dirty="0" smtClean="0">
                <a:solidFill>
                  <a:srgbClr val="000000"/>
                </a:solidFill>
                <a:latin typeface="Times New Roman"/>
                <a:ea typeface="Times New Roman"/>
              </a:rPr>
              <a:t>Verileri </a:t>
            </a:r>
            <a:r>
              <a:rPr lang="tr-TR" sz="2800" dirty="0">
                <a:solidFill>
                  <a:srgbClr val="000000"/>
                </a:solidFill>
                <a:latin typeface="Times New Roman"/>
                <a:ea typeface="Times New Roman"/>
              </a:rPr>
              <a:t>yok etmeme (m.138), </a:t>
            </a:r>
            <a:endParaRPr lang="tr-TR" sz="2800" dirty="0" smtClean="0">
              <a:solidFill>
                <a:srgbClr val="000000"/>
              </a:solidFill>
              <a:latin typeface="Times New Roman"/>
              <a:ea typeface="Times New Roman"/>
            </a:endParaRPr>
          </a:p>
          <a:p>
            <a:r>
              <a:rPr lang="tr-TR" sz="2800" dirty="0" smtClean="0">
                <a:solidFill>
                  <a:srgbClr val="000000"/>
                </a:solidFill>
                <a:latin typeface="Times New Roman"/>
                <a:ea typeface="Times New Roman"/>
              </a:rPr>
              <a:t>İmar </a:t>
            </a:r>
            <a:r>
              <a:rPr lang="tr-TR" sz="2800" dirty="0">
                <a:solidFill>
                  <a:srgbClr val="000000"/>
                </a:solidFill>
                <a:latin typeface="Times New Roman"/>
                <a:ea typeface="Times New Roman"/>
              </a:rPr>
              <a:t>kirliliğine neden olma (m.184</a:t>
            </a:r>
            <a:r>
              <a:rPr lang="tr-TR" sz="2800" dirty="0" smtClean="0">
                <a:solidFill>
                  <a:srgbClr val="000000"/>
                </a:solidFill>
                <a:latin typeface="Times New Roman"/>
                <a:ea typeface="Times New Roman"/>
              </a:rPr>
              <a:t>),</a:t>
            </a:r>
          </a:p>
          <a:p>
            <a:endParaRPr lang="tr-TR" sz="2800" dirty="0" smtClean="0">
              <a:solidFill>
                <a:srgbClr val="000000"/>
              </a:solidFill>
              <a:latin typeface="Times New Roman"/>
              <a:ea typeface="Times New Roman"/>
            </a:endParaRPr>
          </a:p>
          <a:p>
            <a:endParaRPr lang="tr-TR" dirty="0"/>
          </a:p>
        </p:txBody>
      </p:sp>
      <p:sp>
        <p:nvSpPr>
          <p:cNvPr id="4" name="3 Veri Yer Tutucusu"/>
          <p:cNvSpPr>
            <a:spLocks noGrp="1"/>
          </p:cNvSpPr>
          <p:nvPr>
            <p:ph type="dt" sz="half" idx="10"/>
          </p:nvPr>
        </p:nvSpPr>
        <p:spPr/>
        <p:txBody>
          <a:bodyPr/>
          <a:lstStyle/>
          <a:p>
            <a:fld id="{A7A27A6B-E705-4091-851F-AFC39E5477DC}"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16</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5909917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332656"/>
            <a:ext cx="8229600" cy="648072"/>
          </a:xfrm>
        </p:spPr>
        <p:txBody>
          <a:bodyPr>
            <a:normAutofit fontScale="90000"/>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a:xfrm>
            <a:off x="457200" y="1268760"/>
            <a:ext cx="8229600" cy="5055840"/>
          </a:xfrm>
        </p:spPr>
        <p:txBody>
          <a:bodyPr>
            <a:normAutofit/>
          </a:bodyPr>
          <a:lstStyle/>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Resmi Belgede Sahtecilik (m. 204)</a:t>
            </a: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Denetim görevinin ihmali (m. 251</a:t>
            </a: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Görevi Kötüye Kullanma (m. 257)</a:t>
            </a: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Göreve </a:t>
            </a:r>
            <a:r>
              <a:rPr lang="tr-TR" sz="2800" dirty="0">
                <a:solidFill>
                  <a:srgbClr val="000000"/>
                </a:solidFill>
                <a:latin typeface="Times New Roman"/>
                <a:ea typeface="Times New Roman"/>
                <a:cs typeface="Times New Roman"/>
              </a:rPr>
              <a:t>ilişkin sırrın açıklanması (m.258</a:t>
            </a:r>
            <a:r>
              <a:rPr lang="tr-TR" sz="2800" dirty="0" smtClean="0">
                <a:solidFill>
                  <a:srgbClr val="000000"/>
                </a:solidFill>
                <a:latin typeface="Times New Roman"/>
                <a:ea typeface="Times New Roman"/>
                <a:cs typeface="Times New Roman"/>
              </a:rPr>
              <a:t>),</a:t>
            </a: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Kişilerin </a:t>
            </a:r>
            <a:r>
              <a:rPr lang="tr-TR" sz="2800" dirty="0">
                <a:solidFill>
                  <a:srgbClr val="000000"/>
                </a:solidFill>
                <a:latin typeface="Times New Roman"/>
                <a:ea typeface="Times New Roman"/>
                <a:cs typeface="Times New Roman"/>
              </a:rPr>
              <a:t>malları üzerinde usulsüz tasarruf (m.261</a:t>
            </a:r>
            <a:r>
              <a:rPr lang="tr-TR" sz="2800" dirty="0" smtClean="0">
                <a:solidFill>
                  <a:srgbClr val="000000"/>
                </a:solidFill>
                <a:latin typeface="Times New Roman"/>
                <a:ea typeface="Times New Roman"/>
                <a:cs typeface="Times New Roman"/>
              </a:rPr>
              <a:t>),</a:t>
            </a: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Kamu </a:t>
            </a:r>
            <a:r>
              <a:rPr lang="tr-TR" sz="2800" dirty="0">
                <a:solidFill>
                  <a:srgbClr val="000000"/>
                </a:solidFill>
                <a:latin typeface="Times New Roman"/>
                <a:ea typeface="Times New Roman"/>
                <a:cs typeface="Times New Roman"/>
              </a:rPr>
              <a:t>görevinin usulsüz olarak üstlenilmesi (m.262</a:t>
            </a:r>
            <a:r>
              <a:rPr lang="tr-TR" sz="2800" dirty="0" smtClean="0">
                <a:solidFill>
                  <a:srgbClr val="000000"/>
                </a:solidFill>
                <a:latin typeface="Times New Roman"/>
                <a:ea typeface="Times New Roman"/>
                <a:cs typeface="Times New Roman"/>
              </a:rPr>
              <a:t>),</a:t>
            </a:r>
          </a:p>
          <a:p>
            <a:pPr indent="449580" algn="just" fontAlgn="base">
              <a:lnSpc>
                <a:spcPct val="115000"/>
              </a:lnSpc>
              <a:spcAft>
                <a:spcPts val="0"/>
              </a:spcAft>
              <a:buNone/>
            </a:pPr>
            <a:endParaRPr lang="tr-TR" sz="2400" dirty="0">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16AEDA0E-2B69-49DC-BC3B-5B62822FF5B6}"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17</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2978216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332656"/>
            <a:ext cx="8229600" cy="648072"/>
          </a:xfrm>
        </p:spPr>
        <p:txBody>
          <a:bodyPr>
            <a:normAutofit fontScale="90000"/>
          </a:bodyPr>
          <a:lstStyle/>
          <a:p>
            <a:pPr algn="ctr"/>
            <a:r>
              <a:rPr lang="tr-TR" sz="4000" b="1" dirty="0">
                <a:solidFill>
                  <a:srgbClr val="FF0000"/>
                </a:solidFill>
                <a:latin typeface="Albertus Extra Bold" pitchFamily="34" charset="0"/>
              </a:rPr>
              <a:t>AÇIKLAMALAR</a:t>
            </a:r>
            <a:endParaRPr lang="tr-TR" sz="4000" dirty="0">
              <a:solidFill>
                <a:srgbClr val="FF0000"/>
              </a:solidFill>
            </a:endParaRPr>
          </a:p>
        </p:txBody>
      </p:sp>
      <p:sp>
        <p:nvSpPr>
          <p:cNvPr id="3" name="İçerik Yer Tutucusu 2"/>
          <p:cNvSpPr>
            <a:spLocks noGrp="1"/>
          </p:cNvSpPr>
          <p:nvPr>
            <p:ph idx="1"/>
          </p:nvPr>
        </p:nvSpPr>
        <p:spPr>
          <a:xfrm>
            <a:off x="457200" y="1268760"/>
            <a:ext cx="8229600" cy="5055840"/>
          </a:xfrm>
        </p:spPr>
        <p:txBody>
          <a:bodyPr>
            <a:normAutofit/>
          </a:bodyPr>
          <a:lstStyle/>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Kamu </a:t>
            </a:r>
            <a:r>
              <a:rPr lang="tr-TR" sz="2800" dirty="0">
                <a:solidFill>
                  <a:srgbClr val="000000"/>
                </a:solidFill>
                <a:latin typeface="Times New Roman"/>
                <a:ea typeface="Times New Roman"/>
                <a:cs typeface="Times New Roman"/>
              </a:rPr>
              <a:t>görevine ait araç gereçleri suçta kullanma (m.266</a:t>
            </a:r>
            <a:r>
              <a:rPr lang="tr-TR" sz="2800" dirty="0" smtClean="0">
                <a:solidFill>
                  <a:srgbClr val="000000"/>
                </a:solidFill>
                <a:latin typeface="Times New Roman"/>
                <a:ea typeface="Times New Roman"/>
                <a:cs typeface="Times New Roman"/>
              </a:rPr>
              <a:t>),</a:t>
            </a: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Suç </a:t>
            </a:r>
            <a:r>
              <a:rPr lang="tr-TR" sz="2800" dirty="0">
                <a:solidFill>
                  <a:srgbClr val="000000"/>
                </a:solidFill>
                <a:latin typeface="Times New Roman"/>
                <a:ea typeface="Times New Roman"/>
                <a:cs typeface="Times New Roman"/>
              </a:rPr>
              <a:t>delillerini yok etme, gizleme veya değiştirme (m.281</a:t>
            </a:r>
            <a:r>
              <a:rPr lang="tr-TR" sz="2800" dirty="0" smtClean="0">
                <a:solidFill>
                  <a:srgbClr val="000000"/>
                </a:solidFill>
                <a:latin typeface="Times New Roman"/>
                <a:ea typeface="Times New Roman"/>
                <a:cs typeface="Times New Roman"/>
              </a:rPr>
              <a:t>),</a:t>
            </a: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Suçluyu </a:t>
            </a:r>
            <a:r>
              <a:rPr lang="tr-TR" sz="2800" dirty="0">
                <a:solidFill>
                  <a:srgbClr val="000000"/>
                </a:solidFill>
                <a:latin typeface="Times New Roman"/>
                <a:ea typeface="Times New Roman"/>
                <a:cs typeface="Times New Roman"/>
              </a:rPr>
              <a:t>kayırma (m.283), </a:t>
            </a:r>
            <a:endParaRPr lang="tr-TR" sz="2800" dirty="0" smtClean="0">
              <a:solidFill>
                <a:srgbClr val="000000"/>
              </a:solidFill>
              <a:latin typeface="Times New Roman"/>
              <a:ea typeface="Times New Roman"/>
              <a:cs typeface="Times New Roman"/>
            </a:endParaRP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Tutuklu </a:t>
            </a:r>
            <a:r>
              <a:rPr lang="tr-TR" sz="2800" dirty="0">
                <a:solidFill>
                  <a:srgbClr val="000000"/>
                </a:solidFill>
                <a:latin typeface="Times New Roman"/>
                <a:ea typeface="Times New Roman"/>
                <a:cs typeface="Times New Roman"/>
              </a:rPr>
              <a:t>hükümlü veya suç delillerini bildirmeme (m. 284</a:t>
            </a:r>
            <a:r>
              <a:rPr lang="tr-TR" sz="2800" dirty="0" smtClean="0">
                <a:solidFill>
                  <a:srgbClr val="000000"/>
                </a:solidFill>
                <a:latin typeface="Times New Roman"/>
                <a:ea typeface="Times New Roman"/>
                <a:cs typeface="Times New Roman"/>
              </a:rPr>
              <a:t>),</a:t>
            </a:r>
          </a:p>
          <a:p>
            <a:pPr indent="449580" algn="just" fontAlgn="base">
              <a:lnSpc>
                <a:spcPct val="115000"/>
              </a:lnSpc>
              <a:spcAft>
                <a:spcPts val="0"/>
              </a:spcAft>
            </a:pPr>
            <a:r>
              <a:rPr lang="tr-TR" sz="2800" dirty="0" smtClean="0">
                <a:solidFill>
                  <a:srgbClr val="000000"/>
                </a:solidFill>
                <a:latin typeface="Times New Roman"/>
                <a:ea typeface="Times New Roman"/>
                <a:cs typeface="Times New Roman"/>
              </a:rPr>
              <a:t>Gizliliğin </a:t>
            </a:r>
            <a:r>
              <a:rPr lang="tr-TR" sz="2800" dirty="0">
                <a:solidFill>
                  <a:srgbClr val="000000"/>
                </a:solidFill>
                <a:latin typeface="Times New Roman"/>
                <a:ea typeface="Times New Roman"/>
                <a:cs typeface="Times New Roman"/>
              </a:rPr>
              <a:t>ihlali (m.285) </a:t>
            </a:r>
            <a:endParaRPr lang="tr-TR" sz="2800" dirty="0" smtClean="0">
              <a:solidFill>
                <a:srgbClr val="000000"/>
              </a:solidFill>
              <a:latin typeface="Times New Roman"/>
              <a:ea typeface="Times New Roman"/>
              <a:cs typeface="Times New Roman"/>
            </a:endParaRPr>
          </a:p>
          <a:p>
            <a:pPr indent="449580" algn="just" fontAlgn="base">
              <a:lnSpc>
                <a:spcPct val="115000"/>
              </a:lnSpc>
              <a:spcAft>
                <a:spcPts val="0"/>
              </a:spcAft>
            </a:pPr>
            <a:r>
              <a:rPr lang="tr-TR" sz="2800" dirty="0" err="1" smtClean="0">
                <a:solidFill>
                  <a:srgbClr val="000000"/>
                </a:solidFill>
                <a:latin typeface="Times New Roman"/>
                <a:ea typeface="Times New Roman"/>
                <a:cs typeface="Times New Roman"/>
              </a:rPr>
              <a:t>Genital</a:t>
            </a:r>
            <a:r>
              <a:rPr lang="tr-TR" sz="2800" dirty="0" smtClean="0">
                <a:solidFill>
                  <a:srgbClr val="000000"/>
                </a:solidFill>
                <a:latin typeface="Times New Roman"/>
                <a:ea typeface="Times New Roman"/>
                <a:cs typeface="Times New Roman"/>
              </a:rPr>
              <a:t> </a:t>
            </a:r>
            <a:r>
              <a:rPr lang="tr-TR" sz="2800" dirty="0">
                <a:solidFill>
                  <a:srgbClr val="000000"/>
                </a:solidFill>
                <a:latin typeface="Times New Roman"/>
                <a:ea typeface="Times New Roman"/>
                <a:cs typeface="Times New Roman"/>
              </a:rPr>
              <a:t>muayene (m. 287.) suçudur.</a:t>
            </a:r>
            <a:endParaRPr lang="tr-TR" sz="2400" dirty="0">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C4E52A65-5569-4C0B-8B45-BAF17979722E}"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18</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2978216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76672"/>
            <a:ext cx="8229600" cy="720080"/>
          </a:xfrm>
        </p:spPr>
        <p:txBody>
          <a:bodyPr>
            <a:normAutofit fontScale="90000"/>
          </a:bodyPr>
          <a:lstStyle/>
          <a:p>
            <a:pPr lvl="0" algn="ctr" fontAlgn="base">
              <a:lnSpc>
                <a:spcPct val="130000"/>
              </a:lnSpc>
              <a:spcAft>
                <a:spcPct val="0"/>
              </a:spcAft>
            </a:pPr>
            <a:r>
              <a:rPr lang="tr-TR" sz="2800" dirty="0">
                <a:solidFill>
                  <a:srgbClr val="CC6600"/>
                </a:solidFill>
                <a:latin typeface="Albertus Extra Bold" pitchFamily="34" charset="0"/>
                <a:ea typeface="+mn-ea"/>
                <a:cs typeface="+mn-cs"/>
              </a:rPr>
              <a:t/>
            </a:r>
            <a:br>
              <a:rPr lang="tr-TR" sz="2800" dirty="0">
                <a:solidFill>
                  <a:srgbClr val="CC6600"/>
                </a:solidFill>
                <a:latin typeface="Albertus Extra Bold" pitchFamily="34" charset="0"/>
                <a:ea typeface="+mn-ea"/>
                <a:cs typeface="+mn-cs"/>
              </a:rPr>
            </a:br>
            <a:r>
              <a:rPr lang="tr-TR" sz="4400" b="1" dirty="0">
                <a:solidFill>
                  <a:srgbClr val="FF0000"/>
                </a:solidFill>
                <a:latin typeface="Albertus Extra Bold" pitchFamily="34" charset="0"/>
                <a:ea typeface="+mn-ea"/>
                <a:cs typeface="+mn-cs"/>
              </a:rPr>
              <a:t>SUÇUN UNSURLARI</a:t>
            </a:r>
          </a:p>
        </p:txBody>
      </p:sp>
      <p:sp>
        <p:nvSpPr>
          <p:cNvPr id="3" name="İçerik Yer Tutucusu 2"/>
          <p:cNvSpPr>
            <a:spLocks noGrp="1"/>
          </p:cNvSpPr>
          <p:nvPr>
            <p:ph idx="1"/>
          </p:nvPr>
        </p:nvSpPr>
        <p:spPr/>
        <p:txBody>
          <a:bodyPr/>
          <a:lstStyle/>
          <a:p>
            <a:r>
              <a:rPr lang="tr-TR" dirty="0">
                <a:solidFill>
                  <a:srgbClr val="FF0000"/>
                </a:solidFill>
              </a:rPr>
              <a:t>1- </a:t>
            </a:r>
            <a:r>
              <a:rPr lang="tr-TR" dirty="0" smtClean="0">
                <a:solidFill>
                  <a:srgbClr val="FF0000"/>
                </a:solidFill>
              </a:rPr>
              <a:t>SUÇUN YASAL UNSURU</a:t>
            </a:r>
          </a:p>
          <a:p>
            <a:pPr marL="0" indent="0">
              <a:buNone/>
            </a:pPr>
            <a:r>
              <a:rPr lang="tr-TR" sz="2800" dirty="0">
                <a:latin typeface="Times New Roman"/>
                <a:ea typeface="Calibri"/>
                <a:cs typeface="Times New Roman"/>
              </a:rPr>
              <a:t>	</a:t>
            </a:r>
            <a:r>
              <a:rPr lang="tr-TR" sz="2800" dirty="0" smtClean="0">
                <a:latin typeface="Times New Roman"/>
                <a:ea typeface="Calibri"/>
                <a:cs typeface="Times New Roman"/>
              </a:rPr>
              <a:t>Bir </a:t>
            </a:r>
            <a:r>
              <a:rPr lang="tr-TR" sz="2800" dirty="0">
                <a:latin typeface="Times New Roman"/>
                <a:ea typeface="Calibri"/>
                <a:cs typeface="Times New Roman"/>
              </a:rPr>
              <a:t>fiilin yasada açıkça suç olarak belirtilmiş </a:t>
            </a:r>
            <a:r>
              <a:rPr lang="tr-TR" sz="2800" dirty="0" smtClean="0">
                <a:latin typeface="Times New Roman"/>
                <a:ea typeface="Calibri"/>
                <a:cs typeface="Times New Roman"/>
              </a:rPr>
              <a:t>	olması</a:t>
            </a:r>
            <a:r>
              <a:rPr lang="tr-TR" sz="2800" dirty="0">
                <a:latin typeface="Times New Roman"/>
                <a:ea typeface="Calibri"/>
                <a:cs typeface="Times New Roman"/>
              </a:rPr>
              <a:t>.</a:t>
            </a:r>
            <a:endParaRPr lang="tr-TR" sz="2400" dirty="0">
              <a:latin typeface="Calibri"/>
              <a:ea typeface="Calibri"/>
              <a:cs typeface="Times New Roman"/>
            </a:endParaRPr>
          </a:p>
          <a:p>
            <a:r>
              <a:rPr lang="tr-TR" dirty="0" smtClean="0">
                <a:solidFill>
                  <a:srgbClr val="FF0000"/>
                </a:solidFill>
              </a:rPr>
              <a:t>2-SUÇUN </a:t>
            </a:r>
            <a:r>
              <a:rPr lang="tr-TR" dirty="0">
                <a:solidFill>
                  <a:srgbClr val="FF0000"/>
                </a:solidFill>
              </a:rPr>
              <a:t>MADDİ UNSURU</a:t>
            </a:r>
          </a:p>
          <a:p>
            <a:pPr marL="182880" indent="0">
              <a:lnSpc>
                <a:spcPct val="115000"/>
              </a:lnSpc>
              <a:spcAft>
                <a:spcPts val="1000"/>
              </a:spcAft>
              <a:buNone/>
            </a:pPr>
            <a:r>
              <a:rPr lang="tr-TR" sz="2800" dirty="0" smtClean="0">
                <a:latin typeface="Times New Roman"/>
                <a:ea typeface="Calibri"/>
                <a:cs typeface="Times New Roman"/>
              </a:rPr>
              <a:t>	Yasada </a:t>
            </a:r>
            <a:r>
              <a:rPr lang="tr-TR" sz="2800" dirty="0">
                <a:latin typeface="Times New Roman"/>
                <a:ea typeface="Calibri"/>
                <a:cs typeface="Times New Roman"/>
              </a:rPr>
              <a:t>suç sayılan bir fiilin işlenmiş olması.</a:t>
            </a:r>
            <a:endParaRPr lang="tr-TR" sz="2400" dirty="0">
              <a:latin typeface="Calibri"/>
              <a:ea typeface="Calibri"/>
              <a:cs typeface="Times New Roman"/>
            </a:endParaRPr>
          </a:p>
          <a:p>
            <a:r>
              <a:rPr lang="tr-TR" dirty="0" smtClean="0">
                <a:solidFill>
                  <a:srgbClr val="FF0000"/>
                </a:solidFill>
              </a:rPr>
              <a:t>3- </a:t>
            </a:r>
            <a:r>
              <a:rPr lang="tr-TR" dirty="0">
                <a:solidFill>
                  <a:srgbClr val="FF0000"/>
                </a:solidFill>
              </a:rPr>
              <a:t>SUÇUN MANEVİ UNSURU</a:t>
            </a:r>
          </a:p>
          <a:p>
            <a:pPr marL="0" indent="0">
              <a:buNone/>
            </a:pPr>
            <a:r>
              <a:rPr lang="tr-TR" sz="2800" dirty="0" smtClean="0">
                <a:latin typeface="Times New Roman"/>
                <a:ea typeface="Calibri"/>
              </a:rPr>
              <a:t>	Suç </a:t>
            </a:r>
            <a:r>
              <a:rPr lang="tr-TR" sz="2800" dirty="0">
                <a:latin typeface="Times New Roman"/>
                <a:ea typeface="Calibri"/>
              </a:rPr>
              <a:t>sayılan fiilin bilerek ve kasıtlı olarak işlenmiş </a:t>
            </a:r>
            <a:r>
              <a:rPr lang="tr-TR" sz="2800" dirty="0" smtClean="0">
                <a:latin typeface="Times New Roman"/>
                <a:ea typeface="Calibri"/>
              </a:rPr>
              <a:t>	olması</a:t>
            </a:r>
            <a:r>
              <a:rPr lang="tr-TR" sz="2800" dirty="0">
                <a:latin typeface="Times New Roman"/>
                <a:ea typeface="Calibri"/>
              </a:rPr>
              <a:t>.</a:t>
            </a:r>
            <a:r>
              <a:rPr lang="tr-TR" sz="2800" b="1" dirty="0">
                <a:latin typeface="Times New Roman"/>
                <a:ea typeface="Calibri"/>
              </a:rPr>
              <a:t> </a:t>
            </a:r>
            <a:endParaRPr lang="tr-TR" dirty="0"/>
          </a:p>
        </p:txBody>
      </p:sp>
      <p:sp>
        <p:nvSpPr>
          <p:cNvPr id="4" name="3 Veri Yer Tutucusu"/>
          <p:cNvSpPr>
            <a:spLocks noGrp="1"/>
          </p:cNvSpPr>
          <p:nvPr>
            <p:ph type="dt" sz="half" idx="10"/>
          </p:nvPr>
        </p:nvSpPr>
        <p:spPr/>
        <p:txBody>
          <a:bodyPr/>
          <a:lstStyle/>
          <a:p>
            <a:fld id="{7239EE83-0124-4AF6-A173-DFE81DA9DE78}"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19</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5952626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04664"/>
            <a:ext cx="8229600" cy="720080"/>
          </a:xfrm>
        </p:spPr>
        <p:txBody>
          <a:bodyPr>
            <a:normAutofit fontScale="90000"/>
          </a:bodyPr>
          <a:lstStyle/>
          <a:p>
            <a:pPr algn="ctr">
              <a:lnSpc>
                <a:spcPct val="130000"/>
              </a:lnSpc>
              <a:buClr>
                <a:srgbClr val="CC6600"/>
              </a:buClr>
              <a:buSzPct val="165000"/>
            </a:pPr>
            <a:r>
              <a:rPr lang="tr-TR" sz="4000" dirty="0">
                <a:solidFill>
                  <a:srgbClr val="FF0000"/>
                </a:solidFill>
                <a:latin typeface="Albertus Extra Bold" pitchFamily="34" charset="0"/>
              </a:rPr>
              <a:t>SUÇ VE CEZADA KANUNİLİK</a:t>
            </a:r>
          </a:p>
        </p:txBody>
      </p:sp>
      <p:sp>
        <p:nvSpPr>
          <p:cNvPr id="3" name="İçerik Yer Tutucusu 2"/>
          <p:cNvSpPr>
            <a:spLocks noGrp="1"/>
          </p:cNvSpPr>
          <p:nvPr>
            <p:ph idx="1"/>
          </p:nvPr>
        </p:nvSpPr>
        <p:spPr>
          <a:xfrm>
            <a:off x="457200" y="1340768"/>
            <a:ext cx="8229600" cy="4983832"/>
          </a:xfrm>
        </p:spPr>
        <p:txBody>
          <a:bodyPr>
            <a:normAutofit lnSpcReduction="10000"/>
          </a:bodyPr>
          <a:lstStyle/>
          <a:p>
            <a:pPr marL="609600" indent="-609600">
              <a:buNone/>
            </a:pPr>
            <a:r>
              <a:rPr lang="tr-TR" sz="2800" b="1" dirty="0" smtClean="0">
                <a:solidFill>
                  <a:srgbClr val="FF9900"/>
                </a:solidFill>
              </a:rPr>
              <a:t>         </a:t>
            </a:r>
            <a:r>
              <a:rPr lang="tr-TR" sz="2800" b="1" dirty="0" smtClean="0">
                <a:solidFill>
                  <a:srgbClr val="FF0000"/>
                </a:solidFill>
              </a:rPr>
              <a:t>5237 </a:t>
            </a:r>
            <a:r>
              <a:rPr lang="tr-TR" sz="2800" b="1" dirty="0">
                <a:solidFill>
                  <a:srgbClr val="FF0000"/>
                </a:solidFill>
              </a:rPr>
              <a:t>Sayılı TCK. Madde 2- </a:t>
            </a:r>
            <a:endParaRPr lang="tr-TR" sz="2800" b="1" dirty="0" smtClean="0">
              <a:solidFill>
                <a:srgbClr val="FF0000"/>
              </a:solidFill>
            </a:endParaRPr>
          </a:p>
          <a:p>
            <a:pPr marL="609600" indent="-609600"/>
            <a:r>
              <a:rPr lang="tr-TR" sz="2800" b="1" dirty="0" smtClean="0">
                <a:latin typeface="Times New Roman" pitchFamily="18" charset="0"/>
                <a:cs typeface="Times New Roman" pitchFamily="18" charset="0"/>
              </a:rPr>
              <a:t>(</a:t>
            </a:r>
            <a:r>
              <a:rPr lang="tr-TR" sz="2800" b="1" dirty="0">
                <a:latin typeface="Times New Roman" pitchFamily="18" charset="0"/>
                <a:cs typeface="Times New Roman" pitchFamily="18" charset="0"/>
              </a:rPr>
              <a:t>1)</a:t>
            </a:r>
            <a:r>
              <a:rPr lang="tr-TR" sz="2800" dirty="0">
                <a:latin typeface="Times New Roman" pitchFamily="18" charset="0"/>
                <a:cs typeface="Times New Roman" pitchFamily="18" charset="0"/>
              </a:rPr>
              <a:t> Kanunun açıkça suç </a:t>
            </a:r>
            <a:r>
              <a:rPr lang="tr-TR" sz="2800" dirty="0" smtClean="0">
                <a:latin typeface="Times New Roman" pitchFamily="18" charset="0"/>
                <a:cs typeface="Times New Roman" pitchFamily="18" charset="0"/>
              </a:rPr>
              <a:t>saymadığı </a:t>
            </a:r>
            <a:r>
              <a:rPr lang="tr-TR" sz="2800" dirty="0">
                <a:latin typeface="Times New Roman" pitchFamily="18" charset="0"/>
                <a:cs typeface="Times New Roman" pitchFamily="18" charset="0"/>
              </a:rPr>
              <a:t>bir fiil için kimseye ceza verilemez </a:t>
            </a:r>
            <a:r>
              <a:rPr lang="tr-TR" sz="2800" dirty="0" smtClean="0">
                <a:latin typeface="Times New Roman" pitchFamily="18" charset="0"/>
                <a:cs typeface="Times New Roman" pitchFamily="18" charset="0"/>
              </a:rPr>
              <a:t>ve </a:t>
            </a:r>
            <a:r>
              <a:rPr lang="tr-TR" sz="2800" dirty="0">
                <a:latin typeface="Times New Roman" pitchFamily="18" charset="0"/>
                <a:cs typeface="Times New Roman" pitchFamily="18" charset="0"/>
              </a:rPr>
              <a:t>güvenlik tedbiri uygulanamaz. </a:t>
            </a:r>
            <a:r>
              <a:rPr lang="tr-TR" sz="2800" dirty="0" smtClean="0">
                <a:latin typeface="Times New Roman" pitchFamily="18" charset="0"/>
                <a:cs typeface="Times New Roman" pitchFamily="18" charset="0"/>
              </a:rPr>
              <a:t>Kanunda yazılı </a:t>
            </a:r>
            <a:r>
              <a:rPr lang="tr-TR" sz="2800" dirty="0">
                <a:latin typeface="Times New Roman" pitchFamily="18" charset="0"/>
                <a:cs typeface="Times New Roman" pitchFamily="18" charset="0"/>
              </a:rPr>
              <a:t>cezalardan ve güvenlik tedbirlerinden </a:t>
            </a:r>
            <a:r>
              <a:rPr lang="tr-TR" sz="2800" dirty="0" smtClean="0">
                <a:latin typeface="Times New Roman" pitchFamily="18" charset="0"/>
                <a:cs typeface="Times New Roman" pitchFamily="18" charset="0"/>
              </a:rPr>
              <a:t>başka </a:t>
            </a:r>
            <a:r>
              <a:rPr lang="tr-TR" sz="2800" dirty="0">
                <a:latin typeface="Times New Roman" pitchFamily="18" charset="0"/>
                <a:cs typeface="Times New Roman" pitchFamily="18" charset="0"/>
              </a:rPr>
              <a:t>bir ceza ve güvenlik tedbirine hükmolunamaz</a:t>
            </a:r>
            <a:r>
              <a:rPr lang="tr-TR" sz="2800" dirty="0" smtClean="0">
                <a:latin typeface="Times New Roman" pitchFamily="18" charset="0"/>
                <a:cs typeface="Times New Roman" pitchFamily="18" charset="0"/>
              </a:rPr>
              <a:t>.</a:t>
            </a:r>
          </a:p>
          <a:p>
            <a:pPr marL="609600" indent="-609600"/>
            <a:r>
              <a:rPr lang="tr-TR" sz="2800" b="1" dirty="0" smtClean="0">
                <a:solidFill>
                  <a:srgbClr val="002060"/>
                </a:solidFill>
                <a:latin typeface="Times New Roman" pitchFamily="18" charset="0"/>
                <a:cs typeface="Times New Roman" pitchFamily="18" charset="0"/>
              </a:rPr>
              <a:t>(</a:t>
            </a:r>
            <a:r>
              <a:rPr lang="tr-TR" sz="2800" b="1" dirty="0">
                <a:solidFill>
                  <a:srgbClr val="002060"/>
                </a:solidFill>
                <a:latin typeface="Times New Roman" pitchFamily="18" charset="0"/>
                <a:cs typeface="Times New Roman" pitchFamily="18" charset="0"/>
              </a:rPr>
              <a:t>2)</a:t>
            </a:r>
            <a:r>
              <a:rPr lang="tr-TR" sz="2800" dirty="0">
                <a:solidFill>
                  <a:srgbClr val="002060"/>
                </a:solidFill>
                <a:latin typeface="Times New Roman" pitchFamily="18" charset="0"/>
                <a:cs typeface="Times New Roman" pitchFamily="18" charset="0"/>
              </a:rPr>
              <a:t> İdarenin düzenleyici işlemleriyle suç ve </a:t>
            </a:r>
            <a:r>
              <a:rPr lang="tr-TR" sz="2800" dirty="0" smtClean="0">
                <a:solidFill>
                  <a:srgbClr val="002060"/>
                </a:solidFill>
                <a:latin typeface="Times New Roman" pitchFamily="18" charset="0"/>
                <a:cs typeface="Times New Roman" pitchFamily="18" charset="0"/>
              </a:rPr>
              <a:t>ceza konulamaz.</a:t>
            </a:r>
          </a:p>
          <a:p>
            <a:pPr marL="609600" indent="-609600"/>
            <a:r>
              <a:rPr lang="tr-TR" sz="2800" b="1" dirty="0" smtClean="0">
                <a:latin typeface="Times New Roman" pitchFamily="18" charset="0"/>
                <a:cs typeface="Times New Roman" pitchFamily="18" charset="0"/>
              </a:rPr>
              <a:t>(</a:t>
            </a:r>
            <a:r>
              <a:rPr lang="tr-TR" sz="2800" b="1" dirty="0">
                <a:latin typeface="Times New Roman" pitchFamily="18" charset="0"/>
                <a:cs typeface="Times New Roman" pitchFamily="18" charset="0"/>
              </a:rPr>
              <a:t>3)</a:t>
            </a:r>
            <a:r>
              <a:rPr lang="tr-TR" sz="2800" dirty="0">
                <a:latin typeface="Times New Roman" pitchFamily="18" charset="0"/>
                <a:cs typeface="Times New Roman" pitchFamily="18" charset="0"/>
              </a:rPr>
              <a:t> Kanunların suç ve ceza içeren </a:t>
            </a:r>
            <a:r>
              <a:rPr lang="tr-TR" sz="2800" dirty="0" smtClean="0">
                <a:latin typeface="Times New Roman" pitchFamily="18" charset="0"/>
                <a:cs typeface="Times New Roman" pitchFamily="18" charset="0"/>
              </a:rPr>
              <a:t>	hükümlerinin uygulanmasında </a:t>
            </a:r>
            <a:r>
              <a:rPr lang="tr-TR" sz="2800" dirty="0">
                <a:latin typeface="Times New Roman" pitchFamily="18" charset="0"/>
                <a:cs typeface="Times New Roman" pitchFamily="18" charset="0"/>
              </a:rPr>
              <a:t>kıyas </a:t>
            </a:r>
            <a:r>
              <a:rPr lang="tr-TR" sz="2800" dirty="0" smtClean="0">
                <a:latin typeface="Times New Roman" pitchFamily="18" charset="0"/>
                <a:cs typeface="Times New Roman" pitchFamily="18" charset="0"/>
              </a:rPr>
              <a:t>yapılamaz</a:t>
            </a:r>
            <a:r>
              <a:rPr lang="tr-TR" sz="2800" dirty="0">
                <a:latin typeface="Times New Roman" pitchFamily="18" charset="0"/>
                <a:cs typeface="Times New Roman" pitchFamily="18" charset="0"/>
              </a:rPr>
              <a:t>. </a:t>
            </a:r>
            <a:r>
              <a:rPr lang="tr-TR" sz="2800" dirty="0" smtClean="0">
                <a:latin typeface="Times New Roman" pitchFamily="18" charset="0"/>
                <a:cs typeface="Times New Roman" pitchFamily="18" charset="0"/>
              </a:rPr>
              <a:t>Suç </a:t>
            </a:r>
            <a:r>
              <a:rPr lang="tr-TR" sz="2800" dirty="0">
                <a:latin typeface="Times New Roman" pitchFamily="18" charset="0"/>
                <a:cs typeface="Times New Roman" pitchFamily="18" charset="0"/>
              </a:rPr>
              <a:t>ve ceza </a:t>
            </a:r>
            <a:r>
              <a:rPr lang="tr-TR" sz="2800" dirty="0" smtClean="0">
                <a:latin typeface="Times New Roman" pitchFamily="18" charset="0"/>
                <a:cs typeface="Times New Roman" pitchFamily="18" charset="0"/>
              </a:rPr>
              <a:t>içeren  hükümler</a:t>
            </a:r>
            <a:r>
              <a:rPr lang="tr-TR" sz="2800" dirty="0">
                <a:latin typeface="Times New Roman" pitchFamily="18" charset="0"/>
                <a:cs typeface="Times New Roman" pitchFamily="18" charset="0"/>
              </a:rPr>
              <a:t>, </a:t>
            </a:r>
            <a:r>
              <a:rPr lang="tr-TR" sz="2800" dirty="0" smtClean="0">
                <a:latin typeface="Times New Roman" pitchFamily="18" charset="0"/>
                <a:cs typeface="Times New Roman" pitchFamily="18" charset="0"/>
              </a:rPr>
              <a:t>kıyasa </a:t>
            </a:r>
            <a:r>
              <a:rPr lang="tr-TR" sz="2800" dirty="0">
                <a:latin typeface="Times New Roman" pitchFamily="18" charset="0"/>
                <a:cs typeface="Times New Roman" pitchFamily="18" charset="0"/>
              </a:rPr>
              <a:t>yol açacak </a:t>
            </a:r>
            <a:r>
              <a:rPr lang="tr-TR" sz="2800" dirty="0" smtClean="0">
                <a:latin typeface="Times New Roman" pitchFamily="18" charset="0"/>
                <a:cs typeface="Times New Roman" pitchFamily="18" charset="0"/>
              </a:rPr>
              <a:t>biçimde </a:t>
            </a:r>
            <a:r>
              <a:rPr lang="tr-TR" sz="2800" dirty="0">
                <a:latin typeface="Times New Roman" pitchFamily="18" charset="0"/>
                <a:cs typeface="Times New Roman" pitchFamily="18" charset="0"/>
              </a:rPr>
              <a:t>geniş </a:t>
            </a:r>
            <a:r>
              <a:rPr lang="tr-TR" sz="2800" dirty="0" smtClean="0">
                <a:latin typeface="Times New Roman" pitchFamily="18" charset="0"/>
                <a:cs typeface="Times New Roman" pitchFamily="18" charset="0"/>
              </a:rPr>
              <a:t>	yorumlanamaz</a:t>
            </a:r>
            <a:r>
              <a:rPr lang="tr-TR" sz="2800" dirty="0">
                <a:latin typeface="Times New Roman" pitchFamily="18" charset="0"/>
                <a:cs typeface="Times New Roman" pitchFamily="18" charset="0"/>
              </a:rPr>
              <a:t>.</a:t>
            </a:r>
          </a:p>
          <a:p>
            <a:endParaRPr lang="tr-TR" dirty="0"/>
          </a:p>
        </p:txBody>
      </p:sp>
      <p:sp>
        <p:nvSpPr>
          <p:cNvPr id="4" name="3 Veri Yer Tutucusu"/>
          <p:cNvSpPr>
            <a:spLocks noGrp="1"/>
          </p:cNvSpPr>
          <p:nvPr>
            <p:ph type="dt" sz="half" idx="10"/>
          </p:nvPr>
        </p:nvSpPr>
        <p:spPr/>
        <p:txBody>
          <a:bodyPr/>
          <a:lstStyle/>
          <a:p>
            <a:fld id="{C3290490-DB8E-4719-8FE7-073F5129AABA}"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20</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4364081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pPr algn="ctr">
              <a:lnSpc>
                <a:spcPct val="130000"/>
              </a:lnSpc>
              <a:buClr>
                <a:srgbClr val="CC6600"/>
              </a:buClr>
              <a:buSzPct val="165000"/>
            </a:pPr>
            <a:r>
              <a:rPr lang="tr-TR" sz="3600" b="1" dirty="0">
                <a:solidFill>
                  <a:srgbClr val="FF0000"/>
                </a:solidFill>
                <a:latin typeface="Albertus Extra Bold" pitchFamily="34" charset="0"/>
              </a:rPr>
              <a:t>CEZA SORUMLULUĞUNUN ŞAHSİLİĞİ</a:t>
            </a:r>
          </a:p>
        </p:txBody>
      </p:sp>
      <p:sp>
        <p:nvSpPr>
          <p:cNvPr id="3" name="İçerik Yer Tutucusu 2"/>
          <p:cNvSpPr>
            <a:spLocks noGrp="1"/>
          </p:cNvSpPr>
          <p:nvPr>
            <p:ph idx="1"/>
          </p:nvPr>
        </p:nvSpPr>
        <p:spPr/>
        <p:txBody>
          <a:bodyPr>
            <a:normAutofit lnSpcReduction="10000"/>
          </a:bodyPr>
          <a:lstStyle/>
          <a:p>
            <a:pPr marL="609600" lvl="0" indent="-609600" fontAlgn="base">
              <a:spcBef>
                <a:spcPct val="0"/>
              </a:spcBef>
              <a:spcAft>
                <a:spcPct val="0"/>
              </a:spcAft>
              <a:buClrTx/>
              <a:buSzTx/>
              <a:buNone/>
            </a:pPr>
            <a:r>
              <a:rPr lang="tr-TR" sz="2400" b="1" dirty="0" smtClean="0">
                <a:solidFill>
                  <a:srgbClr val="FFC000"/>
                </a:solidFill>
              </a:rPr>
              <a:t>	</a:t>
            </a:r>
            <a:r>
              <a:rPr lang="tr-TR" sz="2800" b="1" dirty="0" smtClean="0">
                <a:solidFill>
                  <a:srgbClr val="FF0000"/>
                </a:solidFill>
              </a:rPr>
              <a:t>5237 </a:t>
            </a:r>
            <a:r>
              <a:rPr lang="tr-TR" sz="2800" b="1" dirty="0">
                <a:solidFill>
                  <a:srgbClr val="FF0000"/>
                </a:solidFill>
              </a:rPr>
              <a:t>Sayılı TCK. Madde 20- </a:t>
            </a:r>
            <a:endParaRPr lang="tr-TR" sz="2800" b="1" dirty="0" smtClean="0">
              <a:solidFill>
                <a:srgbClr val="FF0000"/>
              </a:solidFill>
            </a:endParaRPr>
          </a:p>
          <a:p>
            <a:pPr marL="609600" lvl="0" indent="-609600" fontAlgn="base">
              <a:spcBef>
                <a:spcPct val="0"/>
              </a:spcBef>
              <a:spcAft>
                <a:spcPct val="0"/>
              </a:spcAft>
              <a:buClrTx/>
              <a:buSzTx/>
              <a:buNone/>
            </a:pPr>
            <a:endParaRPr lang="tr-TR" b="1" dirty="0" smtClean="0">
              <a:solidFill>
                <a:srgbClr val="FFC000"/>
              </a:solidFill>
            </a:endParaRPr>
          </a:p>
          <a:p>
            <a:pPr marL="609600" lvl="0" indent="-609600" fontAlgn="base">
              <a:spcBef>
                <a:spcPct val="0"/>
              </a:spcBef>
              <a:spcAft>
                <a:spcPct val="0"/>
              </a:spcAft>
              <a:buClrTx/>
              <a:buSzTx/>
              <a:buNone/>
            </a:pPr>
            <a:r>
              <a:rPr lang="tr-TR" b="1" dirty="0">
                <a:solidFill>
                  <a:srgbClr val="FFC000"/>
                </a:solidFill>
              </a:rPr>
              <a:t>	</a:t>
            </a:r>
            <a:r>
              <a:rPr lang="tr-TR" b="1" dirty="0" smtClean="0">
                <a:solidFill>
                  <a:srgbClr val="002060"/>
                </a:solidFill>
              </a:rPr>
              <a:t>(</a:t>
            </a:r>
            <a:r>
              <a:rPr lang="tr-TR" b="1" dirty="0">
                <a:solidFill>
                  <a:srgbClr val="002060"/>
                </a:solidFill>
              </a:rPr>
              <a:t>1) Ceza </a:t>
            </a:r>
            <a:r>
              <a:rPr lang="tr-TR" b="1" dirty="0" smtClean="0">
                <a:solidFill>
                  <a:srgbClr val="002060"/>
                </a:solidFill>
              </a:rPr>
              <a:t>sorumluluğu şahsidir</a:t>
            </a:r>
            <a:r>
              <a:rPr lang="tr-TR" b="1" dirty="0">
                <a:solidFill>
                  <a:srgbClr val="002060"/>
                </a:solidFill>
              </a:rPr>
              <a:t>. Kimse başkasının fiilinden dolayı sorumlu </a:t>
            </a:r>
            <a:r>
              <a:rPr lang="tr-TR" b="1" dirty="0" smtClean="0">
                <a:solidFill>
                  <a:srgbClr val="002060"/>
                </a:solidFill>
              </a:rPr>
              <a:t> tutulamaz.</a:t>
            </a:r>
          </a:p>
          <a:p>
            <a:pPr marL="609600" lvl="0" indent="-609600" fontAlgn="base">
              <a:spcBef>
                <a:spcPct val="0"/>
              </a:spcBef>
              <a:spcAft>
                <a:spcPct val="0"/>
              </a:spcAft>
              <a:buClrTx/>
              <a:buSzTx/>
              <a:buNone/>
            </a:pPr>
            <a:endParaRPr lang="tr-TR" b="1" dirty="0">
              <a:solidFill>
                <a:srgbClr val="002060"/>
              </a:solidFill>
            </a:endParaRPr>
          </a:p>
          <a:p>
            <a:pPr marL="609600" lvl="0" indent="-609600" fontAlgn="base">
              <a:spcBef>
                <a:spcPct val="0"/>
              </a:spcBef>
              <a:spcAft>
                <a:spcPct val="0"/>
              </a:spcAft>
              <a:buClrTx/>
              <a:buSzTx/>
              <a:buNone/>
            </a:pPr>
            <a:r>
              <a:rPr lang="tr-TR" b="1" dirty="0">
                <a:solidFill>
                  <a:srgbClr val="002060"/>
                </a:solidFill>
              </a:rPr>
              <a:t>  </a:t>
            </a:r>
            <a:r>
              <a:rPr lang="tr-TR" b="1" dirty="0" smtClean="0">
                <a:solidFill>
                  <a:srgbClr val="002060"/>
                </a:solidFill>
              </a:rPr>
              <a:t>	(</a:t>
            </a:r>
            <a:r>
              <a:rPr lang="tr-TR" b="1" dirty="0">
                <a:solidFill>
                  <a:srgbClr val="002060"/>
                </a:solidFill>
              </a:rPr>
              <a:t>2) Tüzel kişiler hakkında ceza </a:t>
            </a:r>
            <a:r>
              <a:rPr lang="tr-TR" b="1" dirty="0" smtClean="0">
                <a:solidFill>
                  <a:srgbClr val="002060"/>
                </a:solidFill>
              </a:rPr>
              <a:t>yaptırımı uygulanamaz</a:t>
            </a:r>
            <a:r>
              <a:rPr lang="tr-TR" b="1" dirty="0">
                <a:solidFill>
                  <a:srgbClr val="002060"/>
                </a:solidFill>
              </a:rPr>
              <a:t>. </a:t>
            </a:r>
            <a:endParaRPr lang="tr-TR" b="1" dirty="0" smtClean="0">
              <a:solidFill>
                <a:srgbClr val="002060"/>
              </a:solidFill>
            </a:endParaRPr>
          </a:p>
          <a:p>
            <a:pPr marL="609600" lvl="0" indent="-609600" fontAlgn="base">
              <a:spcBef>
                <a:spcPct val="0"/>
              </a:spcBef>
              <a:spcAft>
                <a:spcPct val="0"/>
              </a:spcAft>
              <a:buClrTx/>
              <a:buSzTx/>
              <a:buNone/>
            </a:pPr>
            <a:endParaRPr lang="tr-TR" b="1" dirty="0">
              <a:solidFill>
                <a:srgbClr val="002060"/>
              </a:solidFill>
            </a:endParaRPr>
          </a:p>
          <a:p>
            <a:pPr marL="609600" lvl="0" indent="-609600" fontAlgn="base">
              <a:spcBef>
                <a:spcPct val="0"/>
              </a:spcBef>
              <a:spcAft>
                <a:spcPct val="0"/>
              </a:spcAft>
              <a:buClrTx/>
              <a:buSzTx/>
              <a:buNone/>
            </a:pPr>
            <a:r>
              <a:rPr lang="tr-TR" b="1" dirty="0" smtClean="0">
                <a:solidFill>
                  <a:srgbClr val="002060"/>
                </a:solidFill>
              </a:rPr>
              <a:t>	Ancak</a:t>
            </a:r>
            <a:r>
              <a:rPr lang="tr-TR" b="1" dirty="0">
                <a:solidFill>
                  <a:srgbClr val="002060"/>
                </a:solidFill>
              </a:rPr>
              <a:t>, suç dolayısıyla kanunda öngörülen </a:t>
            </a:r>
            <a:r>
              <a:rPr lang="tr-TR" b="1" dirty="0" smtClean="0">
                <a:solidFill>
                  <a:srgbClr val="002060"/>
                </a:solidFill>
              </a:rPr>
              <a:t>güvenlik tedbiri </a:t>
            </a:r>
            <a:r>
              <a:rPr lang="tr-TR" b="1" dirty="0">
                <a:solidFill>
                  <a:srgbClr val="002060"/>
                </a:solidFill>
              </a:rPr>
              <a:t>niteliğindeki yaptırımlar saklıdır.</a:t>
            </a:r>
          </a:p>
          <a:p>
            <a:endParaRPr lang="tr-TR" dirty="0">
              <a:solidFill>
                <a:srgbClr val="002060"/>
              </a:solidFill>
            </a:endParaRPr>
          </a:p>
        </p:txBody>
      </p:sp>
      <p:sp>
        <p:nvSpPr>
          <p:cNvPr id="4" name="3 Veri Yer Tutucusu"/>
          <p:cNvSpPr>
            <a:spLocks noGrp="1"/>
          </p:cNvSpPr>
          <p:nvPr>
            <p:ph type="dt" sz="half" idx="10"/>
          </p:nvPr>
        </p:nvSpPr>
        <p:spPr/>
        <p:txBody>
          <a:bodyPr/>
          <a:lstStyle/>
          <a:p>
            <a:fld id="{33FE8F50-1B1C-42A7-BF4F-825E716B829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4802660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852704"/>
          </a:xfrm>
        </p:spPr>
        <p:txBody>
          <a:bodyPr>
            <a:normAutofit fontScale="90000"/>
          </a:bodyPr>
          <a:lstStyle/>
          <a:p>
            <a:pPr lvl="0" algn="ctr" fontAlgn="base">
              <a:lnSpc>
                <a:spcPct val="130000"/>
              </a:lnSpc>
              <a:spcAft>
                <a:spcPct val="0"/>
              </a:spcAft>
            </a:pPr>
            <a:r>
              <a:rPr lang="tr-TR" sz="2800" dirty="0">
                <a:solidFill>
                  <a:srgbClr val="CC6600"/>
                </a:solidFill>
                <a:latin typeface="Albertus Extra Bold" pitchFamily="34" charset="0"/>
                <a:ea typeface="+mn-ea"/>
                <a:cs typeface="+mn-cs"/>
              </a:rPr>
              <a:t/>
            </a:r>
            <a:br>
              <a:rPr lang="tr-TR" sz="2800" dirty="0">
                <a:solidFill>
                  <a:srgbClr val="CC6600"/>
                </a:solidFill>
                <a:latin typeface="Albertus Extra Bold" pitchFamily="34" charset="0"/>
                <a:ea typeface="+mn-ea"/>
                <a:cs typeface="+mn-cs"/>
              </a:rPr>
            </a:br>
            <a:r>
              <a:rPr lang="tr-TR" sz="2800" b="1" dirty="0">
                <a:solidFill>
                  <a:srgbClr val="CC6600"/>
                </a:solidFill>
                <a:latin typeface="Albertus Extra Bold" pitchFamily="34" charset="0"/>
                <a:ea typeface="+mn-ea"/>
                <a:cs typeface="+mn-cs"/>
              </a:rPr>
              <a:t/>
            </a:r>
            <a:br>
              <a:rPr lang="tr-TR" sz="2800" b="1" dirty="0">
                <a:solidFill>
                  <a:srgbClr val="CC6600"/>
                </a:solidFill>
                <a:latin typeface="Albertus Extra Bold" pitchFamily="34" charset="0"/>
                <a:ea typeface="+mn-ea"/>
                <a:cs typeface="+mn-cs"/>
              </a:rPr>
            </a:br>
            <a:r>
              <a:rPr lang="tr-TR" sz="4400" b="1" dirty="0">
                <a:solidFill>
                  <a:srgbClr val="FF0000"/>
                </a:solidFill>
                <a:latin typeface="Albertus Extra Bold" pitchFamily="34" charset="0"/>
              </a:rPr>
              <a:t>KAST</a:t>
            </a:r>
            <a:endParaRPr lang="tr-TR" sz="4400" dirty="0">
              <a:solidFill>
                <a:srgbClr val="FF0000"/>
              </a:solidFill>
            </a:endParaRPr>
          </a:p>
        </p:txBody>
      </p:sp>
      <p:sp>
        <p:nvSpPr>
          <p:cNvPr id="3" name="İçerik Yer Tutucusu 2"/>
          <p:cNvSpPr>
            <a:spLocks noGrp="1"/>
          </p:cNvSpPr>
          <p:nvPr>
            <p:ph idx="1"/>
          </p:nvPr>
        </p:nvSpPr>
        <p:spPr/>
        <p:txBody>
          <a:bodyPr>
            <a:normAutofit lnSpcReduction="10000"/>
          </a:bodyPr>
          <a:lstStyle/>
          <a:p>
            <a:pPr marL="609600" indent="-609600">
              <a:buNone/>
            </a:pPr>
            <a:r>
              <a:rPr lang="tr-TR" sz="2800" b="1" dirty="0" smtClean="0">
                <a:solidFill>
                  <a:srgbClr val="FF0000"/>
                </a:solidFill>
              </a:rPr>
              <a:t>       5237 </a:t>
            </a:r>
            <a:r>
              <a:rPr lang="tr-TR" sz="2800" b="1" dirty="0">
                <a:solidFill>
                  <a:srgbClr val="FF0000"/>
                </a:solidFill>
              </a:rPr>
              <a:t>Sayılı TCK. Madde 21- </a:t>
            </a:r>
            <a:endParaRPr lang="tr-TR" sz="2800" b="1" dirty="0" smtClean="0">
              <a:solidFill>
                <a:srgbClr val="FF0000"/>
              </a:solidFill>
            </a:endParaRPr>
          </a:p>
          <a:p>
            <a:pPr marL="609600" indent="-609600"/>
            <a:r>
              <a:rPr lang="tr-TR" b="1" dirty="0" smtClean="0"/>
              <a:t>(</a:t>
            </a:r>
            <a:r>
              <a:rPr lang="tr-TR" b="1" dirty="0"/>
              <a:t>1) Suçun oluşması </a:t>
            </a:r>
            <a:r>
              <a:rPr lang="tr-TR" b="1" dirty="0" smtClean="0"/>
              <a:t>kastın </a:t>
            </a:r>
            <a:r>
              <a:rPr lang="tr-TR" b="1" dirty="0"/>
              <a:t>varlığına bağlıdır. Kast, suçun kanuni </a:t>
            </a:r>
            <a:r>
              <a:rPr lang="tr-TR" b="1" dirty="0" smtClean="0"/>
              <a:t>tanımındaki </a:t>
            </a:r>
            <a:r>
              <a:rPr lang="tr-TR" b="1" dirty="0"/>
              <a:t>unsurların bilerek ve </a:t>
            </a:r>
            <a:r>
              <a:rPr lang="tr-TR" b="1" dirty="0" smtClean="0"/>
              <a:t>istenerek gerçekleştirilmesidir.</a:t>
            </a:r>
          </a:p>
          <a:p>
            <a:pPr marL="457200">
              <a:lnSpc>
                <a:spcPct val="115000"/>
              </a:lnSpc>
              <a:spcAft>
                <a:spcPts val="1000"/>
              </a:spcAft>
            </a:pPr>
            <a:r>
              <a:rPr lang="tr-TR" sz="2800" b="1" dirty="0">
                <a:latin typeface="Times New Roman"/>
                <a:ea typeface="Calibri"/>
                <a:cs typeface="Times New Roman"/>
              </a:rPr>
              <a:t>Genel Kasıt: </a:t>
            </a:r>
            <a:r>
              <a:rPr lang="tr-TR" sz="2800" dirty="0">
                <a:latin typeface="Times New Roman"/>
                <a:ea typeface="Calibri"/>
                <a:cs typeface="Times New Roman"/>
              </a:rPr>
              <a:t>Eylemin suç olduğunu bilerek ve isteyerek işlenmesi.</a:t>
            </a:r>
            <a:endParaRPr lang="tr-TR" sz="2400" dirty="0">
              <a:latin typeface="Calibri"/>
              <a:ea typeface="Calibri"/>
              <a:cs typeface="Times New Roman"/>
            </a:endParaRPr>
          </a:p>
          <a:p>
            <a:pPr marL="457200">
              <a:lnSpc>
                <a:spcPct val="115000"/>
              </a:lnSpc>
              <a:spcAft>
                <a:spcPts val="1000"/>
              </a:spcAft>
            </a:pPr>
            <a:r>
              <a:rPr lang="tr-TR" sz="2800" b="1" dirty="0">
                <a:latin typeface="Times New Roman"/>
                <a:ea typeface="Calibri"/>
                <a:cs typeface="Times New Roman"/>
              </a:rPr>
              <a:t>Özel Kasıt: </a:t>
            </a:r>
            <a:r>
              <a:rPr lang="tr-TR" sz="2800" dirty="0">
                <a:latin typeface="Times New Roman"/>
                <a:ea typeface="Calibri"/>
                <a:cs typeface="Times New Roman"/>
              </a:rPr>
              <a:t>Eylemin kendisine ya da başkasına çıkar sağlama veya </a:t>
            </a:r>
            <a:r>
              <a:rPr lang="tr-TR" sz="2800" dirty="0" smtClean="0">
                <a:latin typeface="Times New Roman"/>
                <a:ea typeface="Calibri"/>
                <a:cs typeface="Times New Roman"/>
              </a:rPr>
              <a:t>başkasına zarar </a:t>
            </a:r>
            <a:r>
              <a:rPr lang="tr-TR" sz="2800" dirty="0">
                <a:latin typeface="Times New Roman"/>
                <a:ea typeface="Calibri"/>
                <a:cs typeface="Times New Roman"/>
              </a:rPr>
              <a:t>verme amacıyla gerçekleşmesi.</a:t>
            </a:r>
            <a:endParaRPr lang="tr-TR" sz="2400" dirty="0">
              <a:latin typeface="Calibri"/>
              <a:ea typeface="Calibri"/>
              <a:cs typeface="Times New Roman"/>
            </a:endParaRPr>
          </a:p>
          <a:p>
            <a:pPr marL="609600" indent="-609600"/>
            <a:endParaRPr lang="tr-TR" b="1" dirty="0"/>
          </a:p>
        </p:txBody>
      </p:sp>
      <p:sp>
        <p:nvSpPr>
          <p:cNvPr id="4" name="3 Veri Yer Tutucusu"/>
          <p:cNvSpPr>
            <a:spLocks noGrp="1"/>
          </p:cNvSpPr>
          <p:nvPr>
            <p:ph type="dt" sz="half" idx="10"/>
          </p:nvPr>
        </p:nvSpPr>
        <p:spPr/>
        <p:txBody>
          <a:bodyPr/>
          <a:lstStyle/>
          <a:p>
            <a:fld id="{AE00045A-C086-44A7-BFE1-F9C5B9879CA8}"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22</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1639634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lnSpc>
                <a:spcPct val="130000"/>
              </a:lnSpc>
              <a:spcAft>
                <a:spcPct val="0"/>
              </a:spcAft>
              <a:buClr>
                <a:srgbClr val="CC6600"/>
              </a:buClr>
              <a:buSzPct val="165000"/>
            </a:pPr>
            <a:r>
              <a:rPr lang="tr-TR" sz="4000" b="1" dirty="0">
                <a:solidFill>
                  <a:srgbClr val="FF0000"/>
                </a:solidFill>
                <a:latin typeface="Albertus Extra Bold" pitchFamily="34" charset="0"/>
                <a:ea typeface="+mn-ea"/>
                <a:cs typeface="+mn-cs"/>
              </a:rPr>
              <a:t>TAKSİR</a:t>
            </a:r>
          </a:p>
        </p:txBody>
      </p:sp>
      <p:sp>
        <p:nvSpPr>
          <p:cNvPr id="3" name="İçerik Yer Tutucusu 2"/>
          <p:cNvSpPr>
            <a:spLocks noGrp="1"/>
          </p:cNvSpPr>
          <p:nvPr>
            <p:ph idx="1"/>
          </p:nvPr>
        </p:nvSpPr>
        <p:spPr/>
        <p:txBody>
          <a:bodyPr/>
          <a:lstStyle/>
          <a:p>
            <a:pPr marL="609600" indent="-609600">
              <a:buNone/>
            </a:pPr>
            <a:r>
              <a:rPr lang="tr-TR" sz="3600" b="1" dirty="0" smtClean="0">
                <a:solidFill>
                  <a:srgbClr val="FF0000"/>
                </a:solidFill>
              </a:rPr>
              <a:t>       5237 </a:t>
            </a:r>
            <a:r>
              <a:rPr lang="tr-TR" sz="3600" b="1" dirty="0">
                <a:solidFill>
                  <a:srgbClr val="FF0000"/>
                </a:solidFill>
              </a:rPr>
              <a:t>Sayılı TCK. Madde 22- </a:t>
            </a:r>
            <a:endParaRPr lang="tr-TR" sz="3600" b="1" dirty="0" smtClean="0">
              <a:solidFill>
                <a:srgbClr val="FF0000"/>
              </a:solidFill>
            </a:endParaRPr>
          </a:p>
          <a:p>
            <a:pPr marL="609600" indent="-609600"/>
            <a:r>
              <a:rPr lang="tr-TR" b="1" dirty="0" smtClean="0"/>
              <a:t> </a:t>
            </a:r>
            <a:r>
              <a:rPr lang="tr-TR" b="1" dirty="0"/>
              <a:t>Taksir, dikkat ve </a:t>
            </a:r>
            <a:r>
              <a:rPr lang="tr-TR" b="1" dirty="0" smtClean="0"/>
              <a:t>özen  </a:t>
            </a:r>
            <a:r>
              <a:rPr lang="tr-TR" b="1" dirty="0"/>
              <a:t>yükümlülüğüne aykırılık dolayısıyla, bir </a:t>
            </a:r>
            <a:r>
              <a:rPr lang="tr-TR" b="1" dirty="0" smtClean="0"/>
              <a:t>davranışın  </a:t>
            </a:r>
            <a:r>
              <a:rPr lang="tr-TR" b="1" dirty="0"/>
              <a:t>suçun kanuni tanımında belirtilen neticesi </a:t>
            </a:r>
            <a:r>
              <a:rPr lang="tr-TR" b="1" dirty="0" smtClean="0"/>
              <a:t> öngörülmeyerek </a:t>
            </a:r>
            <a:r>
              <a:rPr lang="tr-TR" b="1" dirty="0"/>
              <a:t>gerçekleştirilmesidir.</a:t>
            </a:r>
          </a:p>
          <a:p>
            <a:endParaRPr lang="tr-TR" dirty="0"/>
          </a:p>
        </p:txBody>
      </p:sp>
      <p:sp>
        <p:nvSpPr>
          <p:cNvPr id="4" name="3 Veri Yer Tutucusu"/>
          <p:cNvSpPr>
            <a:spLocks noGrp="1"/>
          </p:cNvSpPr>
          <p:nvPr>
            <p:ph type="dt" sz="half" idx="10"/>
          </p:nvPr>
        </p:nvSpPr>
        <p:spPr/>
        <p:txBody>
          <a:bodyPr/>
          <a:lstStyle/>
          <a:p>
            <a:fld id="{5770C1BB-BC88-49EF-94FA-4514067EF883}"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8728486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pPr lvl="0" algn="ctr" fontAlgn="base">
              <a:lnSpc>
                <a:spcPct val="130000"/>
              </a:lnSpc>
              <a:spcAft>
                <a:spcPct val="0"/>
              </a:spcAft>
              <a:buClr>
                <a:srgbClr val="CC6600"/>
              </a:buClr>
              <a:buSzPct val="165000"/>
            </a:pPr>
            <a:r>
              <a:rPr lang="tr-TR" sz="2800" dirty="0" smtClean="0">
                <a:solidFill>
                  <a:srgbClr val="FF0000"/>
                </a:solidFill>
                <a:latin typeface="Albertus Extra Bold" pitchFamily="34" charset="0"/>
                <a:ea typeface="+mn-ea"/>
                <a:cs typeface="+mn-cs"/>
              </a:rPr>
              <a:t>ÖN İNCELEME YAPMAYA</a:t>
            </a:r>
            <a:br>
              <a:rPr lang="tr-TR" sz="2800" dirty="0" smtClean="0">
                <a:solidFill>
                  <a:srgbClr val="FF0000"/>
                </a:solidFill>
                <a:latin typeface="Albertus Extra Bold" pitchFamily="34" charset="0"/>
                <a:ea typeface="+mn-ea"/>
                <a:cs typeface="+mn-cs"/>
              </a:rPr>
            </a:br>
            <a:r>
              <a:rPr lang="tr-TR" sz="2800" dirty="0" smtClean="0">
                <a:solidFill>
                  <a:srgbClr val="FF0000"/>
                </a:solidFill>
                <a:latin typeface="Albertus Extra Bold" pitchFamily="34" charset="0"/>
                <a:ea typeface="+mn-ea"/>
                <a:cs typeface="+mn-cs"/>
              </a:rPr>
              <a:t>İZİN </a:t>
            </a:r>
            <a:r>
              <a:rPr lang="tr-TR" sz="2800" dirty="0">
                <a:solidFill>
                  <a:srgbClr val="FF0000"/>
                </a:solidFill>
                <a:latin typeface="Albertus Extra Bold" pitchFamily="34" charset="0"/>
                <a:ea typeface="+mn-ea"/>
                <a:cs typeface="+mn-cs"/>
              </a:rPr>
              <a:t>VERMEYE YETKİLİ MERCİLER</a:t>
            </a:r>
          </a:p>
        </p:txBody>
      </p:sp>
      <p:sp>
        <p:nvSpPr>
          <p:cNvPr id="3" name="İçerik Yer Tutucusu 2"/>
          <p:cNvSpPr>
            <a:spLocks noGrp="1"/>
          </p:cNvSpPr>
          <p:nvPr>
            <p:ph idx="1"/>
          </p:nvPr>
        </p:nvSpPr>
        <p:spPr/>
        <p:txBody>
          <a:bodyPr/>
          <a:lstStyle/>
          <a:p>
            <a:pPr marL="609600" indent="-609600">
              <a:buClr>
                <a:schemeClr val="tx1"/>
              </a:buClr>
              <a:buFont typeface="Wingdings" pitchFamily="2" charset="2"/>
              <a:buChar char="ü"/>
            </a:pPr>
            <a:r>
              <a:rPr lang="tr-TR" b="1" dirty="0"/>
              <a:t>Kaymakam</a:t>
            </a:r>
          </a:p>
          <a:p>
            <a:pPr marL="609600" indent="-609600">
              <a:buClr>
                <a:schemeClr val="tx1"/>
              </a:buClr>
              <a:buFont typeface="Wingdings" pitchFamily="2" charset="2"/>
              <a:buChar char="ü"/>
            </a:pPr>
            <a:r>
              <a:rPr lang="tr-TR" b="1" dirty="0">
                <a:solidFill>
                  <a:srgbClr val="FF0000"/>
                </a:solidFill>
              </a:rPr>
              <a:t>Vali </a:t>
            </a:r>
          </a:p>
          <a:p>
            <a:pPr marL="609600" indent="-609600">
              <a:buClr>
                <a:schemeClr val="tx1"/>
              </a:buClr>
              <a:buFont typeface="Wingdings" pitchFamily="2" charset="2"/>
              <a:buChar char="ü"/>
            </a:pPr>
            <a:r>
              <a:rPr lang="tr-TR" b="1" dirty="0"/>
              <a:t>En üst idari amir</a:t>
            </a:r>
            <a:endParaRPr lang="tr-TR" b="1" dirty="0">
              <a:solidFill>
                <a:srgbClr val="FF9900"/>
              </a:solidFill>
            </a:endParaRPr>
          </a:p>
          <a:p>
            <a:pPr marL="609600" indent="-609600">
              <a:buClr>
                <a:schemeClr val="tx1"/>
              </a:buClr>
              <a:buFont typeface="Wingdings" pitchFamily="2" charset="2"/>
              <a:buChar char="ü"/>
            </a:pPr>
            <a:r>
              <a:rPr lang="tr-TR" b="1" dirty="0">
                <a:solidFill>
                  <a:srgbClr val="FF9900"/>
                </a:solidFill>
              </a:rPr>
              <a:t> </a:t>
            </a:r>
            <a:r>
              <a:rPr lang="tr-TR" b="1" dirty="0">
                <a:solidFill>
                  <a:srgbClr val="FF0000"/>
                </a:solidFill>
              </a:rPr>
              <a:t>Başbakan veya Bakan</a:t>
            </a:r>
          </a:p>
          <a:p>
            <a:pPr marL="609600" indent="-609600">
              <a:buClr>
                <a:schemeClr val="tx1"/>
              </a:buClr>
              <a:buFont typeface="Wingdings" pitchFamily="2" charset="2"/>
              <a:buChar char="ü"/>
            </a:pPr>
            <a:r>
              <a:rPr lang="tr-TR" b="1" dirty="0"/>
              <a:t> TBMM Genel Sekreteri</a:t>
            </a:r>
          </a:p>
          <a:p>
            <a:pPr marL="609600" indent="-609600">
              <a:buClr>
                <a:schemeClr val="tx1"/>
              </a:buClr>
              <a:buFont typeface="Wingdings" pitchFamily="2" charset="2"/>
              <a:buChar char="ü"/>
            </a:pPr>
            <a:r>
              <a:rPr lang="tr-TR" b="1" dirty="0">
                <a:solidFill>
                  <a:srgbClr val="FF0000"/>
                </a:solidFill>
              </a:rPr>
              <a:t>Cumhurbaşkanlığı Genel Sekreteri</a:t>
            </a:r>
          </a:p>
          <a:p>
            <a:pPr marL="609600" indent="-609600">
              <a:buClr>
                <a:schemeClr val="tx1"/>
              </a:buClr>
              <a:buFont typeface="Wingdings" pitchFamily="2" charset="2"/>
              <a:buChar char="ü"/>
            </a:pPr>
            <a:r>
              <a:rPr lang="tr-TR" b="1" dirty="0"/>
              <a:t>TBMM Başkanı</a:t>
            </a:r>
          </a:p>
          <a:p>
            <a:pPr marL="609600" indent="-609600">
              <a:buClr>
                <a:schemeClr val="tx1"/>
              </a:buClr>
              <a:buFont typeface="Wingdings" pitchFamily="2" charset="2"/>
              <a:buChar char="ü"/>
            </a:pPr>
            <a:r>
              <a:rPr lang="tr-TR" b="1" dirty="0">
                <a:solidFill>
                  <a:srgbClr val="FF0000"/>
                </a:solidFill>
              </a:rPr>
              <a:t>Cumhurbaşkanı</a:t>
            </a:r>
          </a:p>
          <a:p>
            <a:endParaRPr lang="tr-TR" dirty="0"/>
          </a:p>
        </p:txBody>
      </p:sp>
      <p:sp>
        <p:nvSpPr>
          <p:cNvPr id="4" name="3 Veri Yer Tutucusu"/>
          <p:cNvSpPr>
            <a:spLocks noGrp="1"/>
          </p:cNvSpPr>
          <p:nvPr>
            <p:ph type="dt" sz="half" idx="10"/>
          </p:nvPr>
        </p:nvSpPr>
        <p:spPr/>
        <p:txBody>
          <a:bodyPr/>
          <a:lstStyle/>
          <a:p>
            <a:fld id="{717D3D51-218A-4E05-9473-3DCE50D90DA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24</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8455372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60648"/>
            <a:ext cx="8229600" cy="1586440"/>
          </a:xfrm>
        </p:spPr>
        <p:txBody>
          <a:bodyPr>
            <a:noAutofit/>
          </a:bodyPr>
          <a:lstStyle/>
          <a:p>
            <a:pPr algn="ctr">
              <a:lnSpc>
                <a:spcPct val="130000"/>
              </a:lnSpc>
              <a:buClr>
                <a:srgbClr val="CC6600"/>
              </a:buClr>
              <a:buSzPct val="165000"/>
            </a:pPr>
            <a:r>
              <a:rPr lang="tr-TR" sz="4000" b="1" dirty="0">
                <a:solidFill>
                  <a:srgbClr val="FF0000"/>
                </a:solidFill>
                <a:latin typeface="Albertus Extra Bold" pitchFamily="34" charset="0"/>
              </a:rPr>
              <a:t>İZİN VERMEYE YETKİLİ MERCİLER</a:t>
            </a:r>
          </a:p>
        </p:txBody>
      </p:sp>
      <p:sp>
        <p:nvSpPr>
          <p:cNvPr id="3" name="İçerik Yer Tutucusu 2"/>
          <p:cNvSpPr>
            <a:spLocks noGrp="1"/>
          </p:cNvSpPr>
          <p:nvPr>
            <p:ph idx="1"/>
          </p:nvPr>
        </p:nvSpPr>
        <p:spPr/>
        <p:txBody>
          <a:bodyPr/>
          <a:lstStyle/>
          <a:p>
            <a:pPr marL="609600" indent="-609600"/>
            <a:r>
              <a:rPr lang="tr-TR" b="1" dirty="0"/>
              <a:t>1- Bu yetkiler asillerinin yokluklarında </a:t>
            </a:r>
            <a:r>
              <a:rPr lang="tr-TR" b="1" dirty="0" smtClean="0"/>
              <a:t>vekilleri tarafından </a:t>
            </a:r>
            <a:r>
              <a:rPr lang="tr-TR" b="1" dirty="0"/>
              <a:t>bizzat kullanılır.</a:t>
            </a:r>
          </a:p>
          <a:p>
            <a:pPr marL="609600" indent="-609600"/>
            <a:r>
              <a:rPr lang="tr-TR" b="1" dirty="0">
                <a:solidFill>
                  <a:srgbClr val="C00000"/>
                </a:solidFill>
              </a:rPr>
              <a:t>2- </a:t>
            </a:r>
            <a:r>
              <a:rPr lang="tr-TR" b="1" dirty="0">
                <a:solidFill>
                  <a:srgbClr val="FF0000"/>
                </a:solidFill>
              </a:rPr>
              <a:t>Yetkili mercilerin saptanmasında, memur veya </a:t>
            </a:r>
            <a:r>
              <a:rPr lang="tr-TR" b="1" dirty="0" smtClean="0">
                <a:solidFill>
                  <a:srgbClr val="FF0000"/>
                </a:solidFill>
              </a:rPr>
              <a:t>kamu </a:t>
            </a:r>
            <a:r>
              <a:rPr lang="tr-TR" b="1" dirty="0">
                <a:solidFill>
                  <a:srgbClr val="FF0000"/>
                </a:solidFill>
              </a:rPr>
              <a:t>görevlisinin suç tarihindeki görevi esas alınır.</a:t>
            </a:r>
          </a:p>
          <a:p>
            <a:pPr marL="609600" indent="-609600"/>
            <a:r>
              <a:rPr lang="tr-TR" b="1" dirty="0"/>
              <a:t>3- Ast memur ile üst memurun aynı fiile </a:t>
            </a:r>
            <a:r>
              <a:rPr lang="tr-TR" b="1" dirty="0" smtClean="0"/>
              <a:t>iştiraki </a:t>
            </a:r>
            <a:r>
              <a:rPr lang="tr-TR" b="1" dirty="0"/>
              <a:t>halinde izin, üst memurun bağlı </a:t>
            </a:r>
            <a:r>
              <a:rPr lang="tr-TR" b="1" dirty="0" smtClean="0"/>
              <a:t>olduğu merciden </a:t>
            </a:r>
            <a:r>
              <a:rPr lang="tr-TR" b="1" dirty="0"/>
              <a:t>istenir</a:t>
            </a:r>
            <a:r>
              <a:rPr lang="tr-TR" b="1" dirty="0" smtClean="0"/>
              <a:t>. </a:t>
            </a:r>
            <a:r>
              <a:rPr lang="tr-TR" b="1" dirty="0" smtClean="0">
                <a:solidFill>
                  <a:srgbClr val="FF0000"/>
                </a:solidFill>
              </a:rPr>
              <a:t>(mad.3)</a:t>
            </a:r>
            <a:endParaRPr lang="tr-TR" b="1" dirty="0">
              <a:solidFill>
                <a:srgbClr val="FF0000"/>
              </a:solidFill>
            </a:endParaRPr>
          </a:p>
          <a:p>
            <a:endParaRPr lang="tr-TR" dirty="0"/>
          </a:p>
        </p:txBody>
      </p:sp>
      <p:sp>
        <p:nvSpPr>
          <p:cNvPr id="4" name="3 Veri Yer Tutucusu"/>
          <p:cNvSpPr>
            <a:spLocks noGrp="1"/>
          </p:cNvSpPr>
          <p:nvPr>
            <p:ph type="dt" sz="half" idx="10"/>
          </p:nvPr>
        </p:nvSpPr>
        <p:spPr/>
        <p:txBody>
          <a:bodyPr/>
          <a:lstStyle/>
          <a:p>
            <a:fld id="{C2710210-3C62-4269-A93A-A1CBECBABBF4}"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4916465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116632"/>
            <a:ext cx="8229600" cy="648072"/>
          </a:xfrm>
        </p:spPr>
        <p:txBody>
          <a:bodyPr/>
          <a:lstStyle/>
          <a:p>
            <a:pPr algn="ctr"/>
            <a:r>
              <a:rPr lang="tr-TR" sz="2800" b="1" dirty="0">
                <a:solidFill>
                  <a:srgbClr val="FF0000"/>
                </a:solidFill>
                <a:latin typeface="Albertus Extra Bold" pitchFamily="34" charset="0"/>
              </a:rPr>
              <a:t>KARARLAR</a:t>
            </a:r>
            <a:endParaRPr lang="tr-TR" dirty="0">
              <a:solidFill>
                <a:srgbClr val="FF0000"/>
              </a:solidFill>
            </a:endParaRPr>
          </a:p>
        </p:txBody>
      </p:sp>
      <p:sp>
        <p:nvSpPr>
          <p:cNvPr id="3" name="İçerik Yer Tutucusu 2"/>
          <p:cNvSpPr>
            <a:spLocks noGrp="1"/>
          </p:cNvSpPr>
          <p:nvPr>
            <p:ph idx="1"/>
          </p:nvPr>
        </p:nvSpPr>
        <p:spPr>
          <a:xfrm>
            <a:off x="251520" y="836712"/>
            <a:ext cx="8640960" cy="5760640"/>
          </a:xfrm>
        </p:spPr>
        <p:txBody>
          <a:bodyPr>
            <a:normAutofit fontScale="55000" lnSpcReduction="20000"/>
          </a:bodyPr>
          <a:lstStyle/>
          <a:p>
            <a:pPr indent="449580" algn="just">
              <a:spcAft>
                <a:spcPts val="0"/>
              </a:spcAft>
            </a:pPr>
            <a:r>
              <a:rPr lang="tr-TR" sz="3600" b="1" dirty="0">
                <a:latin typeface="Times New Roman"/>
                <a:ea typeface="Times New Roman"/>
              </a:rPr>
              <a:t>Danıştay Birinci Dairesinin 26.04.2005 tarih ve Esas:2005/312, Karar: 2005/573 sayılı Kararı</a:t>
            </a:r>
            <a:endParaRPr lang="tr-TR" sz="3600" dirty="0">
              <a:latin typeface="Times New Roman"/>
              <a:ea typeface="Times New Roman"/>
            </a:endParaRPr>
          </a:p>
          <a:p>
            <a:pPr algn="just">
              <a:spcAft>
                <a:spcPts val="0"/>
              </a:spcAft>
            </a:pPr>
            <a:r>
              <a:rPr lang="tr-TR" sz="2800" b="1" dirty="0">
                <a:latin typeface="Times New Roman"/>
                <a:ea typeface="Times New Roman"/>
              </a:rPr>
              <a:t> </a:t>
            </a:r>
            <a:r>
              <a:rPr lang="tr-TR" sz="4000" dirty="0" smtClean="0">
                <a:latin typeface="Times New Roman"/>
                <a:ea typeface="Times New Roman"/>
              </a:rPr>
              <a:t>Danıştay </a:t>
            </a:r>
            <a:r>
              <a:rPr lang="tr-TR" sz="4000" dirty="0">
                <a:latin typeface="Times New Roman"/>
                <a:ea typeface="Times New Roman"/>
              </a:rPr>
              <a:t>Birinci Dairesinin müsteşarın yetkisindeki soruşturma izninin bakanca verilmesinin kanuna uygun olmadığına dair bu kararının ilgili kısmı şu şekildedir:</a:t>
            </a:r>
          </a:p>
          <a:p>
            <a:pPr algn="just">
              <a:spcAft>
                <a:spcPts val="0"/>
              </a:spcAft>
            </a:pPr>
            <a:r>
              <a:rPr lang="tr-TR" sz="4000" dirty="0">
                <a:latin typeface="Times New Roman"/>
                <a:ea typeface="Times New Roman"/>
              </a:rPr>
              <a:t> </a:t>
            </a:r>
            <a:r>
              <a:rPr lang="tr-TR" sz="4000" dirty="0" smtClean="0">
                <a:latin typeface="Times New Roman"/>
                <a:ea typeface="Times New Roman"/>
              </a:rPr>
              <a:t>“… </a:t>
            </a:r>
            <a:r>
              <a:rPr lang="tr-TR" sz="4000" dirty="0">
                <a:latin typeface="Times New Roman"/>
                <a:ea typeface="Times New Roman"/>
              </a:rPr>
              <a:t>Dosyanın incelenmesinden soruşturma izni verilmemesine ilişkin İçişleri Bakanlığının 21.12.2004 günlü 2004/305 sayılı kararında adı geçenlerin </a:t>
            </a:r>
            <a:r>
              <a:rPr lang="tr-TR" sz="4000" dirty="0" smtClean="0">
                <a:latin typeface="Times New Roman"/>
                <a:ea typeface="Times New Roman"/>
              </a:rPr>
              <a:t>İçişleri </a:t>
            </a:r>
            <a:r>
              <a:rPr lang="tr-TR" sz="4000" dirty="0">
                <a:latin typeface="Times New Roman"/>
                <a:ea typeface="Times New Roman"/>
              </a:rPr>
              <a:t>Bakanlığı Mahalli İdareler Genel Müdürlüğü Kontrolörleri oldukları, 4483 sayılı Kanunun 3 üncü maddesinin ... bendinde sayılan Bakanlar Kurulu kararı ile veya ortak kararla atanan memurlardan olmadıkları için aynı maddenin d bendi gereğince haklarında </a:t>
            </a:r>
            <a:r>
              <a:rPr lang="tr-TR" sz="4000" u="sng" dirty="0">
                <a:latin typeface="Times New Roman"/>
                <a:ea typeface="Times New Roman"/>
              </a:rPr>
              <a:t>soruşturma izni verilmesi konusunda karar vermeye yetkili merciin müsteşar olması gerektiği anlaşıldığından</a:t>
            </a:r>
            <a:r>
              <a:rPr lang="tr-TR" sz="4000" dirty="0">
                <a:latin typeface="Times New Roman"/>
                <a:ea typeface="Times New Roman"/>
              </a:rPr>
              <a:t> ve </a:t>
            </a:r>
            <a:r>
              <a:rPr lang="tr-TR" sz="4000" u="sng" dirty="0">
                <a:latin typeface="Times New Roman"/>
                <a:ea typeface="Times New Roman"/>
              </a:rPr>
              <a:t>Kanunda belirtilen makamlara bizzat kullanılmak üzere verilmiş münhasır yetkinin, üst </a:t>
            </a:r>
            <a:r>
              <a:rPr lang="tr-TR" sz="4000" u="sng" dirty="0" smtClean="0">
                <a:latin typeface="Times New Roman"/>
                <a:ea typeface="Times New Roman"/>
              </a:rPr>
              <a:t>makam da </a:t>
            </a:r>
            <a:r>
              <a:rPr lang="tr-TR" sz="4000" u="sng" dirty="0">
                <a:latin typeface="Times New Roman"/>
                <a:ea typeface="Times New Roman"/>
              </a:rPr>
              <a:t>olsa, başka bir makamca kullanılması mümkün bulunmadığından</a:t>
            </a:r>
            <a:r>
              <a:rPr lang="tr-TR" sz="4000" dirty="0">
                <a:latin typeface="Times New Roman"/>
                <a:ea typeface="Times New Roman"/>
              </a:rPr>
              <a:t>, </a:t>
            </a:r>
            <a:r>
              <a:rPr lang="tr-TR" sz="4000" u="sng" dirty="0">
                <a:latin typeface="Times New Roman"/>
                <a:ea typeface="Times New Roman"/>
              </a:rPr>
              <a:t>Mahalli İdareler Genel Müdürlüğü Kontrolörleri ..., </a:t>
            </a:r>
            <a:r>
              <a:rPr lang="tr-TR" sz="4000" u="sng" dirty="0" smtClean="0">
                <a:latin typeface="Times New Roman"/>
                <a:ea typeface="Times New Roman"/>
              </a:rPr>
              <a:t> </a:t>
            </a:r>
            <a:r>
              <a:rPr lang="tr-TR" sz="4000" u="sng" dirty="0">
                <a:latin typeface="Times New Roman"/>
                <a:ea typeface="Times New Roman"/>
              </a:rPr>
              <a:t>ve ... hakkında soruşturma izni verilmesine ilişkin İçişleri Bakanının 21.12.2004 günlü 2004/305 sayılı kararının bu nedenle kaldırılmasına</a:t>
            </a:r>
            <a:r>
              <a:rPr lang="tr-TR" sz="4000" dirty="0">
                <a:latin typeface="Times New Roman"/>
                <a:ea typeface="Times New Roman"/>
              </a:rPr>
              <a:t>, bu konuda karar vermeye yetkili mercie iletilmek üzere dosyanın İçişleri Bakanlığına iadesine ... karar verildi.”</a:t>
            </a:r>
          </a:p>
          <a:p>
            <a:endParaRPr lang="tr-TR" sz="4000" dirty="0"/>
          </a:p>
        </p:txBody>
      </p:sp>
      <p:sp>
        <p:nvSpPr>
          <p:cNvPr id="4" name="3 Veri Yer Tutucusu"/>
          <p:cNvSpPr>
            <a:spLocks noGrp="1"/>
          </p:cNvSpPr>
          <p:nvPr>
            <p:ph type="dt" sz="half" idx="10"/>
          </p:nvPr>
        </p:nvSpPr>
        <p:spPr/>
        <p:txBody>
          <a:bodyPr/>
          <a:lstStyle/>
          <a:p>
            <a:fld id="{35FA265A-8943-416B-B45F-5C6F287E2FCE}"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26</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066589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76672"/>
            <a:ext cx="8229600" cy="864096"/>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lstStyle/>
          <a:p>
            <a:pPr>
              <a:lnSpc>
                <a:spcPct val="115000"/>
              </a:lnSpc>
              <a:spcAft>
                <a:spcPts val="1000"/>
              </a:spcAft>
            </a:pPr>
            <a:r>
              <a:rPr lang="tr-TR" sz="2800" b="1" dirty="0">
                <a:latin typeface="Times New Roman"/>
                <a:ea typeface="Calibri"/>
                <a:cs typeface="Times New Roman"/>
              </a:rPr>
              <a:t>Memurlar ve diğer kamu görevlileri hakkında yapılacak ihbar ve şikayetlerde kişi ve/veya somut olay belirtilmesi halinde, izin vermeye yetkili merciin ön inceleme başlatmasının zorunlu olduğu </a:t>
            </a:r>
            <a:r>
              <a:rPr lang="tr-TR" sz="2800" b="1" dirty="0" err="1">
                <a:latin typeface="Times New Roman"/>
                <a:ea typeface="Calibri"/>
                <a:cs typeface="Times New Roman"/>
              </a:rPr>
              <a:t>hk</a:t>
            </a:r>
            <a:r>
              <a:rPr lang="tr-TR" sz="2800" b="1" dirty="0">
                <a:latin typeface="Times New Roman"/>
                <a:ea typeface="Calibri"/>
                <a:cs typeface="Times New Roman"/>
              </a:rPr>
              <a:t>.</a:t>
            </a:r>
            <a:r>
              <a:rPr lang="tr-TR" sz="2800" dirty="0">
                <a:latin typeface="Times New Roman"/>
                <a:ea typeface="Calibri"/>
                <a:cs typeface="Times New Roman"/>
              </a:rPr>
              <a:t> 17.9.2004 tarihinde oybirliğiyle karar verildi.  </a:t>
            </a:r>
            <a:r>
              <a:rPr lang="tr-TR" sz="2800" b="1" dirty="0">
                <a:solidFill>
                  <a:srgbClr val="C00000"/>
                </a:solidFill>
                <a:latin typeface="Times New Roman"/>
                <a:ea typeface="Calibri"/>
                <a:cs typeface="Times New Roman"/>
              </a:rPr>
              <a:t>D.1.D. K:2004/178 E:2004/152</a:t>
            </a:r>
            <a:endParaRPr lang="tr-TR" sz="2400" dirty="0">
              <a:solidFill>
                <a:srgbClr val="C00000"/>
              </a:solidFill>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4CBCE2C3-8105-4D1C-AF75-BC477A4A3794}"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27</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4062455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492664"/>
          </a:xfrm>
        </p:spPr>
        <p:txBody>
          <a:bodyPr>
            <a:normAutofit fontScale="90000"/>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a:xfrm>
            <a:off x="457200" y="1556792"/>
            <a:ext cx="8229600" cy="4767808"/>
          </a:xfrm>
        </p:spPr>
        <p:txBody>
          <a:bodyPr/>
          <a:lstStyle/>
          <a:p>
            <a:pPr>
              <a:lnSpc>
                <a:spcPct val="115000"/>
              </a:lnSpc>
              <a:spcAft>
                <a:spcPts val="1000"/>
              </a:spcAft>
            </a:pPr>
            <a:r>
              <a:rPr lang="tr-TR" sz="2800" b="1" dirty="0">
                <a:latin typeface="Times New Roman"/>
                <a:ea typeface="Calibri"/>
                <a:cs typeface="Times New Roman"/>
              </a:rPr>
              <a:t>Soruşturma izni verme ya da vermeme, ihbar ve şikayetleri işleme koyup koymama ve ön inceleme başlatıp başlatmama yetkileri, kanunda belirtilen makamlara bizzat kullanılmak üzere verilmiş münhasır yetkilerden olup, bu yetkinin başka bir makamca kullanılmasının mümkün bulunmadığı </a:t>
            </a:r>
            <a:r>
              <a:rPr lang="tr-TR" sz="2800" b="1" dirty="0" err="1">
                <a:latin typeface="Times New Roman"/>
                <a:ea typeface="Calibri"/>
                <a:cs typeface="Times New Roman"/>
              </a:rPr>
              <a:t>hk</a:t>
            </a:r>
            <a:r>
              <a:rPr lang="tr-TR" sz="2800" b="1" dirty="0">
                <a:latin typeface="Times New Roman"/>
                <a:ea typeface="Calibri"/>
                <a:cs typeface="Times New Roman"/>
              </a:rPr>
              <a:t>.</a:t>
            </a:r>
            <a:r>
              <a:rPr lang="tr-TR" sz="2800" dirty="0">
                <a:latin typeface="Times New Roman"/>
                <a:ea typeface="Calibri"/>
                <a:cs typeface="Times New Roman"/>
              </a:rPr>
              <a:t> 11.10.2004 gününde oybirliğiyle karar verildi.</a:t>
            </a:r>
            <a:r>
              <a:rPr lang="tr-TR" sz="2800" b="1" dirty="0">
                <a:solidFill>
                  <a:srgbClr val="C00000"/>
                </a:solidFill>
                <a:latin typeface="Times New Roman"/>
                <a:ea typeface="Calibri"/>
                <a:cs typeface="Times New Roman"/>
              </a:rPr>
              <a:t>D.1.D. K:2004/256 E:2004/238</a:t>
            </a:r>
            <a:endParaRPr lang="tr-TR" sz="2400" dirty="0">
              <a:solidFill>
                <a:srgbClr val="C00000"/>
              </a:solidFill>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79439851-ADE8-4E60-A194-4934A1B09F0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28</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423209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332656"/>
            <a:ext cx="8229600" cy="720080"/>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a:xfrm>
            <a:off x="251520" y="1268760"/>
            <a:ext cx="8640960" cy="5328592"/>
          </a:xfrm>
        </p:spPr>
        <p:txBody>
          <a:bodyPr>
            <a:normAutofit fontScale="77500" lnSpcReduction="20000"/>
          </a:bodyPr>
          <a:lstStyle/>
          <a:p>
            <a:pPr indent="449580" algn="just">
              <a:spcAft>
                <a:spcPts val="0"/>
              </a:spcAft>
            </a:pPr>
            <a:r>
              <a:rPr lang="tr-TR" sz="2800" b="1" dirty="0">
                <a:latin typeface="Times New Roman"/>
                <a:ea typeface="Times New Roman"/>
              </a:rPr>
              <a:t>Danıştay Birinci Dairesinin 09.11.2004 tarih ve Esas:2004/416, Karar:2004/398 sayılı Kararı</a:t>
            </a:r>
            <a:endParaRPr lang="tr-TR" sz="2400" dirty="0">
              <a:latin typeface="Times New Roman"/>
              <a:ea typeface="Times New Roman"/>
            </a:endParaRPr>
          </a:p>
          <a:p>
            <a:pPr indent="449580" algn="just">
              <a:spcAft>
                <a:spcPts val="0"/>
              </a:spcAft>
            </a:pPr>
            <a:r>
              <a:rPr lang="tr-TR" sz="3100" dirty="0" smtClean="0">
                <a:latin typeface="Times New Roman"/>
                <a:ea typeface="Times New Roman"/>
              </a:rPr>
              <a:t>Danıştay </a:t>
            </a:r>
            <a:r>
              <a:rPr lang="tr-TR" sz="3100" dirty="0">
                <a:latin typeface="Times New Roman"/>
                <a:ea typeface="Times New Roman"/>
              </a:rPr>
              <a:t>Birinci Dairesinin valinin yetkisindeki soruşturma izninin bakanca verilmesinin kanuna uygun olmadığına dair bu kararının ilgili kısmı şu şekildedir:</a:t>
            </a:r>
          </a:p>
          <a:p>
            <a:pPr indent="449580" algn="just">
              <a:spcAft>
                <a:spcPts val="0"/>
              </a:spcAft>
            </a:pPr>
            <a:r>
              <a:rPr lang="tr-TR" sz="3100" dirty="0" smtClean="0">
                <a:latin typeface="Times New Roman"/>
                <a:ea typeface="Times New Roman"/>
              </a:rPr>
              <a:t>“… </a:t>
            </a:r>
            <a:r>
              <a:rPr lang="tr-TR" sz="3100" dirty="0">
                <a:latin typeface="Times New Roman"/>
                <a:ea typeface="Times New Roman"/>
              </a:rPr>
              <a:t>bunlar hakkında 4483 sayılı Kanun uyarınca soruşturma izni verilmesi veya verilmemesi yolunda karar vermeye </a:t>
            </a:r>
            <a:r>
              <a:rPr lang="tr-TR" sz="3100" dirty="0" smtClean="0">
                <a:latin typeface="Times New Roman"/>
                <a:ea typeface="Times New Roman"/>
              </a:rPr>
              <a:t>İzmir </a:t>
            </a:r>
            <a:r>
              <a:rPr lang="tr-TR" sz="3100" dirty="0">
                <a:latin typeface="Times New Roman"/>
                <a:ea typeface="Times New Roman"/>
              </a:rPr>
              <a:t>Valisinin yetkili bulunduğu anlaşılmaktadır. Yukarıda açıklanan nedenlerle soruşturma izni verme yetkisi Kanunda belirtilen makamlara bizzat kullanılmak üzere verilmiş münhasır yetkilerden olup, bu yetkinin başka bir makamca kullanılması mümkün bulunmadığından Çalışma ve Sosyal Güvenlik Bakanının sözü edilen görevliler hakkında soruşturma izni verilmemesine ilişkin 24.06.2004 günlü, 17 sayılı kararının kaldırılmasına, bu konuda karar vermeye yetkili merci olan İzmir Valiliğine gönderilmek üzere dosyasının Çalışma ve Sosyal Güvenlik Bakanlığına iadesine … karar verildi.”</a:t>
            </a:r>
          </a:p>
          <a:p>
            <a:endParaRPr lang="tr-TR" dirty="0"/>
          </a:p>
        </p:txBody>
      </p:sp>
      <p:sp>
        <p:nvSpPr>
          <p:cNvPr id="4" name="3 Veri Yer Tutucusu"/>
          <p:cNvSpPr>
            <a:spLocks noGrp="1"/>
          </p:cNvSpPr>
          <p:nvPr>
            <p:ph type="dt" sz="half" idx="10"/>
          </p:nvPr>
        </p:nvSpPr>
        <p:spPr/>
        <p:txBody>
          <a:bodyPr/>
          <a:lstStyle/>
          <a:p>
            <a:fld id="{186D45C2-9D98-4520-A349-543A969B7FB1}"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29</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8181121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60648"/>
            <a:ext cx="8229600" cy="720080"/>
          </a:xfrm>
        </p:spPr>
        <p:txBody>
          <a:bodyPr>
            <a:normAutofit fontScale="90000"/>
          </a:bodyPr>
          <a:lstStyle/>
          <a:p>
            <a:pPr lvl="0" algn="ctr" fontAlgn="base">
              <a:lnSpc>
                <a:spcPct val="130000"/>
              </a:lnSpc>
              <a:spcAft>
                <a:spcPct val="0"/>
              </a:spcAft>
              <a:buClr>
                <a:srgbClr val="CC6600"/>
              </a:buClr>
              <a:buSzPct val="165000"/>
            </a:pPr>
            <a:r>
              <a:rPr lang="tr-TR" sz="3600" b="1" dirty="0">
                <a:solidFill>
                  <a:srgbClr val="FF0000"/>
                </a:solidFill>
                <a:latin typeface="Albertus Extra Bold" pitchFamily="34" charset="0"/>
                <a:ea typeface="+mn-ea"/>
                <a:cs typeface="+mn-cs"/>
              </a:rPr>
              <a:t>OLAYIN YETKİLİ MERCİE İLETİLMESİ</a:t>
            </a:r>
          </a:p>
        </p:txBody>
      </p:sp>
      <p:sp>
        <p:nvSpPr>
          <p:cNvPr id="3" name="İçerik Yer Tutucusu 2"/>
          <p:cNvSpPr>
            <a:spLocks noGrp="1"/>
          </p:cNvSpPr>
          <p:nvPr>
            <p:ph idx="1"/>
          </p:nvPr>
        </p:nvSpPr>
        <p:spPr>
          <a:xfrm>
            <a:off x="457200" y="1412776"/>
            <a:ext cx="8229600" cy="4911824"/>
          </a:xfrm>
        </p:spPr>
        <p:txBody>
          <a:bodyPr>
            <a:normAutofit lnSpcReduction="10000"/>
          </a:bodyPr>
          <a:lstStyle/>
          <a:p>
            <a:pPr marL="609600" indent="-609600"/>
            <a:r>
              <a:rPr lang="tr-TR" sz="2800" b="1" dirty="0">
                <a:solidFill>
                  <a:srgbClr val="C00000"/>
                </a:solidFill>
              </a:rPr>
              <a:t>Cumhuriyet başsavcıları, </a:t>
            </a:r>
            <a:r>
              <a:rPr lang="tr-TR" sz="2800" b="1" dirty="0"/>
              <a:t>memurlar ve diğer kamu </a:t>
            </a:r>
            <a:r>
              <a:rPr lang="tr-TR" sz="2800" b="1" dirty="0" smtClean="0"/>
              <a:t>görevlilerinin bu </a:t>
            </a:r>
            <a:r>
              <a:rPr lang="tr-TR" sz="2800" b="1" dirty="0"/>
              <a:t>Kanun kapsamına giren suçlarına ilişkin </a:t>
            </a:r>
            <a:r>
              <a:rPr lang="tr-TR" sz="2800" b="1" dirty="0">
                <a:solidFill>
                  <a:srgbClr val="C00000"/>
                </a:solidFill>
              </a:rPr>
              <a:t>herhangi </a:t>
            </a:r>
            <a:r>
              <a:rPr lang="tr-TR" sz="2800" b="1" dirty="0" smtClean="0">
                <a:solidFill>
                  <a:srgbClr val="C00000"/>
                </a:solidFill>
              </a:rPr>
              <a:t>bir ihbar </a:t>
            </a:r>
            <a:r>
              <a:rPr lang="tr-TR" sz="2800" b="1" dirty="0">
                <a:solidFill>
                  <a:srgbClr val="C00000"/>
                </a:solidFill>
              </a:rPr>
              <a:t>veya şikayet </a:t>
            </a:r>
            <a:r>
              <a:rPr lang="tr-TR" sz="2800" b="1" dirty="0"/>
              <a:t>aldıklarında veya böyle bir </a:t>
            </a:r>
            <a:r>
              <a:rPr lang="tr-TR" sz="2800" b="1" dirty="0" smtClean="0"/>
              <a:t>durumu öğrendiklerinde </a:t>
            </a:r>
            <a:r>
              <a:rPr lang="tr-TR" sz="2800" b="1" dirty="0"/>
              <a:t>ivedilikle toplanması gerekli ve </a:t>
            </a:r>
            <a:r>
              <a:rPr lang="tr-TR" sz="2800" b="1" dirty="0" smtClean="0"/>
              <a:t>kaybolma ihtimali </a:t>
            </a:r>
            <a:r>
              <a:rPr lang="tr-TR" sz="2800" b="1" dirty="0"/>
              <a:t>bulunan </a:t>
            </a:r>
            <a:r>
              <a:rPr lang="tr-TR" sz="2800" b="1" dirty="0">
                <a:solidFill>
                  <a:srgbClr val="C00000"/>
                </a:solidFill>
              </a:rPr>
              <a:t>delilleri tespitten başka hiçbir işlem </a:t>
            </a:r>
            <a:r>
              <a:rPr lang="tr-TR" sz="2800" b="1" dirty="0" smtClean="0">
                <a:solidFill>
                  <a:srgbClr val="C00000"/>
                </a:solidFill>
              </a:rPr>
              <a:t> yapmayarak </a:t>
            </a:r>
            <a:r>
              <a:rPr lang="tr-TR" sz="2800" b="1" dirty="0"/>
              <a:t>ve hakkında ihbar veya şikayette </a:t>
            </a:r>
            <a:r>
              <a:rPr lang="tr-TR" sz="2800" b="1" dirty="0" smtClean="0"/>
              <a:t>bulunulan memur </a:t>
            </a:r>
            <a:r>
              <a:rPr lang="tr-TR" sz="2800" b="1" dirty="0"/>
              <a:t>veya diğer kamu görevlisinin </a:t>
            </a:r>
            <a:r>
              <a:rPr lang="tr-TR" sz="2800" b="1" dirty="0" smtClean="0"/>
              <a:t>ifadesine başvurmaksızın </a:t>
            </a:r>
            <a:r>
              <a:rPr lang="tr-TR" sz="2800" b="1" dirty="0" smtClean="0">
                <a:solidFill>
                  <a:srgbClr val="C00000"/>
                </a:solidFill>
              </a:rPr>
              <a:t>evrakın </a:t>
            </a:r>
            <a:r>
              <a:rPr lang="tr-TR" sz="2800" b="1" dirty="0">
                <a:solidFill>
                  <a:srgbClr val="C00000"/>
                </a:solidFill>
              </a:rPr>
              <a:t>bir örneğini ilgili makama göndererek </a:t>
            </a:r>
            <a:r>
              <a:rPr lang="tr-TR" sz="2800" b="1" dirty="0" smtClean="0">
                <a:solidFill>
                  <a:srgbClr val="C00000"/>
                </a:solidFill>
              </a:rPr>
              <a:t>soruşturma  </a:t>
            </a:r>
            <a:r>
              <a:rPr lang="tr-TR" sz="2800" b="1" dirty="0">
                <a:solidFill>
                  <a:srgbClr val="C00000"/>
                </a:solidFill>
              </a:rPr>
              <a:t>izni isterler.</a:t>
            </a:r>
          </a:p>
        </p:txBody>
      </p:sp>
      <p:sp>
        <p:nvSpPr>
          <p:cNvPr id="4" name="3 Veri Yer Tutucusu"/>
          <p:cNvSpPr>
            <a:spLocks noGrp="1"/>
          </p:cNvSpPr>
          <p:nvPr>
            <p:ph type="dt" sz="half" idx="10"/>
          </p:nvPr>
        </p:nvSpPr>
        <p:spPr/>
        <p:txBody>
          <a:bodyPr/>
          <a:lstStyle/>
          <a:p>
            <a:fld id="{9FB7FF3E-1160-45E3-93BA-1871554718B3}"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30</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7524332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539552" y="620688"/>
            <a:ext cx="8064896" cy="720080"/>
          </a:xfrm>
        </p:spPr>
        <p:txBody>
          <a:bodyPr>
            <a:normAutofit fontScale="90000"/>
          </a:bodyPr>
          <a:lstStyle/>
          <a:p>
            <a:pPr lvl="0" algn="ctr" fontAlgn="base">
              <a:lnSpc>
                <a:spcPct val="130000"/>
              </a:lnSpc>
              <a:spcAft>
                <a:spcPct val="0"/>
              </a:spcAft>
            </a:pPr>
            <a:r>
              <a:rPr lang="tr-TR" sz="2800" dirty="0">
                <a:solidFill>
                  <a:srgbClr val="CC6600"/>
                </a:solidFill>
                <a:latin typeface="Albertus Extra Bold" pitchFamily="34" charset="0"/>
                <a:ea typeface="+mn-ea"/>
                <a:cs typeface="+mn-cs"/>
              </a:rPr>
              <a:t/>
            </a:r>
            <a:br>
              <a:rPr lang="tr-TR" sz="2800" dirty="0">
                <a:solidFill>
                  <a:srgbClr val="CC6600"/>
                </a:solidFill>
                <a:latin typeface="Albertus Extra Bold" pitchFamily="34" charset="0"/>
                <a:ea typeface="+mn-ea"/>
                <a:cs typeface="+mn-cs"/>
              </a:rPr>
            </a:br>
            <a:r>
              <a:rPr lang="tr-TR" sz="3600" b="1" dirty="0">
                <a:solidFill>
                  <a:srgbClr val="FF0000"/>
                </a:solidFill>
                <a:latin typeface="Albertus Extra Bold" pitchFamily="34" charset="0"/>
                <a:ea typeface="+mn-ea"/>
                <a:cs typeface="+mn-cs"/>
              </a:rPr>
              <a:t>OLAYIN YETKİLİ MERCİE İLETİLMESİ</a:t>
            </a:r>
          </a:p>
        </p:txBody>
      </p:sp>
      <p:sp>
        <p:nvSpPr>
          <p:cNvPr id="3" name="İçerik Yer Tutucusu 2"/>
          <p:cNvSpPr>
            <a:spLocks noGrp="1"/>
          </p:cNvSpPr>
          <p:nvPr>
            <p:ph idx="1"/>
          </p:nvPr>
        </p:nvSpPr>
        <p:spPr/>
        <p:txBody>
          <a:bodyPr/>
          <a:lstStyle/>
          <a:p>
            <a:pPr marL="609600" indent="-609600"/>
            <a:r>
              <a:rPr lang="tr-TR" sz="3200" b="1" dirty="0"/>
              <a:t>Diğer makam ve memurlarla kamu görevlileri </a:t>
            </a:r>
            <a:r>
              <a:rPr lang="tr-TR" sz="3200" b="1" dirty="0" smtClean="0"/>
              <a:t>de bu </a:t>
            </a:r>
            <a:r>
              <a:rPr lang="tr-TR" sz="3200" b="1" dirty="0"/>
              <a:t>Kanun kapsamına giren bir suç </a:t>
            </a:r>
            <a:r>
              <a:rPr lang="tr-TR" sz="3200" b="1" dirty="0" smtClean="0"/>
              <a:t>işlendiğini ihbar</a:t>
            </a:r>
            <a:r>
              <a:rPr lang="tr-TR" sz="3200" b="1" dirty="0"/>
              <a:t>, şikayet, bilgi, belge veya </a:t>
            </a:r>
            <a:r>
              <a:rPr lang="tr-TR" sz="3200" b="1" dirty="0" smtClean="0"/>
              <a:t>bulgulara dayanarak öğrendiklerinde  </a:t>
            </a:r>
            <a:r>
              <a:rPr lang="tr-TR" sz="3200" b="1" dirty="0"/>
              <a:t>durumu </a:t>
            </a:r>
            <a:r>
              <a:rPr lang="tr-TR" sz="3200" b="1" dirty="0">
                <a:solidFill>
                  <a:srgbClr val="FF0000"/>
                </a:solidFill>
              </a:rPr>
              <a:t>izin vermeye </a:t>
            </a:r>
            <a:r>
              <a:rPr lang="tr-TR" sz="3200" b="1" dirty="0" smtClean="0">
                <a:solidFill>
                  <a:srgbClr val="FF0000"/>
                </a:solidFill>
              </a:rPr>
              <a:t>yetkili </a:t>
            </a:r>
            <a:r>
              <a:rPr lang="tr-TR" sz="3200" b="1" dirty="0">
                <a:solidFill>
                  <a:srgbClr val="FF0000"/>
                </a:solidFill>
              </a:rPr>
              <a:t>mercie </a:t>
            </a:r>
            <a:r>
              <a:rPr lang="tr-TR" sz="3200" b="1" dirty="0"/>
              <a:t>iletirler.</a:t>
            </a:r>
          </a:p>
          <a:p>
            <a:endParaRPr lang="tr-TR" dirty="0"/>
          </a:p>
        </p:txBody>
      </p:sp>
      <p:sp>
        <p:nvSpPr>
          <p:cNvPr id="4" name="3 Veri Yer Tutucusu"/>
          <p:cNvSpPr>
            <a:spLocks noGrp="1"/>
          </p:cNvSpPr>
          <p:nvPr>
            <p:ph type="dt" sz="half" idx="10"/>
          </p:nvPr>
        </p:nvSpPr>
        <p:spPr/>
        <p:txBody>
          <a:bodyPr/>
          <a:lstStyle/>
          <a:p>
            <a:fld id="{34D54A0A-D94F-47C9-AF5E-1ACF3D41DF8E}"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671981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04664"/>
            <a:ext cx="8229600" cy="1152128"/>
          </a:xfrm>
        </p:spPr>
        <p:txBody>
          <a:bodyPr>
            <a:normAutofit fontScale="90000"/>
          </a:bodyPr>
          <a:lstStyle/>
          <a:p>
            <a:pPr lvl="0" algn="ctr" fontAlgn="base">
              <a:lnSpc>
                <a:spcPct val="130000"/>
              </a:lnSpc>
              <a:spcAft>
                <a:spcPct val="0"/>
              </a:spcAft>
            </a:pPr>
            <a:r>
              <a:rPr lang="tr-TR" sz="2800" dirty="0">
                <a:solidFill>
                  <a:srgbClr val="CC6600"/>
                </a:solidFill>
                <a:latin typeface="Albertus Extra Bold" pitchFamily="34" charset="0"/>
                <a:ea typeface="+mn-ea"/>
                <a:cs typeface="+mn-cs"/>
              </a:rPr>
              <a:t/>
            </a:r>
            <a:br>
              <a:rPr lang="tr-TR" sz="2800" dirty="0">
                <a:solidFill>
                  <a:srgbClr val="CC6600"/>
                </a:solidFill>
                <a:latin typeface="Albertus Extra Bold" pitchFamily="34" charset="0"/>
                <a:ea typeface="+mn-ea"/>
                <a:cs typeface="+mn-cs"/>
              </a:rPr>
            </a:br>
            <a:r>
              <a:rPr lang="tr-TR" sz="2400" dirty="0">
                <a:solidFill>
                  <a:srgbClr val="CC6600"/>
                </a:solidFill>
                <a:latin typeface="Albertus Extra Bold" pitchFamily="34" charset="0"/>
                <a:ea typeface="+mn-ea"/>
                <a:cs typeface="+mn-cs"/>
              </a:rPr>
              <a:t/>
            </a:r>
            <a:br>
              <a:rPr lang="tr-TR" sz="2400" dirty="0">
                <a:solidFill>
                  <a:srgbClr val="CC6600"/>
                </a:solidFill>
                <a:latin typeface="Albertus Extra Bold" pitchFamily="34" charset="0"/>
                <a:ea typeface="+mn-ea"/>
                <a:cs typeface="+mn-cs"/>
              </a:rPr>
            </a:br>
            <a:r>
              <a:rPr lang="tr-TR" sz="3600" b="1" dirty="0">
                <a:solidFill>
                  <a:srgbClr val="FF0000"/>
                </a:solidFill>
                <a:latin typeface="Albertus Extra Bold" pitchFamily="34" charset="0"/>
              </a:rPr>
              <a:t>İŞLEME KONULMAYACAK İHBAR VE ŞİKAYETLER</a:t>
            </a:r>
            <a:endParaRPr lang="tr-TR" sz="3600" b="1" dirty="0">
              <a:solidFill>
                <a:srgbClr val="FF0000"/>
              </a:solidFill>
            </a:endParaRPr>
          </a:p>
        </p:txBody>
      </p:sp>
      <p:sp>
        <p:nvSpPr>
          <p:cNvPr id="3" name="İçerik Yer Tutucusu 2"/>
          <p:cNvSpPr>
            <a:spLocks noGrp="1"/>
          </p:cNvSpPr>
          <p:nvPr>
            <p:ph idx="1"/>
          </p:nvPr>
        </p:nvSpPr>
        <p:spPr/>
        <p:txBody>
          <a:bodyPr>
            <a:normAutofit/>
          </a:bodyPr>
          <a:lstStyle/>
          <a:p>
            <a:pPr marL="609600" indent="-609600"/>
            <a:r>
              <a:rPr lang="tr-TR" sz="2800" b="1" dirty="0"/>
              <a:t>Bu Kanuna göre memurlar ve diğer kamu </a:t>
            </a:r>
            <a:r>
              <a:rPr lang="tr-TR" sz="2800" b="1" dirty="0" smtClean="0"/>
              <a:t>görevlileri hakkında </a:t>
            </a:r>
            <a:r>
              <a:rPr lang="tr-TR" sz="2800" b="1" dirty="0"/>
              <a:t>yapılacak ihbar ve şikâyetlerin </a:t>
            </a:r>
            <a:r>
              <a:rPr lang="tr-TR" sz="2800" b="1" dirty="0">
                <a:solidFill>
                  <a:srgbClr val="C00000"/>
                </a:solidFill>
              </a:rPr>
              <a:t>soyut ve genel </a:t>
            </a:r>
            <a:r>
              <a:rPr lang="tr-TR" sz="2800" b="1" dirty="0" smtClean="0">
                <a:solidFill>
                  <a:srgbClr val="C00000"/>
                </a:solidFill>
              </a:rPr>
              <a:t> nitelikte </a:t>
            </a:r>
            <a:r>
              <a:rPr lang="tr-TR" sz="2800" b="1" dirty="0">
                <a:solidFill>
                  <a:srgbClr val="C00000"/>
                </a:solidFill>
              </a:rPr>
              <a:t>olmaması</a:t>
            </a:r>
            <a:r>
              <a:rPr lang="tr-TR" sz="2800" b="1" dirty="0">
                <a:solidFill>
                  <a:srgbClr val="FFFF00"/>
                </a:solidFill>
              </a:rPr>
              <a:t>,</a:t>
            </a:r>
            <a:r>
              <a:rPr lang="tr-TR" sz="2800" b="1" dirty="0"/>
              <a:t> ihbar veya şikâyetlerde </a:t>
            </a:r>
            <a:r>
              <a:rPr lang="tr-TR" sz="2800" b="1" dirty="0">
                <a:solidFill>
                  <a:srgbClr val="C00000"/>
                </a:solidFill>
              </a:rPr>
              <a:t>kişi veya </a:t>
            </a:r>
            <a:r>
              <a:rPr lang="tr-TR" sz="2800" b="1" dirty="0" smtClean="0">
                <a:solidFill>
                  <a:srgbClr val="C00000"/>
                </a:solidFill>
              </a:rPr>
              <a:t>olay </a:t>
            </a:r>
            <a:r>
              <a:rPr lang="tr-TR" sz="2800" b="1" dirty="0">
                <a:solidFill>
                  <a:srgbClr val="C00000"/>
                </a:solidFill>
              </a:rPr>
              <a:t>belirtilmesi,</a:t>
            </a:r>
            <a:r>
              <a:rPr lang="tr-TR" sz="2800" b="1" dirty="0"/>
              <a:t> iddiaların </a:t>
            </a:r>
            <a:r>
              <a:rPr lang="tr-TR" sz="2800" b="1" dirty="0">
                <a:solidFill>
                  <a:srgbClr val="C00000"/>
                </a:solidFill>
              </a:rPr>
              <a:t>ciddî bulgu ve belgelere </a:t>
            </a:r>
            <a:r>
              <a:rPr lang="tr-TR" sz="2800" b="1" dirty="0" smtClean="0">
                <a:solidFill>
                  <a:srgbClr val="C00000"/>
                </a:solidFill>
              </a:rPr>
              <a:t>dayanması</a:t>
            </a:r>
            <a:r>
              <a:rPr lang="tr-TR" sz="2800" b="1" dirty="0">
                <a:solidFill>
                  <a:srgbClr val="C00000"/>
                </a:solidFill>
              </a:rPr>
              <a:t>, </a:t>
            </a:r>
            <a:r>
              <a:rPr lang="tr-TR" sz="2800" b="1" dirty="0"/>
              <a:t>ihbar veya şikâyet dilekçesinde </a:t>
            </a:r>
            <a:r>
              <a:rPr lang="tr-TR" sz="2800" b="1" dirty="0" smtClean="0"/>
              <a:t>dilekçe sahibinin </a:t>
            </a:r>
            <a:r>
              <a:rPr lang="tr-TR" sz="2800" b="1" dirty="0">
                <a:solidFill>
                  <a:srgbClr val="C00000"/>
                </a:solidFill>
              </a:rPr>
              <a:t>doğru ad, </a:t>
            </a:r>
            <a:r>
              <a:rPr lang="tr-TR" sz="2800" b="1" dirty="0" err="1">
                <a:solidFill>
                  <a:srgbClr val="C00000"/>
                </a:solidFill>
              </a:rPr>
              <a:t>soyad</a:t>
            </a:r>
            <a:r>
              <a:rPr lang="tr-TR" sz="2800" b="1" dirty="0">
                <a:solidFill>
                  <a:srgbClr val="C00000"/>
                </a:solidFill>
              </a:rPr>
              <a:t> ve imzası ile iş veya </a:t>
            </a:r>
            <a:r>
              <a:rPr lang="tr-TR" sz="2800" b="1" dirty="0" smtClean="0">
                <a:solidFill>
                  <a:srgbClr val="C00000"/>
                </a:solidFill>
              </a:rPr>
              <a:t>ikametgâh </a:t>
            </a:r>
            <a:r>
              <a:rPr lang="tr-TR" sz="2800" b="1" dirty="0">
                <a:solidFill>
                  <a:srgbClr val="C00000"/>
                </a:solidFill>
              </a:rPr>
              <a:t>adresinin bulunması </a:t>
            </a:r>
            <a:r>
              <a:rPr lang="tr-TR" sz="2800" b="1" dirty="0"/>
              <a:t>zorunludur</a:t>
            </a:r>
            <a:r>
              <a:rPr lang="tr-TR" sz="2800" b="1" dirty="0" smtClean="0"/>
              <a:t>.</a:t>
            </a:r>
            <a:endParaRPr lang="tr-TR" dirty="0"/>
          </a:p>
        </p:txBody>
      </p:sp>
      <p:sp>
        <p:nvSpPr>
          <p:cNvPr id="4" name="3 Veri Yer Tutucusu"/>
          <p:cNvSpPr>
            <a:spLocks noGrp="1"/>
          </p:cNvSpPr>
          <p:nvPr>
            <p:ph type="dt" sz="half" idx="10"/>
          </p:nvPr>
        </p:nvSpPr>
        <p:spPr/>
        <p:txBody>
          <a:bodyPr/>
          <a:lstStyle/>
          <a:p>
            <a:fld id="{44C933BF-C924-44F2-B6B2-350403EAD37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32</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40251942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08688"/>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lstStyle/>
          <a:p>
            <a:pPr>
              <a:lnSpc>
                <a:spcPct val="115000"/>
              </a:lnSpc>
              <a:spcAft>
                <a:spcPts val="1000"/>
              </a:spcAft>
            </a:pPr>
            <a:r>
              <a:rPr lang="tr-TR" sz="2800" dirty="0">
                <a:latin typeface="Times New Roman"/>
                <a:ea typeface="Calibri"/>
                <a:cs typeface="Times New Roman"/>
              </a:rPr>
              <a:t>Memurlar ve diğer kamu görevlileri hakkında yapılacak ihbar ve şikayetlerde kişi ve/veya somut olay belirtilmesi halinde, izin vermeye yetkili merciin ön inceleme başlatmasının zorunlu olduğu </a:t>
            </a:r>
            <a:r>
              <a:rPr lang="tr-TR" sz="2800" dirty="0" err="1">
                <a:latin typeface="Times New Roman"/>
                <a:ea typeface="Calibri"/>
                <a:cs typeface="Times New Roman"/>
              </a:rPr>
              <a:t>hk</a:t>
            </a:r>
            <a:r>
              <a:rPr lang="tr-TR" sz="2800" dirty="0">
                <a:latin typeface="Times New Roman"/>
                <a:ea typeface="Calibri"/>
                <a:cs typeface="Times New Roman"/>
              </a:rPr>
              <a:t>. 17.9.2004 tarihinde oybirliğiyle karar verildi.  </a:t>
            </a:r>
            <a:r>
              <a:rPr lang="tr-TR" sz="2800" b="1" dirty="0">
                <a:latin typeface="Times New Roman"/>
                <a:ea typeface="Calibri"/>
                <a:cs typeface="Times New Roman"/>
              </a:rPr>
              <a:t>D.1.D. K:2004/178 E:2004/152</a:t>
            </a:r>
            <a:endParaRPr lang="tr-TR" sz="2400" dirty="0">
              <a:effectLst/>
              <a:latin typeface="Calibri"/>
              <a:ea typeface="Calibri"/>
              <a:cs typeface="Times New Roman"/>
            </a:endParaRPr>
          </a:p>
        </p:txBody>
      </p:sp>
      <p:sp>
        <p:nvSpPr>
          <p:cNvPr id="4" name="3 Veri Yer Tutucusu"/>
          <p:cNvSpPr>
            <a:spLocks noGrp="1"/>
          </p:cNvSpPr>
          <p:nvPr>
            <p:ph type="dt" sz="half" idx="10"/>
          </p:nvPr>
        </p:nvSpPr>
        <p:spPr/>
        <p:txBody>
          <a:bodyPr/>
          <a:lstStyle/>
          <a:p>
            <a:fld id="{7FA1D9D5-B349-43D0-8DBF-0A11ED1BBB3F}"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7770749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60648"/>
            <a:ext cx="8229600" cy="1296144"/>
          </a:xfrm>
        </p:spPr>
        <p:txBody>
          <a:bodyPr>
            <a:normAutofit fontScale="90000"/>
          </a:bodyPr>
          <a:lstStyle/>
          <a:p>
            <a:pPr lvl="0" algn="ctr" fontAlgn="base">
              <a:lnSpc>
                <a:spcPct val="130000"/>
              </a:lnSpc>
              <a:spcAft>
                <a:spcPct val="0"/>
              </a:spcAft>
            </a:pPr>
            <a:r>
              <a:rPr lang="tr-TR" sz="2800" dirty="0">
                <a:solidFill>
                  <a:srgbClr val="CC6600"/>
                </a:solidFill>
                <a:latin typeface="Albertus Extra Bold" pitchFamily="34" charset="0"/>
                <a:ea typeface="+mn-ea"/>
                <a:cs typeface="+mn-cs"/>
              </a:rPr>
              <a:t/>
            </a:r>
            <a:br>
              <a:rPr lang="tr-TR" sz="2800" dirty="0">
                <a:solidFill>
                  <a:srgbClr val="CC6600"/>
                </a:solidFill>
                <a:latin typeface="Albertus Extra Bold" pitchFamily="34" charset="0"/>
                <a:ea typeface="+mn-ea"/>
                <a:cs typeface="+mn-cs"/>
              </a:rPr>
            </a:br>
            <a:r>
              <a:rPr lang="tr-TR" sz="4000" b="1" dirty="0">
                <a:solidFill>
                  <a:srgbClr val="FF0000"/>
                </a:solidFill>
                <a:latin typeface="Albertus Extra Bold" pitchFamily="34" charset="0"/>
                <a:ea typeface="+mn-ea"/>
                <a:cs typeface="+mn-cs"/>
              </a:rPr>
              <a:t>İŞLEME KONULMAYACAK İHBAR VE ŞİKAYETLER</a:t>
            </a:r>
          </a:p>
        </p:txBody>
      </p:sp>
      <p:sp>
        <p:nvSpPr>
          <p:cNvPr id="3" name="İçerik Yer Tutucusu 2"/>
          <p:cNvSpPr>
            <a:spLocks noGrp="1"/>
          </p:cNvSpPr>
          <p:nvPr>
            <p:ph idx="1"/>
          </p:nvPr>
        </p:nvSpPr>
        <p:spPr/>
        <p:txBody>
          <a:bodyPr>
            <a:normAutofit fontScale="92500" lnSpcReduction="10000"/>
          </a:bodyPr>
          <a:lstStyle/>
          <a:p>
            <a:pPr marL="609600" indent="-609600"/>
            <a:r>
              <a:rPr lang="tr-TR" sz="2800" b="1" dirty="0">
                <a:solidFill>
                  <a:srgbClr val="C00000"/>
                </a:solidFill>
                <a:cs typeface="Arial" pitchFamily="34" charset="0"/>
              </a:rPr>
              <a:t>Bu şartları </a:t>
            </a:r>
            <a:r>
              <a:rPr lang="tr-TR" sz="2800" b="1" dirty="0">
                <a:cs typeface="Arial" pitchFamily="34" charset="0"/>
              </a:rPr>
              <a:t>taşımayan </a:t>
            </a:r>
            <a:r>
              <a:rPr lang="tr-TR" sz="2800" b="1" dirty="0">
                <a:solidFill>
                  <a:srgbClr val="C00000"/>
                </a:solidFill>
                <a:cs typeface="Arial" pitchFamily="34" charset="0"/>
              </a:rPr>
              <a:t>ihbar ve şikâyetler </a:t>
            </a:r>
            <a:r>
              <a:rPr lang="tr-TR" sz="2800" b="1" dirty="0">
                <a:cs typeface="Arial" pitchFamily="34" charset="0"/>
              </a:rPr>
              <a:t>Cumhuriyet </a:t>
            </a:r>
            <a:r>
              <a:rPr lang="tr-TR" sz="2800" b="1" dirty="0" smtClean="0">
                <a:cs typeface="Arial" pitchFamily="34" charset="0"/>
              </a:rPr>
              <a:t>başsavcıları </a:t>
            </a:r>
            <a:r>
              <a:rPr lang="tr-TR" sz="2800" b="1" dirty="0">
                <a:cs typeface="Arial" pitchFamily="34" charset="0"/>
              </a:rPr>
              <a:t>ve izin vermeye yetkili merciler tarafından </a:t>
            </a:r>
            <a:r>
              <a:rPr lang="tr-TR" sz="2800" b="1" dirty="0" smtClean="0">
                <a:solidFill>
                  <a:srgbClr val="C00000"/>
                </a:solidFill>
                <a:cs typeface="Arial" pitchFamily="34" charset="0"/>
              </a:rPr>
              <a:t>işleme </a:t>
            </a:r>
            <a:r>
              <a:rPr lang="tr-TR" sz="2800" b="1" dirty="0">
                <a:solidFill>
                  <a:srgbClr val="C00000"/>
                </a:solidFill>
                <a:cs typeface="Arial" pitchFamily="34" charset="0"/>
              </a:rPr>
              <a:t>konulmaz </a:t>
            </a:r>
            <a:r>
              <a:rPr lang="tr-TR" sz="2800" b="1" dirty="0">
                <a:cs typeface="Arial" pitchFamily="34" charset="0"/>
              </a:rPr>
              <a:t>ve durum, ihbar veya şikâyette </a:t>
            </a:r>
            <a:r>
              <a:rPr lang="tr-TR" sz="2800" b="1" dirty="0" smtClean="0">
                <a:cs typeface="Arial" pitchFamily="34" charset="0"/>
              </a:rPr>
              <a:t>bulunana </a:t>
            </a:r>
            <a:r>
              <a:rPr lang="tr-TR" sz="2800" b="1" dirty="0">
                <a:cs typeface="Arial" pitchFamily="34" charset="0"/>
              </a:rPr>
              <a:t>bildirilir. </a:t>
            </a:r>
            <a:endParaRPr lang="tr-TR" sz="2800" b="1" dirty="0" smtClean="0">
              <a:cs typeface="Arial" pitchFamily="34" charset="0"/>
            </a:endParaRPr>
          </a:p>
          <a:p>
            <a:pPr marL="609600" indent="-609600"/>
            <a:r>
              <a:rPr lang="tr-TR" sz="2800" b="1" dirty="0" smtClean="0">
                <a:cs typeface="Arial" pitchFamily="34" charset="0"/>
              </a:rPr>
              <a:t>Ancak </a:t>
            </a:r>
            <a:r>
              <a:rPr lang="tr-TR" sz="2800" b="1" dirty="0">
                <a:cs typeface="Arial" pitchFamily="34" charset="0"/>
              </a:rPr>
              <a:t>iddiaların, sıhhati şüpheye </a:t>
            </a:r>
            <a:r>
              <a:rPr lang="tr-TR" sz="2800" b="1" dirty="0" smtClean="0">
                <a:cs typeface="Arial" pitchFamily="34" charset="0"/>
              </a:rPr>
              <a:t>mahal </a:t>
            </a:r>
            <a:r>
              <a:rPr lang="tr-TR" sz="2800" b="1" dirty="0">
                <a:cs typeface="Arial" pitchFamily="34" charset="0"/>
              </a:rPr>
              <a:t>vermeyecek </a:t>
            </a:r>
            <a:r>
              <a:rPr lang="tr-TR" sz="2800" b="1" dirty="0">
                <a:solidFill>
                  <a:srgbClr val="C00000"/>
                </a:solidFill>
                <a:cs typeface="Arial" pitchFamily="34" charset="0"/>
              </a:rPr>
              <a:t>belgelerle ortaya konulmuş olması </a:t>
            </a:r>
            <a:r>
              <a:rPr lang="tr-TR" sz="2800" b="1" dirty="0" smtClean="0">
                <a:cs typeface="Arial" pitchFamily="34" charset="0"/>
              </a:rPr>
              <a:t>halinde </a:t>
            </a:r>
            <a:r>
              <a:rPr lang="tr-TR" sz="2800" b="1" dirty="0">
                <a:solidFill>
                  <a:srgbClr val="C00000"/>
                </a:solidFill>
                <a:cs typeface="Arial" pitchFamily="34" charset="0"/>
              </a:rPr>
              <a:t>ad</a:t>
            </a:r>
            <a:r>
              <a:rPr lang="tr-TR" sz="2800" b="1" dirty="0" smtClean="0">
                <a:solidFill>
                  <a:srgbClr val="C00000"/>
                </a:solidFill>
                <a:cs typeface="Arial" pitchFamily="34" charset="0"/>
              </a:rPr>
              <a:t>, soyadı </a:t>
            </a:r>
            <a:r>
              <a:rPr lang="tr-TR" sz="2800" b="1" dirty="0">
                <a:solidFill>
                  <a:srgbClr val="C00000"/>
                </a:solidFill>
                <a:cs typeface="Arial" pitchFamily="34" charset="0"/>
              </a:rPr>
              <a:t>ve imza ile iş veya ikametgâh adresinin </a:t>
            </a:r>
            <a:r>
              <a:rPr lang="tr-TR" sz="2800" b="1" dirty="0" smtClean="0">
                <a:solidFill>
                  <a:srgbClr val="C00000"/>
                </a:solidFill>
                <a:cs typeface="Arial" pitchFamily="34" charset="0"/>
              </a:rPr>
              <a:t>doğruluğu </a:t>
            </a:r>
            <a:r>
              <a:rPr lang="tr-TR" sz="2800" b="1" dirty="0">
                <a:solidFill>
                  <a:srgbClr val="C00000"/>
                </a:solidFill>
                <a:cs typeface="Arial" pitchFamily="34" charset="0"/>
              </a:rPr>
              <a:t>şartı </a:t>
            </a:r>
            <a:r>
              <a:rPr lang="tr-TR" sz="2800" b="1" dirty="0">
                <a:cs typeface="Arial" pitchFamily="34" charset="0"/>
              </a:rPr>
              <a:t>aranmaz. Başsavcılar ve yetkili merciler </a:t>
            </a:r>
            <a:r>
              <a:rPr lang="tr-TR" sz="2800" b="1" dirty="0" smtClean="0">
                <a:cs typeface="Arial" pitchFamily="34" charset="0"/>
              </a:rPr>
              <a:t>ihbarcı </a:t>
            </a:r>
            <a:r>
              <a:rPr lang="tr-TR" sz="2800" b="1" dirty="0">
                <a:cs typeface="Arial" pitchFamily="34" charset="0"/>
              </a:rPr>
              <a:t>veya şikâyetçinin kimlik bilgilerini gizli </a:t>
            </a:r>
            <a:r>
              <a:rPr lang="tr-TR" sz="2800" b="1" dirty="0" smtClean="0">
                <a:cs typeface="Arial" pitchFamily="34" charset="0"/>
              </a:rPr>
              <a:t>tutmak zorundadır</a:t>
            </a:r>
            <a:r>
              <a:rPr lang="tr-TR" sz="2800" b="1" dirty="0" smtClean="0">
                <a:solidFill>
                  <a:srgbClr val="FF0000"/>
                </a:solidFill>
                <a:cs typeface="Arial" pitchFamily="34" charset="0"/>
              </a:rPr>
              <a:t>.(mad.4)</a:t>
            </a:r>
            <a:endParaRPr lang="tr-TR" sz="2800" b="1" dirty="0">
              <a:solidFill>
                <a:srgbClr val="FF0000"/>
              </a:solidFill>
              <a:cs typeface="Arial" pitchFamily="34" charset="0"/>
            </a:endParaRPr>
          </a:p>
          <a:p>
            <a:endParaRPr lang="tr-TR" dirty="0"/>
          </a:p>
        </p:txBody>
      </p:sp>
      <p:sp>
        <p:nvSpPr>
          <p:cNvPr id="4" name="3 Veri Yer Tutucusu"/>
          <p:cNvSpPr>
            <a:spLocks noGrp="1"/>
          </p:cNvSpPr>
          <p:nvPr>
            <p:ph type="dt" sz="half" idx="10"/>
          </p:nvPr>
        </p:nvSpPr>
        <p:spPr/>
        <p:txBody>
          <a:bodyPr/>
          <a:lstStyle/>
          <a:p>
            <a:fld id="{CCC792AA-2320-4463-A317-68441E4731F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34</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2369968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188640"/>
            <a:ext cx="8229600" cy="1008112"/>
          </a:xfrm>
        </p:spPr>
        <p:txBody>
          <a:bodyPr>
            <a:normAutofit/>
          </a:bodyPr>
          <a:lstStyle/>
          <a:p>
            <a:pPr algn="ctr"/>
            <a:r>
              <a:rPr lang="tr-TR" sz="4000" b="1" dirty="0" smtClean="0">
                <a:solidFill>
                  <a:srgbClr val="FF0000"/>
                </a:solidFill>
                <a:latin typeface="Albertus Extra Bold" pitchFamily="34" charset="0"/>
              </a:rPr>
              <a:t>AÇIKILAMALAR</a:t>
            </a:r>
            <a:endParaRPr lang="tr-TR" sz="4000" dirty="0">
              <a:solidFill>
                <a:srgbClr val="FF0000"/>
              </a:solidFill>
            </a:endParaRPr>
          </a:p>
        </p:txBody>
      </p:sp>
      <p:sp>
        <p:nvSpPr>
          <p:cNvPr id="3" name="İçerik Yer Tutucusu 2"/>
          <p:cNvSpPr>
            <a:spLocks noGrp="1"/>
          </p:cNvSpPr>
          <p:nvPr>
            <p:ph idx="1"/>
          </p:nvPr>
        </p:nvSpPr>
        <p:spPr>
          <a:xfrm>
            <a:off x="457200" y="1556792"/>
            <a:ext cx="8229600" cy="4767808"/>
          </a:xfrm>
        </p:spPr>
        <p:txBody>
          <a:bodyPr/>
          <a:lstStyle/>
          <a:p>
            <a:pPr algn="just" fontAlgn="base">
              <a:spcAft>
                <a:spcPts val="0"/>
              </a:spcAft>
            </a:pPr>
            <a:r>
              <a:rPr lang="tr-TR" sz="2800" b="1" dirty="0">
                <a:solidFill>
                  <a:srgbClr val="FF0000"/>
                </a:solidFill>
                <a:latin typeface="Times New Roman"/>
                <a:ea typeface="Times New Roman"/>
              </a:rPr>
              <a:t>Muhbir (İhbarcı): </a:t>
            </a:r>
            <a:r>
              <a:rPr lang="tr-TR" sz="2800" dirty="0">
                <a:solidFill>
                  <a:srgbClr val="000000"/>
                </a:solidFill>
                <a:latin typeface="Times New Roman"/>
                <a:ea typeface="Times New Roman"/>
              </a:rPr>
              <a:t>İşlenmiş ya da işlendiği sanılan bir suçu yetkili makamlara bildiren, suçtan zarar görmeyen ve suçla ilişkisi bulunmayan kimsedir.</a:t>
            </a:r>
            <a:endParaRPr lang="tr-TR" sz="2800" dirty="0">
              <a:latin typeface="Times New Roman"/>
              <a:ea typeface="Times New Roman"/>
            </a:endParaRPr>
          </a:p>
          <a:p>
            <a:pPr algn="just" fontAlgn="base">
              <a:spcAft>
                <a:spcPts val="0"/>
              </a:spcAft>
              <a:buNone/>
            </a:pPr>
            <a:endParaRPr lang="tr-TR" sz="2800" dirty="0">
              <a:latin typeface="Times New Roman"/>
              <a:ea typeface="Times New Roman"/>
            </a:endParaRPr>
          </a:p>
          <a:p>
            <a:pPr algn="just" fontAlgn="base">
              <a:spcAft>
                <a:spcPts val="0"/>
              </a:spcAft>
            </a:pPr>
            <a:r>
              <a:rPr lang="tr-TR" sz="2800" b="1" dirty="0">
                <a:solidFill>
                  <a:srgbClr val="FF0000"/>
                </a:solidFill>
                <a:latin typeface="Times New Roman"/>
                <a:ea typeface="Times New Roman"/>
              </a:rPr>
              <a:t>Müşteki (Şikayetçi/Yakınıcı): </a:t>
            </a:r>
            <a:r>
              <a:rPr lang="tr-TR" sz="2800" dirty="0">
                <a:solidFill>
                  <a:srgbClr val="000000"/>
                </a:solidFill>
                <a:latin typeface="Times New Roman"/>
                <a:ea typeface="Times New Roman"/>
              </a:rPr>
              <a:t>Suçtan zarar gören ve yetkili makamlara bu suçu ihbar eden kişidir.</a:t>
            </a:r>
            <a:endParaRPr lang="tr-TR" sz="2800" dirty="0">
              <a:latin typeface="Times New Roman"/>
              <a:ea typeface="Times New Roman"/>
            </a:endParaRPr>
          </a:p>
          <a:p>
            <a:pPr algn="just" fontAlgn="base">
              <a:spcAft>
                <a:spcPts val="0"/>
              </a:spcAft>
              <a:buNone/>
            </a:pPr>
            <a:endParaRPr lang="tr-TR" sz="2800" dirty="0">
              <a:latin typeface="Times New Roman"/>
              <a:ea typeface="Times New Roman"/>
            </a:endParaRPr>
          </a:p>
          <a:p>
            <a:endParaRPr lang="tr-TR" dirty="0"/>
          </a:p>
        </p:txBody>
      </p:sp>
      <p:sp>
        <p:nvSpPr>
          <p:cNvPr id="4" name="3 Veri Yer Tutucusu"/>
          <p:cNvSpPr>
            <a:spLocks noGrp="1"/>
          </p:cNvSpPr>
          <p:nvPr>
            <p:ph type="dt" sz="half" idx="10"/>
          </p:nvPr>
        </p:nvSpPr>
        <p:spPr/>
        <p:txBody>
          <a:bodyPr/>
          <a:lstStyle/>
          <a:p>
            <a:fld id="{B9979267-60D0-4383-9FDC-5DFEEEAF0E30}"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7350597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564672"/>
          </a:xfrm>
        </p:spPr>
        <p:txBody>
          <a:bodyPr>
            <a:normAutofit fontScale="90000"/>
          </a:bodyPr>
          <a:lstStyle/>
          <a:p>
            <a:pPr algn="ctr"/>
            <a:r>
              <a:rPr lang="tr-TR" sz="4000" b="1" dirty="0">
                <a:solidFill>
                  <a:srgbClr val="FF0000"/>
                </a:solidFill>
                <a:latin typeface="Albertus Extra Bold" pitchFamily="34" charset="0"/>
              </a:rPr>
              <a:t>AÇIKILAMALAR</a:t>
            </a:r>
            <a:endParaRPr lang="tr-TR" sz="4000" dirty="0">
              <a:solidFill>
                <a:srgbClr val="FF0000"/>
              </a:solidFill>
            </a:endParaRPr>
          </a:p>
        </p:txBody>
      </p:sp>
      <p:sp>
        <p:nvSpPr>
          <p:cNvPr id="3" name="İçerik Yer Tutucusu 2"/>
          <p:cNvSpPr>
            <a:spLocks noGrp="1"/>
          </p:cNvSpPr>
          <p:nvPr>
            <p:ph idx="1"/>
          </p:nvPr>
        </p:nvSpPr>
        <p:spPr/>
        <p:txBody>
          <a:bodyPr>
            <a:normAutofit fontScale="92500"/>
          </a:bodyPr>
          <a:lstStyle/>
          <a:p>
            <a:pPr algn="just" fontAlgn="base">
              <a:spcAft>
                <a:spcPts val="0"/>
              </a:spcAft>
            </a:pPr>
            <a:r>
              <a:rPr lang="tr-TR" sz="2800" b="1" dirty="0">
                <a:solidFill>
                  <a:srgbClr val="FF0000"/>
                </a:solidFill>
                <a:latin typeface="Times New Roman"/>
                <a:ea typeface="Times New Roman"/>
              </a:rPr>
              <a:t>ŞİKAYET :</a:t>
            </a:r>
            <a:r>
              <a:rPr lang="tr-TR" sz="2800" dirty="0">
                <a:solidFill>
                  <a:srgbClr val="FF0000"/>
                </a:solidFill>
                <a:latin typeface="Times New Roman"/>
                <a:ea typeface="Times New Roman"/>
              </a:rPr>
              <a:t> </a:t>
            </a:r>
            <a:r>
              <a:rPr lang="tr-TR" sz="2800" dirty="0">
                <a:solidFill>
                  <a:srgbClr val="000000"/>
                </a:solidFill>
                <a:latin typeface="Times New Roman"/>
                <a:ea typeface="Times New Roman"/>
              </a:rPr>
              <a:t>Suçtan zarar görenin bizzat yetkili makamlara başvurarak soruşturma açılmasını istemesidir. Şikayet yazılı ve sözlü olmak üzere iki şekilde yapılır. Şikayetin sözlü olarak yapılması halinde bir tutanak düzenlenmesi ve müştekiye imzalattırılması gerekir.</a:t>
            </a:r>
            <a:endParaRPr lang="tr-TR" sz="2800" dirty="0">
              <a:latin typeface="Times New Roman"/>
              <a:ea typeface="Times New Roman"/>
            </a:endParaRPr>
          </a:p>
          <a:p>
            <a:pPr algn="just" fontAlgn="base">
              <a:spcAft>
                <a:spcPts val="0"/>
              </a:spcAft>
              <a:buNone/>
            </a:pPr>
            <a:endParaRPr lang="tr-TR" sz="2800" dirty="0">
              <a:latin typeface="Times New Roman"/>
              <a:ea typeface="Times New Roman"/>
            </a:endParaRPr>
          </a:p>
          <a:p>
            <a:pPr algn="just" fontAlgn="base">
              <a:spcAft>
                <a:spcPts val="0"/>
              </a:spcAft>
            </a:pPr>
            <a:r>
              <a:rPr lang="tr-TR" sz="2800" b="1" dirty="0">
                <a:solidFill>
                  <a:srgbClr val="FF0000"/>
                </a:solidFill>
                <a:latin typeface="Times New Roman"/>
                <a:ea typeface="Times New Roman"/>
              </a:rPr>
              <a:t>İHBAR :</a:t>
            </a:r>
            <a:r>
              <a:rPr lang="tr-TR" sz="2800" dirty="0">
                <a:solidFill>
                  <a:srgbClr val="FF0000"/>
                </a:solidFill>
                <a:latin typeface="Times New Roman"/>
                <a:ea typeface="Times New Roman"/>
              </a:rPr>
              <a:t> </a:t>
            </a:r>
            <a:r>
              <a:rPr lang="tr-TR" sz="2800" dirty="0">
                <a:solidFill>
                  <a:srgbClr val="000000"/>
                </a:solidFill>
                <a:latin typeface="Times New Roman"/>
                <a:ea typeface="Times New Roman"/>
              </a:rPr>
              <a:t>Suçla ilişkisi bulunmayan bir kimse veya kimselerin suç işlendiğini yetkili makamlara bildirmesidir. Sözlü ihbarlarında bir tutanağa geçirilerek muhbire imzalattırılması gerekir.</a:t>
            </a:r>
            <a:endParaRPr lang="tr-TR" sz="2800" dirty="0">
              <a:latin typeface="Times New Roman"/>
              <a:ea typeface="Times New Roman"/>
            </a:endParaRPr>
          </a:p>
          <a:p>
            <a:endParaRPr lang="tr-TR" dirty="0"/>
          </a:p>
        </p:txBody>
      </p:sp>
      <p:sp>
        <p:nvSpPr>
          <p:cNvPr id="4" name="3 Veri Yer Tutucusu"/>
          <p:cNvSpPr>
            <a:spLocks noGrp="1"/>
          </p:cNvSpPr>
          <p:nvPr>
            <p:ph type="dt" sz="half" idx="10"/>
          </p:nvPr>
        </p:nvSpPr>
        <p:spPr/>
        <p:txBody>
          <a:bodyPr/>
          <a:lstStyle/>
          <a:p>
            <a:fld id="{D9ED9EFE-8F5C-4F7D-A7EF-77811EE7E2E0}"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36</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083611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76672"/>
            <a:ext cx="8229600" cy="648072"/>
          </a:xfrm>
        </p:spPr>
        <p:txBody>
          <a:bodyPr>
            <a:noAutofit/>
          </a:bodyPr>
          <a:lstStyle/>
          <a:p>
            <a:pPr algn="ctr">
              <a:lnSpc>
                <a:spcPct val="130000"/>
              </a:lnSpc>
              <a:buClr>
                <a:srgbClr val="CC6600"/>
              </a:buClr>
              <a:buSzPct val="165000"/>
            </a:pPr>
            <a:r>
              <a:rPr lang="tr-TR" sz="4000" b="1" dirty="0">
                <a:solidFill>
                  <a:srgbClr val="FF0000"/>
                </a:solidFill>
                <a:latin typeface="Albertus Extra Bold" pitchFamily="34" charset="0"/>
              </a:rPr>
              <a:t>ÖN İNCELEME</a:t>
            </a:r>
          </a:p>
        </p:txBody>
      </p:sp>
      <p:sp>
        <p:nvSpPr>
          <p:cNvPr id="3" name="İçerik Yer Tutucusu 2"/>
          <p:cNvSpPr>
            <a:spLocks noGrp="1"/>
          </p:cNvSpPr>
          <p:nvPr>
            <p:ph idx="1"/>
          </p:nvPr>
        </p:nvSpPr>
        <p:spPr>
          <a:xfrm>
            <a:off x="251520" y="1268760"/>
            <a:ext cx="8640960" cy="5328592"/>
          </a:xfrm>
        </p:spPr>
        <p:txBody>
          <a:bodyPr>
            <a:normAutofit lnSpcReduction="10000"/>
          </a:bodyPr>
          <a:lstStyle/>
          <a:p>
            <a:pPr marL="609600" indent="-609600"/>
            <a:r>
              <a:rPr lang="tr-TR" sz="2800" b="1" dirty="0">
                <a:latin typeface="Times New Roman" pitchFamily="18" charset="0"/>
                <a:cs typeface="Times New Roman" pitchFamily="18" charset="0"/>
              </a:rPr>
              <a:t>İzin vermeye yetkili merci, bu Kanun kapsamına giren </a:t>
            </a:r>
            <a:r>
              <a:rPr lang="tr-TR" sz="2800" b="1" dirty="0" smtClean="0">
                <a:latin typeface="Times New Roman" pitchFamily="18" charset="0"/>
                <a:cs typeface="Times New Roman" pitchFamily="18" charset="0"/>
              </a:rPr>
              <a:t>bir </a:t>
            </a:r>
            <a:r>
              <a:rPr lang="tr-TR" sz="2800" b="1" dirty="0">
                <a:latin typeface="Times New Roman" pitchFamily="18" charset="0"/>
                <a:cs typeface="Times New Roman" pitchFamily="18" charset="0"/>
              </a:rPr>
              <a:t>suç işlediğini bizzat veya yukarıdaki maddede yazılı </a:t>
            </a:r>
            <a:r>
              <a:rPr lang="tr-TR" sz="2800" b="1" dirty="0" smtClean="0">
                <a:latin typeface="Times New Roman" pitchFamily="18" charset="0"/>
                <a:cs typeface="Times New Roman" pitchFamily="18" charset="0"/>
              </a:rPr>
              <a:t>şekilde </a:t>
            </a:r>
            <a:r>
              <a:rPr lang="tr-TR" sz="2800" b="1" dirty="0">
                <a:latin typeface="Times New Roman" pitchFamily="18" charset="0"/>
                <a:cs typeface="Times New Roman" pitchFamily="18" charset="0"/>
              </a:rPr>
              <a:t>öğrendiğinde bir ön inceleme </a:t>
            </a:r>
            <a:r>
              <a:rPr lang="tr-TR" sz="2800" b="1" dirty="0" smtClean="0">
                <a:latin typeface="Times New Roman" pitchFamily="18" charset="0"/>
                <a:cs typeface="Times New Roman" pitchFamily="18" charset="0"/>
              </a:rPr>
              <a:t>başlatır.</a:t>
            </a:r>
          </a:p>
          <a:p>
            <a:pPr marL="609600" indent="-609600"/>
            <a:r>
              <a:rPr lang="tr-TR" sz="2800" b="1" dirty="0" smtClean="0">
                <a:solidFill>
                  <a:srgbClr val="FF0000"/>
                </a:solidFill>
                <a:latin typeface="Times New Roman" pitchFamily="18" charset="0"/>
                <a:cs typeface="Times New Roman" pitchFamily="18" charset="0"/>
              </a:rPr>
              <a:t>Cumhuriyet </a:t>
            </a:r>
            <a:r>
              <a:rPr lang="tr-TR" sz="2800" b="1" dirty="0">
                <a:solidFill>
                  <a:srgbClr val="FF0000"/>
                </a:solidFill>
                <a:latin typeface="Times New Roman" pitchFamily="18" charset="0"/>
                <a:cs typeface="Times New Roman" pitchFamily="18" charset="0"/>
              </a:rPr>
              <a:t>başsavcılıkları ile izin </a:t>
            </a:r>
            <a:r>
              <a:rPr lang="tr-TR" sz="3300" b="1" dirty="0">
                <a:solidFill>
                  <a:srgbClr val="FF0000"/>
                </a:solidFill>
                <a:latin typeface="Times New Roman" pitchFamily="18" charset="0"/>
                <a:cs typeface="Times New Roman" pitchFamily="18" charset="0"/>
              </a:rPr>
              <a:t>vermeye</a:t>
            </a:r>
            <a:r>
              <a:rPr lang="tr-TR" sz="2800" b="1" dirty="0">
                <a:solidFill>
                  <a:srgbClr val="FF0000"/>
                </a:solidFill>
                <a:latin typeface="Times New Roman" pitchFamily="18" charset="0"/>
                <a:cs typeface="Times New Roman" pitchFamily="18" charset="0"/>
              </a:rPr>
              <a:t> </a:t>
            </a:r>
            <a:r>
              <a:rPr lang="tr-TR" sz="2800" b="1" dirty="0" smtClean="0">
                <a:solidFill>
                  <a:srgbClr val="FF0000"/>
                </a:solidFill>
                <a:latin typeface="Times New Roman" pitchFamily="18" charset="0"/>
                <a:cs typeface="Times New Roman" pitchFamily="18" charset="0"/>
              </a:rPr>
              <a:t>yetkili merciler </a:t>
            </a:r>
            <a:r>
              <a:rPr lang="tr-TR" sz="2800" b="1" dirty="0">
                <a:solidFill>
                  <a:srgbClr val="FF0000"/>
                </a:solidFill>
                <a:latin typeface="Times New Roman" pitchFamily="18" charset="0"/>
                <a:cs typeface="Times New Roman" pitchFamily="18" charset="0"/>
              </a:rPr>
              <a:t>ihbar ve şikâyetler konusunda daha önce </a:t>
            </a:r>
            <a:r>
              <a:rPr lang="tr-TR" sz="2800" b="1" dirty="0" smtClean="0">
                <a:solidFill>
                  <a:srgbClr val="FF0000"/>
                </a:solidFill>
                <a:latin typeface="Times New Roman" pitchFamily="18" charset="0"/>
                <a:cs typeface="Times New Roman" pitchFamily="18" charset="0"/>
              </a:rPr>
              <a:t>sonuçlandırılmış </a:t>
            </a:r>
            <a:r>
              <a:rPr lang="tr-TR" sz="2800" b="1" dirty="0">
                <a:solidFill>
                  <a:srgbClr val="FF0000"/>
                </a:solidFill>
                <a:latin typeface="Times New Roman" pitchFamily="18" charset="0"/>
                <a:cs typeface="Times New Roman" pitchFamily="18" charset="0"/>
              </a:rPr>
              <a:t>bir ön inceleme olması halinde </a:t>
            </a:r>
            <a:r>
              <a:rPr lang="tr-TR" sz="2800" b="1" dirty="0" smtClean="0">
                <a:solidFill>
                  <a:srgbClr val="FF0000"/>
                </a:solidFill>
                <a:latin typeface="Times New Roman" pitchFamily="18" charset="0"/>
                <a:cs typeface="Times New Roman" pitchFamily="18" charset="0"/>
              </a:rPr>
              <a:t>müracaatı </a:t>
            </a:r>
            <a:r>
              <a:rPr lang="tr-TR" sz="2800" b="1" dirty="0">
                <a:solidFill>
                  <a:srgbClr val="FF0000"/>
                </a:solidFill>
                <a:latin typeface="Times New Roman" pitchFamily="18" charset="0"/>
                <a:cs typeface="Times New Roman" pitchFamily="18" charset="0"/>
              </a:rPr>
              <a:t>işleme koymazlar. </a:t>
            </a:r>
            <a:endParaRPr lang="tr-TR" sz="2800" b="1" dirty="0" smtClean="0">
              <a:solidFill>
                <a:srgbClr val="FF0000"/>
              </a:solidFill>
              <a:latin typeface="Times New Roman" pitchFamily="18" charset="0"/>
              <a:cs typeface="Times New Roman" pitchFamily="18" charset="0"/>
            </a:endParaRPr>
          </a:p>
          <a:p>
            <a:pPr marL="609600" indent="-609600"/>
            <a:r>
              <a:rPr lang="tr-TR" sz="2800" b="1" dirty="0" smtClean="0">
                <a:latin typeface="Times New Roman" pitchFamily="18" charset="0"/>
                <a:cs typeface="Times New Roman" pitchFamily="18" charset="0"/>
              </a:rPr>
              <a:t>Ancak </a:t>
            </a:r>
            <a:r>
              <a:rPr lang="tr-TR" sz="2800" b="1" dirty="0">
                <a:latin typeface="Times New Roman" pitchFamily="18" charset="0"/>
                <a:cs typeface="Times New Roman" pitchFamily="18" charset="0"/>
              </a:rPr>
              <a:t>ihbar veya şikâyet </a:t>
            </a:r>
            <a:r>
              <a:rPr lang="tr-TR" sz="2800" b="1" dirty="0" smtClean="0">
                <a:latin typeface="Times New Roman" pitchFamily="18" charset="0"/>
                <a:cs typeface="Times New Roman" pitchFamily="18" charset="0"/>
              </a:rPr>
              <a:t>eden </a:t>
            </a:r>
            <a:r>
              <a:rPr lang="tr-TR" sz="2800" b="1" dirty="0">
                <a:latin typeface="Times New Roman" pitchFamily="18" charset="0"/>
                <a:cs typeface="Times New Roman" pitchFamily="18" charset="0"/>
              </a:rPr>
              <a:t>kişilerin konu ile ilgili olarak daha önceki ön </a:t>
            </a:r>
            <a:r>
              <a:rPr lang="tr-TR" sz="2800" b="1" dirty="0" smtClean="0">
                <a:latin typeface="Times New Roman" pitchFamily="18" charset="0"/>
                <a:cs typeface="Times New Roman" pitchFamily="18" charset="0"/>
              </a:rPr>
              <a:t>incelemenin </a:t>
            </a:r>
            <a:r>
              <a:rPr lang="tr-TR" sz="2800" b="1" dirty="0">
                <a:latin typeface="Times New Roman" pitchFamily="18" charset="0"/>
                <a:cs typeface="Times New Roman" pitchFamily="18" charset="0"/>
              </a:rPr>
              <a:t>neticesini etkileyecek yeni belge sunması </a:t>
            </a:r>
            <a:r>
              <a:rPr lang="tr-TR" sz="2800" b="1" dirty="0" smtClean="0">
                <a:latin typeface="Times New Roman" pitchFamily="18" charset="0"/>
                <a:cs typeface="Times New Roman" pitchFamily="18" charset="0"/>
              </a:rPr>
              <a:t>halinde </a:t>
            </a:r>
            <a:r>
              <a:rPr lang="tr-TR" sz="2800" b="1" dirty="0">
                <a:latin typeface="Times New Roman" pitchFamily="18" charset="0"/>
                <a:cs typeface="Times New Roman" pitchFamily="18" charset="0"/>
              </a:rPr>
              <a:t>müracaatı işleme koyabilirler. </a:t>
            </a:r>
            <a:r>
              <a:rPr lang="tr-TR" sz="2800" b="1" dirty="0" smtClean="0">
                <a:solidFill>
                  <a:srgbClr val="FF0000"/>
                </a:solidFill>
                <a:latin typeface="Times New Roman" pitchFamily="18" charset="0"/>
                <a:cs typeface="Times New Roman" pitchFamily="18" charset="0"/>
              </a:rPr>
              <a:t>(mad.5)</a:t>
            </a:r>
            <a:endParaRPr lang="tr-TR" sz="2800" b="1" dirty="0">
              <a:solidFill>
                <a:srgbClr val="FF0000"/>
              </a:solidFill>
              <a:latin typeface="Times New Roman" pitchFamily="18" charset="0"/>
              <a:cs typeface="Times New Roman" pitchFamily="18" charset="0"/>
            </a:endParaRPr>
          </a:p>
          <a:p>
            <a:pPr marL="0" indent="0">
              <a:buNone/>
            </a:pPr>
            <a:endParaRPr lang="tr-TR" dirty="0"/>
          </a:p>
        </p:txBody>
      </p:sp>
      <p:sp>
        <p:nvSpPr>
          <p:cNvPr id="4" name="3 Veri Yer Tutucusu"/>
          <p:cNvSpPr>
            <a:spLocks noGrp="1"/>
          </p:cNvSpPr>
          <p:nvPr>
            <p:ph type="dt" sz="half" idx="10"/>
          </p:nvPr>
        </p:nvSpPr>
        <p:spPr/>
        <p:txBody>
          <a:bodyPr/>
          <a:lstStyle/>
          <a:p>
            <a:fld id="{757283E8-103D-411C-8378-565965A27DF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37</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8223081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79512" y="1340768"/>
            <a:ext cx="8712968" cy="5184576"/>
          </a:xfrm>
        </p:spPr>
        <p:txBody>
          <a:bodyPr>
            <a:normAutofit fontScale="92500" lnSpcReduction="10000"/>
          </a:bodyPr>
          <a:lstStyle/>
          <a:p>
            <a:pPr marL="609600" indent="-609600"/>
            <a:r>
              <a:rPr lang="tr-TR" sz="2800" dirty="0">
                <a:solidFill>
                  <a:srgbClr val="FF0000"/>
                </a:solidFill>
                <a:latin typeface="Times New Roman" pitchFamily="18" charset="0"/>
                <a:cs typeface="Times New Roman" pitchFamily="18" charset="0"/>
              </a:rPr>
              <a:t>Ön inceleme, </a:t>
            </a:r>
            <a:r>
              <a:rPr lang="tr-TR" sz="2800" dirty="0">
                <a:latin typeface="Times New Roman" pitchFamily="18" charset="0"/>
                <a:cs typeface="Times New Roman" pitchFamily="18" charset="0"/>
              </a:rPr>
              <a:t>izin vermeye yetkili merci tarafından </a:t>
            </a:r>
            <a:r>
              <a:rPr lang="tr-TR" sz="2800" dirty="0">
                <a:solidFill>
                  <a:srgbClr val="FF0000"/>
                </a:solidFill>
                <a:latin typeface="Times New Roman" pitchFamily="18" charset="0"/>
                <a:cs typeface="Times New Roman" pitchFamily="18" charset="0"/>
              </a:rPr>
              <a:t>bizzat </a:t>
            </a:r>
            <a:r>
              <a:rPr lang="tr-TR" sz="2800" dirty="0" smtClean="0">
                <a:latin typeface="Times New Roman" pitchFamily="18" charset="0"/>
                <a:cs typeface="Times New Roman" pitchFamily="18" charset="0"/>
              </a:rPr>
              <a:t>yapılabileceği </a:t>
            </a:r>
            <a:r>
              <a:rPr lang="tr-TR" sz="2800" dirty="0">
                <a:latin typeface="Times New Roman" pitchFamily="18" charset="0"/>
                <a:cs typeface="Times New Roman" pitchFamily="18" charset="0"/>
              </a:rPr>
              <a:t>gibi, görevlendireceği bir veya birkaç </a:t>
            </a:r>
            <a:r>
              <a:rPr lang="tr-TR" sz="2800" dirty="0" smtClean="0">
                <a:solidFill>
                  <a:srgbClr val="FF0000"/>
                </a:solidFill>
                <a:latin typeface="Times New Roman" pitchFamily="18" charset="0"/>
                <a:cs typeface="Times New Roman" pitchFamily="18" charset="0"/>
              </a:rPr>
              <a:t>denetim </a:t>
            </a:r>
            <a:r>
              <a:rPr lang="tr-TR" sz="2800" dirty="0">
                <a:solidFill>
                  <a:srgbClr val="FF0000"/>
                </a:solidFill>
                <a:latin typeface="Times New Roman" pitchFamily="18" charset="0"/>
                <a:cs typeface="Times New Roman" pitchFamily="18" charset="0"/>
              </a:rPr>
              <a:t>elemanı </a:t>
            </a:r>
            <a:r>
              <a:rPr lang="tr-TR" sz="2800" dirty="0">
                <a:latin typeface="Times New Roman" pitchFamily="18" charset="0"/>
                <a:cs typeface="Times New Roman" pitchFamily="18" charset="0"/>
              </a:rPr>
              <a:t>veya hakkında inceleme yapılanın üstü </a:t>
            </a:r>
            <a:r>
              <a:rPr lang="tr-TR" sz="2800" dirty="0" smtClean="0">
                <a:latin typeface="Times New Roman" pitchFamily="18" charset="0"/>
                <a:cs typeface="Times New Roman" pitchFamily="18" charset="0"/>
              </a:rPr>
              <a:t>konumundaki </a:t>
            </a:r>
            <a:r>
              <a:rPr lang="tr-TR" sz="2800" dirty="0">
                <a:solidFill>
                  <a:srgbClr val="FF0000"/>
                </a:solidFill>
                <a:latin typeface="Times New Roman" pitchFamily="18" charset="0"/>
                <a:cs typeface="Times New Roman" pitchFamily="18" charset="0"/>
              </a:rPr>
              <a:t>memur ve kamu görevlilerinden </a:t>
            </a:r>
            <a:r>
              <a:rPr lang="tr-TR" sz="2800" dirty="0">
                <a:latin typeface="Times New Roman" pitchFamily="18" charset="0"/>
                <a:cs typeface="Times New Roman" pitchFamily="18" charset="0"/>
              </a:rPr>
              <a:t>biri veya </a:t>
            </a:r>
            <a:r>
              <a:rPr lang="tr-TR" sz="2800" dirty="0" smtClean="0">
                <a:latin typeface="Times New Roman" pitchFamily="18" charset="0"/>
                <a:cs typeface="Times New Roman" pitchFamily="18" charset="0"/>
              </a:rPr>
              <a:t>birkaçı </a:t>
            </a:r>
            <a:r>
              <a:rPr lang="tr-TR" sz="2800" dirty="0">
                <a:latin typeface="Times New Roman" pitchFamily="18" charset="0"/>
                <a:cs typeface="Times New Roman" pitchFamily="18" charset="0"/>
              </a:rPr>
              <a:t>eliyle de yaptırılabilir. </a:t>
            </a:r>
            <a:endParaRPr lang="tr-TR" sz="2800" dirty="0" smtClean="0">
              <a:latin typeface="Times New Roman" pitchFamily="18" charset="0"/>
              <a:cs typeface="Times New Roman" pitchFamily="18" charset="0"/>
            </a:endParaRPr>
          </a:p>
          <a:p>
            <a:pPr marL="609600" indent="-609600"/>
            <a:r>
              <a:rPr lang="tr-TR" sz="2800" dirty="0" smtClean="0">
                <a:latin typeface="Times New Roman" pitchFamily="18" charset="0"/>
                <a:cs typeface="Times New Roman" pitchFamily="18" charset="0"/>
              </a:rPr>
              <a:t>İnceleme </a:t>
            </a:r>
            <a:r>
              <a:rPr lang="tr-TR" sz="2800" dirty="0">
                <a:latin typeface="Times New Roman" pitchFamily="18" charset="0"/>
                <a:cs typeface="Times New Roman" pitchFamily="18" charset="0"/>
              </a:rPr>
              <a:t>yapacakların, </a:t>
            </a:r>
            <a:r>
              <a:rPr lang="tr-TR" sz="2800" dirty="0" smtClean="0">
                <a:latin typeface="Times New Roman" pitchFamily="18" charset="0"/>
                <a:cs typeface="Times New Roman" pitchFamily="18" charset="0"/>
              </a:rPr>
              <a:t>izin </a:t>
            </a:r>
            <a:r>
              <a:rPr lang="tr-TR" sz="2800" dirty="0">
                <a:latin typeface="Times New Roman" pitchFamily="18" charset="0"/>
                <a:cs typeface="Times New Roman" pitchFamily="18" charset="0"/>
              </a:rPr>
              <a:t>vermeye yetkili merciin bulunduğu kamu kurum </a:t>
            </a:r>
            <a:r>
              <a:rPr lang="tr-TR" sz="2800" dirty="0" smtClean="0">
                <a:latin typeface="Times New Roman" pitchFamily="18" charset="0"/>
                <a:cs typeface="Times New Roman" pitchFamily="18" charset="0"/>
              </a:rPr>
              <a:t>veya </a:t>
            </a:r>
            <a:r>
              <a:rPr lang="tr-TR" sz="2800" dirty="0">
                <a:latin typeface="Times New Roman" pitchFamily="18" charset="0"/>
                <a:cs typeface="Times New Roman" pitchFamily="18" charset="0"/>
              </a:rPr>
              <a:t>kuruluşunun içerisinden belirlenmesi esastır. </a:t>
            </a:r>
          </a:p>
          <a:p>
            <a:pPr marL="609600" indent="-609600"/>
            <a:r>
              <a:rPr lang="tr-TR" sz="2800" dirty="0">
                <a:latin typeface="Times New Roman" pitchFamily="18" charset="0"/>
                <a:cs typeface="Times New Roman" pitchFamily="18" charset="0"/>
              </a:rPr>
              <a:t>İşin özelliğine göre bu merci, anılan incelemenin başka </a:t>
            </a:r>
            <a:r>
              <a:rPr lang="tr-TR" sz="2800" dirty="0" smtClean="0">
                <a:latin typeface="Times New Roman" pitchFamily="18" charset="0"/>
                <a:cs typeface="Times New Roman" pitchFamily="18" charset="0"/>
              </a:rPr>
              <a:t>bir </a:t>
            </a:r>
            <a:r>
              <a:rPr lang="tr-TR" sz="2800" dirty="0">
                <a:latin typeface="Times New Roman" pitchFamily="18" charset="0"/>
                <a:cs typeface="Times New Roman" pitchFamily="18" charset="0"/>
              </a:rPr>
              <a:t>kamu kurum veya kuruluşunun elemanlarıyla </a:t>
            </a:r>
            <a:r>
              <a:rPr lang="tr-TR" sz="2800" dirty="0" smtClean="0">
                <a:latin typeface="Times New Roman" pitchFamily="18" charset="0"/>
                <a:cs typeface="Times New Roman" pitchFamily="18" charset="0"/>
              </a:rPr>
              <a:t>yaptırılmasını </a:t>
            </a:r>
            <a:r>
              <a:rPr lang="tr-TR" sz="2800" dirty="0">
                <a:latin typeface="Times New Roman" pitchFamily="18" charset="0"/>
                <a:cs typeface="Times New Roman" pitchFamily="18" charset="0"/>
              </a:rPr>
              <a:t>da ilgili kuruluştan isteyebilir. </a:t>
            </a:r>
            <a:endParaRPr lang="tr-TR" sz="2800" dirty="0" smtClean="0">
              <a:latin typeface="Times New Roman" pitchFamily="18" charset="0"/>
              <a:cs typeface="Times New Roman" pitchFamily="18" charset="0"/>
            </a:endParaRPr>
          </a:p>
          <a:p>
            <a:pPr marL="609600" indent="-609600"/>
            <a:r>
              <a:rPr lang="tr-TR" sz="2800" dirty="0" smtClean="0">
                <a:latin typeface="Times New Roman" pitchFamily="18" charset="0"/>
                <a:cs typeface="Times New Roman" pitchFamily="18" charset="0"/>
              </a:rPr>
              <a:t>Bu </a:t>
            </a:r>
            <a:r>
              <a:rPr lang="tr-TR" sz="2800" dirty="0">
                <a:latin typeface="Times New Roman" pitchFamily="18" charset="0"/>
                <a:cs typeface="Times New Roman" pitchFamily="18" charset="0"/>
              </a:rPr>
              <a:t>isteğin </a:t>
            </a:r>
            <a:r>
              <a:rPr lang="tr-TR" sz="2800" dirty="0" smtClean="0">
                <a:latin typeface="Times New Roman" pitchFamily="18" charset="0"/>
                <a:cs typeface="Times New Roman" pitchFamily="18" charset="0"/>
              </a:rPr>
              <a:t>yerine </a:t>
            </a:r>
            <a:r>
              <a:rPr lang="tr-TR" sz="2800" dirty="0">
                <a:latin typeface="Times New Roman" pitchFamily="18" charset="0"/>
                <a:cs typeface="Times New Roman" pitchFamily="18" charset="0"/>
              </a:rPr>
              <a:t>getirilmesi, ilgili kuruluşun takdirine bağlıdır</a:t>
            </a:r>
            <a:r>
              <a:rPr lang="tr-TR" sz="2800" dirty="0" smtClean="0">
                <a:latin typeface="Times New Roman" pitchFamily="18" charset="0"/>
                <a:cs typeface="Times New Roman" pitchFamily="18" charset="0"/>
              </a:rPr>
              <a:t>. </a:t>
            </a:r>
            <a:r>
              <a:rPr lang="tr-TR" sz="2800" dirty="0" smtClean="0">
                <a:solidFill>
                  <a:srgbClr val="FF0000"/>
                </a:solidFill>
                <a:latin typeface="Times New Roman" pitchFamily="18" charset="0"/>
                <a:cs typeface="Times New Roman" pitchFamily="18" charset="0"/>
              </a:rPr>
              <a:t>(mad.5)</a:t>
            </a:r>
            <a:endParaRPr lang="tr-TR" sz="2800" dirty="0">
              <a:solidFill>
                <a:srgbClr val="FF0000"/>
              </a:solidFill>
              <a:latin typeface="Times New Roman" pitchFamily="18" charset="0"/>
              <a:cs typeface="Times New Roman" pitchFamily="18" charset="0"/>
            </a:endParaRPr>
          </a:p>
          <a:p>
            <a:pPr marL="0" indent="0">
              <a:buNone/>
            </a:pPr>
            <a:endParaRPr lang="tr-TR" dirty="0"/>
          </a:p>
        </p:txBody>
      </p:sp>
      <p:sp>
        <p:nvSpPr>
          <p:cNvPr id="2" name="Başlık 1"/>
          <p:cNvSpPr>
            <a:spLocks noGrp="1"/>
          </p:cNvSpPr>
          <p:nvPr>
            <p:ph type="title"/>
          </p:nvPr>
        </p:nvSpPr>
        <p:spPr>
          <a:xfrm>
            <a:off x="395536" y="332656"/>
            <a:ext cx="8291264" cy="648072"/>
          </a:xfrm>
        </p:spPr>
        <p:txBody>
          <a:bodyPr>
            <a:noAutofit/>
          </a:bodyPr>
          <a:lstStyle/>
          <a:p>
            <a:pPr algn="ctr"/>
            <a:r>
              <a:rPr lang="tr-TR" sz="4000" b="1" dirty="0">
                <a:solidFill>
                  <a:srgbClr val="FF0000"/>
                </a:solidFill>
                <a:latin typeface="Albertus Extra Bold" pitchFamily="34" charset="0"/>
              </a:rPr>
              <a:t>ÖN İNCELEME</a:t>
            </a:r>
            <a:endParaRPr lang="tr-TR" sz="4000" b="1" dirty="0">
              <a:solidFill>
                <a:srgbClr val="FF0000"/>
              </a:solidFill>
            </a:endParaRPr>
          </a:p>
        </p:txBody>
      </p:sp>
      <p:sp>
        <p:nvSpPr>
          <p:cNvPr id="4" name="3 Veri Yer Tutucusu"/>
          <p:cNvSpPr>
            <a:spLocks noGrp="1"/>
          </p:cNvSpPr>
          <p:nvPr>
            <p:ph type="dt" sz="half" idx="10"/>
          </p:nvPr>
        </p:nvSpPr>
        <p:spPr/>
        <p:txBody>
          <a:bodyPr/>
          <a:lstStyle/>
          <a:p>
            <a:fld id="{9868F5EA-77A8-4172-8596-7C89560716F1}"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38</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0054590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04664"/>
            <a:ext cx="8229600" cy="792088"/>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normAutofit lnSpcReduction="10000"/>
          </a:bodyPr>
          <a:lstStyle/>
          <a:p>
            <a:pPr>
              <a:lnSpc>
                <a:spcPct val="115000"/>
              </a:lnSpc>
              <a:spcAft>
                <a:spcPts val="1000"/>
              </a:spcAft>
            </a:pPr>
            <a:r>
              <a:rPr lang="tr-TR" sz="2800" dirty="0">
                <a:latin typeface="Times New Roman"/>
                <a:ea typeface="Calibri"/>
                <a:cs typeface="Times New Roman"/>
              </a:rPr>
              <a:t>KİT Yönetim Kurulu Başkan ve Üyeleri dışındaki görevlilerinin 4483 sayılı Kanuna tabi olmadıkları… 4483 sayılı Kanuna tabi olmayan personelin, 4483 sayılı Kanuna tabi personel ile birlikte suç işlemesi halinde, 4483 sayılı Kanuna tabi olmayacakları… 4483 sayılı Kanuna tabi personelle tabi olmayan personelin birlikte suç işlemeleri halinde birlikte yargılanacakları</a:t>
            </a:r>
            <a:r>
              <a:rPr lang="tr-TR" sz="2800" b="1" dirty="0">
                <a:latin typeface="Times New Roman"/>
                <a:ea typeface="Calibri"/>
                <a:cs typeface="Times New Roman"/>
              </a:rPr>
              <a:t>… (İkinci Daire  28.11.2000 E:2000/3172, K:2000/3988)</a:t>
            </a:r>
            <a:endParaRPr lang="tr-TR" sz="2400" dirty="0">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FD66B6BF-B32D-40F8-9195-CFCF049C7829}"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39</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5063940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332656"/>
            <a:ext cx="8229600" cy="792088"/>
          </a:xfrm>
        </p:spPr>
        <p:txBody>
          <a:bodyPr>
            <a:noAutofit/>
          </a:bodyPr>
          <a:lstStyle/>
          <a:p>
            <a:pPr lvl="0" algn="ctr" fontAlgn="base">
              <a:lnSpc>
                <a:spcPct val="130000"/>
              </a:lnSpc>
              <a:spcAft>
                <a:spcPct val="0"/>
              </a:spcAft>
            </a:pPr>
            <a:r>
              <a:rPr lang="tr-TR" sz="4000" b="1" dirty="0">
                <a:solidFill>
                  <a:srgbClr val="FF0000"/>
                </a:solidFill>
                <a:latin typeface="Albertus Extra Bold" pitchFamily="34" charset="0"/>
                <a:ea typeface="+mn-ea"/>
                <a:cs typeface="+mn-cs"/>
              </a:rPr>
              <a:t>ÖN İNCELEME</a:t>
            </a:r>
          </a:p>
        </p:txBody>
      </p:sp>
      <p:sp>
        <p:nvSpPr>
          <p:cNvPr id="3" name="İçerik Yer Tutucusu 2"/>
          <p:cNvSpPr>
            <a:spLocks noGrp="1"/>
          </p:cNvSpPr>
          <p:nvPr>
            <p:ph idx="1"/>
          </p:nvPr>
        </p:nvSpPr>
        <p:spPr/>
        <p:txBody>
          <a:bodyPr/>
          <a:lstStyle/>
          <a:p>
            <a:pPr marL="609600" indent="-609600"/>
            <a:r>
              <a:rPr lang="tr-TR" sz="2800" b="1" dirty="0">
                <a:solidFill>
                  <a:srgbClr val="FF0000"/>
                </a:solidFill>
              </a:rPr>
              <a:t>Yargı mensupları ile yargı kuruluşlarında çalışanlar </a:t>
            </a:r>
            <a:r>
              <a:rPr lang="tr-TR" sz="2800" b="1" dirty="0" smtClean="0">
                <a:solidFill>
                  <a:srgbClr val="FF0000"/>
                </a:solidFill>
              </a:rPr>
              <a:t>ve askerler</a:t>
            </a:r>
            <a:r>
              <a:rPr lang="tr-TR" sz="2800" b="1" dirty="0">
                <a:solidFill>
                  <a:srgbClr val="FF0000"/>
                </a:solidFill>
              </a:rPr>
              <a:t>, </a:t>
            </a:r>
            <a:r>
              <a:rPr lang="tr-TR" sz="2800" b="1" dirty="0"/>
              <a:t>başka mercilerin ön incelemelerinde </a:t>
            </a:r>
            <a:r>
              <a:rPr lang="tr-TR" sz="2800" b="1" dirty="0" smtClean="0">
                <a:solidFill>
                  <a:srgbClr val="FF0000"/>
                </a:solidFill>
              </a:rPr>
              <a:t>görevlendirilemez</a:t>
            </a:r>
            <a:r>
              <a:rPr lang="tr-TR" sz="2800" b="1" dirty="0">
                <a:solidFill>
                  <a:srgbClr val="FF0000"/>
                </a:solidFill>
              </a:rPr>
              <a:t>.</a:t>
            </a:r>
          </a:p>
          <a:p>
            <a:pPr marL="609600" indent="-609600"/>
            <a:endParaRPr lang="tr-TR" sz="2800" b="1" dirty="0"/>
          </a:p>
          <a:p>
            <a:pPr marL="609600" indent="-609600"/>
            <a:r>
              <a:rPr lang="tr-TR" sz="2800" b="1" dirty="0">
                <a:solidFill>
                  <a:srgbClr val="FF0000"/>
                </a:solidFill>
              </a:rPr>
              <a:t> Ön inceleme ile görevlendirilen kişiler birden fazla ise </a:t>
            </a:r>
            <a:r>
              <a:rPr lang="tr-TR" sz="2800" b="1" dirty="0" smtClean="0">
                <a:solidFill>
                  <a:srgbClr val="FF0000"/>
                </a:solidFill>
              </a:rPr>
              <a:t>içlerinden </a:t>
            </a:r>
            <a:r>
              <a:rPr lang="tr-TR" sz="2800" b="1" dirty="0">
                <a:solidFill>
                  <a:srgbClr val="FF0000"/>
                </a:solidFill>
              </a:rPr>
              <a:t>biri başkan olarak belirlenir</a:t>
            </a:r>
            <a:r>
              <a:rPr lang="tr-TR" sz="2800" b="1" dirty="0" smtClean="0">
                <a:solidFill>
                  <a:srgbClr val="FF0000"/>
                </a:solidFill>
              </a:rPr>
              <a:t>. (mad.5)</a:t>
            </a:r>
            <a:endParaRPr lang="tr-TR" sz="2800" b="1" dirty="0">
              <a:solidFill>
                <a:srgbClr val="FF0000"/>
              </a:solidFill>
            </a:endParaRPr>
          </a:p>
          <a:p>
            <a:endParaRPr lang="tr-TR" dirty="0">
              <a:solidFill>
                <a:srgbClr val="FF0000"/>
              </a:solidFill>
            </a:endParaRPr>
          </a:p>
        </p:txBody>
      </p:sp>
      <p:sp>
        <p:nvSpPr>
          <p:cNvPr id="4" name="3 Veri Yer Tutucusu"/>
          <p:cNvSpPr>
            <a:spLocks noGrp="1"/>
          </p:cNvSpPr>
          <p:nvPr>
            <p:ph type="dt" sz="half" idx="10"/>
          </p:nvPr>
        </p:nvSpPr>
        <p:spPr/>
        <p:txBody>
          <a:bodyPr/>
          <a:lstStyle/>
          <a:p>
            <a:fld id="{F20DF6DE-C9B5-49C7-9F01-8B1CB4566C0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40</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4376258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04664"/>
            <a:ext cx="8229600" cy="792088"/>
          </a:xfrm>
        </p:spPr>
        <p:txBody>
          <a:bodyPr>
            <a:noAutofit/>
          </a:bodyPr>
          <a:lstStyle/>
          <a:p>
            <a:pPr lvl="0" algn="ctr" fontAlgn="base">
              <a:lnSpc>
                <a:spcPct val="130000"/>
              </a:lnSpc>
              <a:spcAft>
                <a:spcPct val="0"/>
              </a:spcAft>
            </a:pPr>
            <a:r>
              <a:rPr lang="tr-TR" sz="3200" b="1" dirty="0">
                <a:solidFill>
                  <a:srgbClr val="FF0000"/>
                </a:solidFill>
                <a:latin typeface="Albertus Extra Bold" pitchFamily="34" charset="0"/>
                <a:ea typeface="+mn-ea"/>
                <a:cs typeface="+mn-cs"/>
              </a:rPr>
              <a:t>ÖN İNCELEME YAPANLARIN YETKİSİ</a:t>
            </a:r>
          </a:p>
        </p:txBody>
      </p:sp>
      <p:sp>
        <p:nvSpPr>
          <p:cNvPr id="3" name="İçerik Yer Tutucusu 2"/>
          <p:cNvSpPr>
            <a:spLocks noGrp="1"/>
          </p:cNvSpPr>
          <p:nvPr>
            <p:ph idx="1"/>
          </p:nvPr>
        </p:nvSpPr>
        <p:spPr>
          <a:xfrm>
            <a:off x="457200" y="1484784"/>
            <a:ext cx="8229600" cy="4839816"/>
          </a:xfrm>
        </p:spPr>
        <p:txBody>
          <a:bodyPr>
            <a:normAutofit fontScale="92500" lnSpcReduction="20000"/>
          </a:bodyPr>
          <a:lstStyle/>
          <a:p>
            <a:pPr marL="609600" indent="-609600"/>
            <a:r>
              <a:rPr lang="tr-TR" sz="3000" dirty="0">
                <a:latin typeface="Times New Roman" pitchFamily="18" charset="0"/>
                <a:cs typeface="Times New Roman" pitchFamily="18" charset="0"/>
              </a:rPr>
              <a:t>Ön inceleme ile görevlendirilen kişi veya kişiler, </a:t>
            </a:r>
            <a:r>
              <a:rPr lang="tr-TR" sz="3000" dirty="0" smtClean="0">
                <a:solidFill>
                  <a:srgbClr val="FF0000"/>
                </a:solidFill>
                <a:latin typeface="Times New Roman" pitchFamily="18" charset="0"/>
                <a:cs typeface="Times New Roman" pitchFamily="18" charset="0"/>
              </a:rPr>
              <a:t>bakanlık müfettişleri </a:t>
            </a:r>
            <a:r>
              <a:rPr lang="tr-TR" sz="3000" dirty="0">
                <a:latin typeface="Times New Roman" pitchFamily="18" charset="0"/>
                <a:cs typeface="Times New Roman" pitchFamily="18" charset="0"/>
              </a:rPr>
              <a:t>ile kendilerini görevlendiren </a:t>
            </a:r>
            <a:r>
              <a:rPr lang="tr-TR" sz="3000" dirty="0">
                <a:solidFill>
                  <a:srgbClr val="FF0000"/>
                </a:solidFill>
                <a:latin typeface="Times New Roman" pitchFamily="18" charset="0"/>
                <a:cs typeface="Times New Roman" pitchFamily="18" charset="0"/>
              </a:rPr>
              <a:t>merciin bütün </a:t>
            </a:r>
            <a:r>
              <a:rPr lang="tr-TR" sz="3000" dirty="0" smtClean="0">
                <a:solidFill>
                  <a:srgbClr val="FF0000"/>
                </a:solidFill>
                <a:latin typeface="Times New Roman" pitchFamily="18" charset="0"/>
                <a:cs typeface="Times New Roman" pitchFamily="18" charset="0"/>
              </a:rPr>
              <a:t>yetkilerini </a:t>
            </a:r>
            <a:r>
              <a:rPr lang="tr-TR" sz="3000" dirty="0">
                <a:solidFill>
                  <a:srgbClr val="FF0000"/>
                </a:solidFill>
                <a:latin typeface="Times New Roman" pitchFamily="18" charset="0"/>
                <a:cs typeface="Times New Roman" pitchFamily="18" charset="0"/>
              </a:rPr>
              <a:t>haiz</a:t>
            </a:r>
            <a:r>
              <a:rPr lang="tr-TR" sz="3000" dirty="0">
                <a:latin typeface="Times New Roman" pitchFamily="18" charset="0"/>
                <a:cs typeface="Times New Roman" pitchFamily="18" charset="0"/>
              </a:rPr>
              <a:t> olup, bu Kanunda hüküm bulunmayan </a:t>
            </a:r>
            <a:r>
              <a:rPr lang="tr-TR" sz="3000" dirty="0" smtClean="0">
                <a:latin typeface="Times New Roman" pitchFamily="18" charset="0"/>
                <a:cs typeface="Times New Roman" pitchFamily="18" charset="0"/>
              </a:rPr>
              <a:t>hususlarda </a:t>
            </a:r>
            <a:r>
              <a:rPr lang="tr-TR" sz="3000" dirty="0">
                <a:solidFill>
                  <a:srgbClr val="FF0000"/>
                </a:solidFill>
                <a:latin typeface="Times New Roman" pitchFamily="18" charset="0"/>
                <a:cs typeface="Times New Roman" pitchFamily="18" charset="0"/>
              </a:rPr>
              <a:t>Ceza </a:t>
            </a:r>
            <a:r>
              <a:rPr lang="tr-TR" sz="3000" dirty="0" smtClean="0">
                <a:solidFill>
                  <a:srgbClr val="FF0000"/>
                </a:solidFill>
                <a:latin typeface="Times New Roman" pitchFamily="18" charset="0"/>
                <a:cs typeface="Times New Roman" pitchFamily="18" charset="0"/>
              </a:rPr>
              <a:t>Muhakemesi Kanununa </a:t>
            </a:r>
            <a:r>
              <a:rPr lang="tr-TR" sz="3000" dirty="0">
                <a:latin typeface="Times New Roman" pitchFamily="18" charset="0"/>
                <a:cs typeface="Times New Roman" pitchFamily="18" charset="0"/>
              </a:rPr>
              <a:t>göre </a:t>
            </a:r>
            <a:r>
              <a:rPr lang="tr-TR" sz="3000" dirty="0" smtClean="0">
                <a:latin typeface="Times New Roman" pitchFamily="18" charset="0"/>
                <a:cs typeface="Times New Roman" pitchFamily="18" charset="0"/>
              </a:rPr>
              <a:t>işlem </a:t>
            </a:r>
            <a:r>
              <a:rPr lang="tr-TR" sz="3000" dirty="0">
                <a:latin typeface="Times New Roman" pitchFamily="18" charset="0"/>
                <a:cs typeface="Times New Roman" pitchFamily="18" charset="0"/>
              </a:rPr>
              <a:t>yapabilirler; hakkında inceleme yapılan memur </a:t>
            </a:r>
            <a:r>
              <a:rPr lang="tr-TR" sz="3000" dirty="0" smtClean="0">
                <a:latin typeface="Times New Roman" pitchFamily="18" charset="0"/>
                <a:cs typeface="Times New Roman" pitchFamily="18" charset="0"/>
              </a:rPr>
              <a:t>veya </a:t>
            </a:r>
            <a:r>
              <a:rPr lang="tr-TR" sz="3000" dirty="0">
                <a:latin typeface="Times New Roman" pitchFamily="18" charset="0"/>
                <a:cs typeface="Times New Roman" pitchFamily="18" charset="0"/>
              </a:rPr>
              <a:t>diğer kamu </a:t>
            </a:r>
            <a:r>
              <a:rPr lang="tr-TR" sz="3000" dirty="0">
                <a:solidFill>
                  <a:srgbClr val="FF0000"/>
                </a:solidFill>
                <a:latin typeface="Times New Roman" pitchFamily="18" charset="0"/>
                <a:cs typeface="Times New Roman" pitchFamily="18" charset="0"/>
              </a:rPr>
              <a:t>görevlisinin ifadesini de almak suretiyle </a:t>
            </a:r>
            <a:r>
              <a:rPr lang="tr-TR" sz="3000" dirty="0" smtClean="0">
                <a:latin typeface="Times New Roman" pitchFamily="18" charset="0"/>
                <a:cs typeface="Times New Roman" pitchFamily="18" charset="0"/>
              </a:rPr>
              <a:t>yetkileri </a:t>
            </a:r>
            <a:r>
              <a:rPr lang="tr-TR" sz="3000" dirty="0">
                <a:latin typeface="Times New Roman" pitchFamily="18" charset="0"/>
                <a:cs typeface="Times New Roman" pitchFamily="18" charset="0"/>
              </a:rPr>
              <a:t>dahilinde bulunan gerekli </a:t>
            </a:r>
            <a:r>
              <a:rPr lang="tr-TR" sz="3000" dirty="0">
                <a:solidFill>
                  <a:srgbClr val="FF0000"/>
                </a:solidFill>
                <a:latin typeface="Times New Roman" pitchFamily="18" charset="0"/>
                <a:cs typeface="Times New Roman" pitchFamily="18" charset="0"/>
              </a:rPr>
              <a:t>bilgi ve belgeleri </a:t>
            </a:r>
            <a:r>
              <a:rPr lang="tr-TR" sz="3000" dirty="0" smtClean="0">
                <a:latin typeface="Times New Roman" pitchFamily="18" charset="0"/>
                <a:cs typeface="Times New Roman" pitchFamily="18" charset="0"/>
              </a:rPr>
              <a:t>toplayıp</a:t>
            </a:r>
            <a:r>
              <a:rPr lang="tr-TR" sz="3000" dirty="0">
                <a:latin typeface="Times New Roman" pitchFamily="18" charset="0"/>
                <a:cs typeface="Times New Roman" pitchFamily="18" charset="0"/>
              </a:rPr>
              <a:t>, görüşlerini içeren bir rapor düzenleyerek </a:t>
            </a:r>
            <a:r>
              <a:rPr lang="tr-TR" sz="3000" dirty="0" smtClean="0">
                <a:latin typeface="Times New Roman" pitchFamily="18" charset="0"/>
                <a:cs typeface="Times New Roman" pitchFamily="18" charset="0"/>
              </a:rPr>
              <a:t>durumu </a:t>
            </a:r>
            <a:r>
              <a:rPr lang="tr-TR" sz="3000" dirty="0">
                <a:latin typeface="Times New Roman" pitchFamily="18" charset="0"/>
                <a:cs typeface="Times New Roman" pitchFamily="18" charset="0"/>
              </a:rPr>
              <a:t>izin vermeye yetkili mercie sunarlar</a:t>
            </a:r>
            <a:r>
              <a:rPr lang="tr-TR" sz="3000" dirty="0" smtClean="0">
                <a:latin typeface="Times New Roman" pitchFamily="18" charset="0"/>
                <a:cs typeface="Times New Roman" pitchFamily="18" charset="0"/>
              </a:rPr>
              <a:t>.</a:t>
            </a:r>
          </a:p>
          <a:p>
            <a:pPr marL="609600" indent="-609600"/>
            <a:r>
              <a:rPr lang="tr-TR" sz="3000" dirty="0" smtClean="0">
                <a:latin typeface="Times New Roman" pitchFamily="18" charset="0"/>
                <a:cs typeface="Times New Roman" pitchFamily="18" charset="0"/>
              </a:rPr>
              <a:t>Yetkili merci bu rapor üzerine </a:t>
            </a:r>
            <a:r>
              <a:rPr lang="tr-TR" sz="3000" dirty="0" smtClean="0">
                <a:solidFill>
                  <a:srgbClr val="FF0000"/>
                </a:solidFill>
                <a:latin typeface="Times New Roman" pitchFamily="18" charset="0"/>
                <a:cs typeface="Times New Roman" pitchFamily="18" charset="0"/>
              </a:rPr>
              <a:t>«soruşturma izni verilmesine </a:t>
            </a:r>
            <a:r>
              <a:rPr lang="tr-TR" sz="3000" dirty="0">
                <a:latin typeface="Times New Roman" pitchFamily="18" charset="0"/>
                <a:cs typeface="Times New Roman" pitchFamily="18" charset="0"/>
              </a:rPr>
              <a:t>veya</a:t>
            </a:r>
            <a:r>
              <a:rPr lang="tr-TR" sz="3000" dirty="0" smtClean="0">
                <a:solidFill>
                  <a:srgbClr val="FF0000"/>
                </a:solidFill>
                <a:latin typeface="Times New Roman" pitchFamily="18" charset="0"/>
                <a:cs typeface="Times New Roman" pitchFamily="18" charset="0"/>
              </a:rPr>
              <a:t> verilmemesine» </a:t>
            </a:r>
            <a:r>
              <a:rPr lang="tr-TR" sz="3000" dirty="0" smtClean="0">
                <a:latin typeface="Times New Roman" pitchFamily="18" charset="0"/>
                <a:cs typeface="Times New Roman" pitchFamily="18" charset="0"/>
              </a:rPr>
              <a:t>karar verir. Bu kararlarda gerekçe gösterilmesi zorunludur. </a:t>
            </a:r>
            <a:r>
              <a:rPr lang="tr-TR" sz="2800" dirty="0" smtClean="0">
                <a:solidFill>
                  <a:srgbClr val="FF0000"/>
                </a:solidFill>
                <a:latin typeface="Times New Roman" pitchFamily="18" charset="0"/>
                <a:cs typeface="Times New Roman" pitchFamily="18" charset="0"/>
              </a:rPr>
              <a:t>(mad.6</a:t>
            </a:r>
            <a:r>
              <a:rPr lang="tr-TR" sz="2800" dirty="0" smtClean="0">
                <a:solidFill>
                  <a:srgbClr val="FF0000"/>
                </a:solidFill>
              </a:rPr>
              <a:t>)</a:t>
            </a:r>
            <a:endParaRPr lang="tr-TR" sz="2800" dirty="0">
              <a:solidFill>
                <a:srgbClr val="FF0000"/>
              </a:solidFill>
            </a:endParaRPr>
          </a:p>
          <a:p>
            <a:endParaRPr lang="tr-TR" dirty="0"/>
          </a:p>
        </p:txBody>
      </p:sp>
      <p:sp>
        <p:nvSpPr>
          <p:cNvPr id="4" name="3 Veri Yer Tutucusu"/>
          <p:cNvSpPr>
            <a:spLocks noGrp="1"/>
          </p:cNvSpPr>
          <p:nvPr>
            <p:ph type="dt" sz="half" idx="10"/>
          </p:nvPr>
        </p:nvSpPr>
        <p:spPr/>
        <p:txBody>
          <a:bodyPr/>
          <a:lstStyle/>
          <a:p>
            <a:fld id="{E07A8B0F-DC0B-4691-A21B-EB61C10D85B5}"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9766625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60648"/>
            <a:ext cx="8229600" cy="1008112"/>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a:xfrm>
            <a:off x="457200" y="1340768"/>
            <a:ext cx="8229600" cy="5256584"/>
          </a:xfrm>
        </p:spPr>
        <p:txBody>
          <a:bodyPr>
            <a:normAutofit fontScale="92500" lnSpcReduction="20000"/>
          </a:bodyPr>
          <a:lstStyle/>
          <a:p>
            <a:pPr algn="just">
              <a:spcAft>
                <a:spcPts val="0"/>
              </a:spcAft>
            </a:pPr>
            <a:endParaRPr lang="tr-TR" sz="2000" dirty="0">
              <a:latin typeface="Consolas"/>
              <a:ea typeface="Calibri"/>
              <a:cs typeface="Times New Roman"/>
            </a:endParaRPr>
          </a:p>
          <a:p>
            <a:pPr lvl="0" algn="just">
              <a:buClr>
                <a:srgbClr val="0BD0D9"/>
              </a:buClr>
            </a:pPr>
            <a:r>
              <a:rPr lang="tr-TR" sz="2800" dirty="0">
                <a:latin typeface="Times New Roman"/>
                <a:ea typeface="Calibri"/>
                <a:cs typeface="Times New Roman"/>
              </a:rPr>
              <a:t>ÖZET: 4483 sayılı Yasanın 5 inci ve 6 </a:t>
            </a:r>
            <a:r>
              <a:rPr lang="tr-TR" sz="2800" dirty="0" err="1">
                <a:latin typeface="Times New Roman"/>
                <a:ea typeface="Calibri"/>
                <a:cs typeface="Times New Roman"/>
              </a:rPr>
              <a:t>ncı</a:t>
            </a:r>
            <a:r>
              <a:rPr lang="tr-TR" sz="2800" dirty="0">
                <a:latin typeface="Times New Roman"/>
                <a:ea typeface="Calibri"/>
                <a:cs typeface="Times New Roman"/>
              </a:rPr>
              <a:t> maddelerine göre ön inceleme yapmakla görevlendirilenlerin, hakkında inceleme yapılan memur veya diğer kamu görevlisinin ifadesini de almak suretiyle yetkileri dahilinde bulunan gerekli bilgi ve belgeleri toplayıp, görüşlerini içeren bir rapor düzenleyerek durumu izin vermeye yetkili makama sunmakla görevli olmaları nedeniyle olay ve bulguların saptırılması, delillerin karartılması gibi taraflı ve sübjektif davranış halleri hariç olmak üzere, düzenledikleri raporlardaki saptamalardan ve getirdikleri tekliflerden dolayı karar verme konumunda olmamaları nedeniyle sorumlu tutulmalarına hukuken olanak yoktur</a:t>
            </a:r>
            <a:r>
              <a:rPr lang="tr-TR" sz="2800" dirty="0" smtClean="0">
                <a:latin typeface="Times New Roman"/>
                <a:ea typeface="Calibri"/>
                <a:cs typeface="Times New Roman"/>
              </a:rPr>
              <a:t>.</a:t>
            </a:r>
          </a:p>
          <a:p>
            <a:pPr lvl="0" algn="just">
              <a:buClr>
                <a:srgbClr val="0BD0D9"/>
              </a:buClr>
            </a:pPr>
            <a:r>
              <a:rPr lang="tr-TR" b="1" dirty="0" smtClean="0">
                <a:solidFill>
                  <a:prstClr val="black"/>
                </a:solidFill>
                <a:latin typeface="Times New Roman"/>
                <a:ea typeface="Calibri"/>
                <a:cs typeface="Times New Roman"/>
              </a:rPr>
              <a:t> </a:t>
            </a:r>
            <a:r>
              <a:rPr lang="tr-TR" b="1" dirty="0">
                <a:solidFill>
                  <a:prstClr val="black"/>
                </a:solidFill>
                <a:latin typeface="Times New Roman"/>
                <a:ea typeface="Calibri"/>
                <a:cs typeface="Times New Roman"/>
              </a:rPr>
              <a:t>T.C. Danıştay  </a:t>
            </a:r>
            <a:r>
              <a:rPr lang="tr-TR" b="1" dirty="0" smtClean="0">
                <a:solidFill>
                  <a:prstClr val="black"/>
                </a:solidFill>
                <a:latin typeface="Times New Roman"/>
                <a:ea typeface="Calibri"/>
                <a:cs typeface="Times New Roman"/>
              </a:rPr>
              <a:t>1.Dairesi Esas</a:t>
            </a:r>
            <a:r>
              <a:rPr lang="tr-TR" b="1" dirty="0">
                <a:solidFill>
                  <a:prstClr val="black"/>
                </a:solidFill>
                <a:latin typeface="Times New Roman"/>
                <a:ea typeface="Calibri"/>
                <a:cs typeface="Times New Roman"/>
              </a:rPr>
              <a:t>:  2006/1269 -Karar: 2007/141-Karar Tarihi: 14.02.2007</a:t>
            </a:r>
            <a:endParaRPr lang="tr-TR" sz="1800" b="1" dirty="0">
              <a:solidFill>
                <a:prstClr val="black"/>
              </a:solidFill>
              <a:latin typeface="Consolas"/>
              <a:ea typeface="Calibri"/>
              <a:cs typeface="Times New Roman"/>
            </a:endParaRPr>
          </a:p>
          <a:p>
            <a:pPr algn="just">
              <a:spcAft>
                <a:spcPts val="0"/>
              </a:spcAft>
            </a:pPr>
            <a:endParaRPr lang="tr-TR" sz="2800" dirty="0" smtClean="0">
              <a:latin typeface="Times New Roman"/>
              <a:ea typeface="Calibri"/>
              <a:cs typeface="Times New Roman"/>
            </a:endParaRPr>
          </a:p>
          <a:p>
            <a:pPr algn="just">
              <a:spcAft>
                <a:spcPts val="0"/>
              </a:spcAft>
            </a:pPr>
            <a:endParaRPr lang="tr-TR" sz="2000" dirty="0">
              <a:effectLst/>
              <a:latin typeface="Consolas"/>
              <a:ea typeface="Calibri"/>
              <a:cs typeface="Times New Roman"/>
            </a:endParaRPr>
          </a:p>
        </p:txBody>
      </p:sp>
      <p:sp>
        <p:nvSpPr>
          <p:cNvPr id="4" name="3 Veri Yer Tutucusu"/>
          <p:cNvSpPr>
            <a:spLocks noGrp="1"/>
          </p:cNvSpPr>
          <p:nvPr>
            <p:ph type="dt" sz="half" idx="10"/>
          </p:nvPr>
        </p:nvSpPr>
        <p:spPr/>
        <p:txBody>
          <a:bodyPr/>
          <a:lstStyle/>
          <a:p>
            <a:fld id="{5CB98260-96EF-443C-AAD1-26874B64F854}"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42</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9942487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80696"/>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lstStyle/>
          <a:p>
            <a:pPr marL="342900" lvl="0" indent="-342900" algn="just">
              <a:spcAft>
                <a:spcPts val="0"/>
              </a:spcAft>
              <a:buSzPts val="1200"/>
              <a:buFont typeface="Times New Roman"/>
              <a:buAutoNum type="arabicPeriod"/>
              <a:tabLst>
                <a:tab pos="457200" algn="l"/>
              </a:tabLst>
            </a:pPr>
            <a:r>
              <a:rPr lang="tr-TR" sz="2800" dirty="0">
                <a:latin typeface="Times New Roman"/>
                <a:ea typeface="Times New Roman"/>
              </a:rPr>
              <a:t>Hakkında ön inceleme yapılan memur veya diğer kamu görevlilerine isnat edilen suçların nitelik durumu </a:t>
            </a:r>
            <a:r>
              <a:rPr lang="tr-TR" sz="2800" dirty="0" smtClean="0">
                <a:latin typeface="Times New Roman"/>
                <a:ea typeface="Times New Roman"/>
              </a:rPr>
              <a:t>göz önünde bulundurularak </a:t>
            </a:r>
            <a:r>
              <a:rPr lang="tr-TR" sz="2800" dirty="0">
                <a:latin typeface="Times New Roman"/>
                <a:ea typeface="Times New Roman"/>
              </a:rPr>
              <a:t>4483 sayılı kanunun 6 </a:t>
            </a:r>
            <a:r>
              <a:rPr lang="tr-TR" sz="2800" dirty="0" err="1">
                <a:latin typeface="Times New Roman"/>
                <a:ea typeface="Times New Roman"/>
              </a:rPr>
              <a:t>ncı</a:t>
            </a:r>
            <a:r>
              <a:rPr lang="tr-TR" sz="2800" dirty="0">
                <a:latin typeface="Times New Roman"/>
                <a:ea typeface="Times New Roman"/>
              </a:rPr>
              <a:t> maddesine göre ifadelerinin alınması sırasında makul ve yeterli bir süre verilmesi gerektiği </a:t>
            </a:r>
            <a:r>
              <a:rPr lang="tr-TR" sz="2800" dirty="0" err="1">
                <a:latin typeface="Times New Roman"/>
                <a:ea typeface="Times New Roman"/>
              </a:rPr>
              <a:t>hk</a:t>
            </a:r>
            <a:r>
              <a:rPr lang="tr-TR" sz="2800" dirty="0">
                <a:latin typeface="Times New Roman"/>
                <a:ea typeface="Times New Roman"/>
              </a:rPr>
              <a:t>. </a:t>
            </a:r>
            <a:r>
              <a:rPr lang="tr-TR" sz="2800" b="1" dirty="0">
                <a:latin typeface="Times New Roman"/>
                <a:ea typeface="Times New Roman"/>
              </a:rPr>
              <a:t>(ikinci daire, 2004/240 k, 2004/137 e, tarih 12/03/2004 )</a:t>
            </a:r>
            <a:endParaRPr lang="tr-TR" sz="2800" b="1" dirty="0">
              <a:effectLst/>
              <a:latin typeface="Times New Roman"/>
              <a:ea typeface="Times New Roman"/>
            </a:endParaRPr>
          </a:p>
        </p:txBody>
      </p:sp>
      <p:sp>
        <p:nvSpPr>
          <p:cNvPr id="4" name="3 Veri Yer Tutucusu"/>
          <p:cNvSpPr>
            <a:spLocks noGrp="1"/>
          </p:cNvSpPr>
          <p:nvPr>
            <p:ph type="dt" sz="half" idx="10"/>
          </p:nvPr>
        </p:nvSpPr>
        <p:spPr/>
        <p:txBody>
          <a:bodyPr/>
          <a:lstStyle/>
          <a:p>
            <a:fld id="{5444BB4F-387B-41DB-A0D8-A77D4A715BC7}"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5221909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609600" indent="-609600"/>
            <a:r>
              <a:rPr lang="tr-TR" sz="2400" b="1" dirty="0"/>
              <a:t>Yetkili merci, soruşturma izni konusundaki </a:t>
            </a:r>
            <a:r>
              <a:rPr lang="tr-TR" sz="2400" b="1" dirty="0" smtClean="0"/>
              <a:t>kararını </a:t>
            </a:r>
            <a:r>
              <a:rPr lang="tr-TR" sz="2400" b="1" dirty="0"/>
              <a:t>suçun 5 inci maddenin birinci fıkrasına </a:t>
            </a:r>
            <a:r>
              <a:rPr lang="tr-TR" sz="2400" b="1" dirty="0" smtClean="0"/>
              <a:t>göre </a:t>
            </a:r>
            <a:r>
              <a:rPr lang="tr-TR" sz="2400" b="1" dirty="0"/>
              <a:t>öğrenilmesinden itibaren ön inceleme dahil </a:t>
            </a:r>
            <a:r>
              <a:rPr lang="tr-TR" sz="2400" b="1" dirty="0" smtClean="0"/>
              <a:t>en </a:t>
            </a:r>
            <a:r>
              <a:rPr lang="tr-TR" sz="2400" b="1" dirty="0"/>
              <a:t>geç </a:t>
            </a:r>
            <a:r>
              <a:rPr lang="tr-TR" sz="2400" b="1" dirty="0">
                <a:solidFill>
                  <a:srgbClr val="FF0000"/>
                </a:solidFill>
              </a:rPr>
              <a:t>otuz gün </a:t>
            </a:r>
            <a:r>
              <a:rPr lang="tr-TR" sz="2400" b="1" dirty="0"/>
              <a:t>içinde verir. </a:t>
            </a:r>
            <a:endParaRPr lang="tr-TR" sz="2400" b="1" dirty="0" smtClean="0"/>
          </a:p>
          <a:p>
            <a:pPr marL="609600" indent="-609600"/>
            <a:r>
              <a:rPr lang="tr-TR" sz="2400" b="1" dirty="0" smtClean="0"/>
              <a:t>Bu </a:t>
            </a:r>
            <a:r>
              <a:rPr lang="tr-TR" sz="2400" b="1" dirty="0"/>
              <a:t>süre</a:t>
            </a:r>
            <a:r>
              <a:rPr lang="tr-TR" sz="2400" b="1" dirty="0" smtClean="0"/>
              <a:t>, zorunlu hallerde </a:t>
            </a:r>
            <a:r>
              <a:rPr lang="tr-TR" sz="2400" b="1" dirty="0" err="1">
                <a:solidFill>
                  <a:srgbClr val="FF0000"/>
                </a:solidFill>
              </a:rPr>
              <a:t>onbeş</a:t>
            </a:r>
            <a:r>
              <a:rPr lang="tr-TR" sz="2400" b="1" dirty="0">
                <a:solidFill>
                  <a:srgbClr val="FF0000"/>
                </a:solidFill>
              </a:rPr>
              <a:t> </a:t>
            </a:r>
            <a:r>
              <a:rPr lang="tr-TR" sz="2400" b="1" dirty="0"/>
              <a:t>günü geçmemek üzere bir </a:t>
            </a:r>
            <a:r>
              <a:rPr lang="tr-TR" sz="2400" b="1" dirty="0" smtClean="0"/>
              <a:t>defa uzatılabilir. </a:t>
            </a:r>
            <a:r>
              <a:rPr lang="tr-TR" sz="2400" b="1" dirty="0" smtClean="0">
                <a:solidFill>
                  <a:srgbClr val="FF0000"/>
                </a:solidFill>
              </a:rPr>
              <a:t>(mad.7)</a:t>
            </a:r>
            <a:endParaRPr lang="tr-TR" sz="2400" b="1" dirty="0">
              <a:solidFill>
                <a:srgbClr val="FF0000"/>
              </a:solidFill>
            </a:endParaRPr>
          </a:p>
          <a:p>
            <a:endParaRPr lang="tr-TR" dirty="0"/>
          </a:p>
        </p:txBody>
      </p:sp>
      <p:sp>
        <p:nvSpPr>
          <p:cNvPr id="4" name="Başlık 3"/>
          <p:cNvSpPr>
            <a:spLocks noGrp="1"/>
          </p:cNvSpPr>
          <p:nvPr>
            <p:ph type="title"/>
          </p:nvPr>
        </p:nvSpPr>
        <p:spPr>
          <a:xfrm>
            <a:off x="457200" y="704088"/>
            <a:ext cx="8229600" cy="780696"/>
          </a:xfrm>
        </p:spPr>
        <p:txBody>
          <a:bodyPr>
            <a:normAutofit/>
          </a:bodyPr>
          <a:lstStyle/>
          <a:p>
            <a:pPr algn="ctr"/>
            <a:r>
              <a:rPr lang="tr-TR" sz="4000" b="1" dirty="0" smtClean="0">
                <a:solidFill>
                  <a:srgbClr val="FF0000"/>
                </a:solidFill>
                <a:latin typeface="Albertus Extra Bold" pitchFamily="34" charset="0"/>
              </a:rPr>
              <a:t>SÜRE</a:t>
            </a:r>
            <a:endParaRPr lang="tr-TR" sz="4000" dirty="0">
              <a:solidFill>
                <a:srgbClr val="FF0000"/>
              </a:solidFill>
            </a:endParaRPr>
          </a:p>
        </p:txBody>
      </p:sp>
      <p:sp>
        <p:nvSpPr>
          <p:cNvPr id="5" name="4 Veri Yer Tutucusu"/>
          <p:cNvSpPr>
            <a:spLocks noGrp="1"/>
          </p:cNvSpPr>
          <p:nvPr>
            <p:ph type="dt" sz="half" idx="10"/>
          </p:nvPr>
        </p:nvSpPr>
        <p:spPr/>
        <p:txBody>
          <a:bodyPr/>
          <a:lstStyle/>
          <a:p>
            <a:fld id="{0340B1AD-9A22-4CA5-A9C8-0936F754F98F}" type="datetime1">
              <a:rPr lang="tr-TR" smtClean="0"/>
              <a:pPr/>
              <a:t>07.07.2016</a:t>
            </a:fld>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pPr/>
              <a:t>44</a:t>
            </a:fld>
            <a:endParaRPr lang="tr-TR"/>
          </a:p>
        </p:txBody>
      </p:sp>
      <p:sp>
        <p:nvSpPr>
          <p:cNvPr id="7" name="6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1910525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08688"/>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normAutofit fontScale="92500" lnSpcReduction="20000"/>
          </a:bodyPr>
          <a:lstStyle/>
          <a:p>
            <a:pPr indent="449580" algn="just">
              <a:spcAft>
                <a:spcPts val="0"/>
              </a:spcAft>
            </a:pPr>
            <a:r>
              <a:rPr lang="tr-TR" sz="2800" dirty="0">
                <a:latin typeface="Times New Roman"/>
                <a:ea typeface="Times New Roman"/>
              </a:rPr>
              <a:t>Uygulamada, süre sınırlamasından kaynaklanan bu yetersizliğin, </a:t>
            </a:r>
            <a:r>
              <a:rPr lang="tr-TR" sz="2800" dirty="0">
                <a:solidFill>
                  <a:srgbClr val="C00000"/>
                </a:solidFill>
                <a:latin typeface="Times New Roman"/>
                <a:ea typeface="Times New Roman"/>
              </a:rPr>
              <a:t>Danıştay Birinci Dairesinin 17.04.2000 tarih ve Esas: 2000/29, Karar: 2000/59 sayılı Kararıyla </a:t>
            </a:r>
            <a:r>
              <a:rPr lang="tr-TR" sz="2800" dirty="0">
                <a:latin typeface="Times New Roman"/>
                <a:ea typeface="Times New Roman"/>
              </a:rPr>
              <a:t>(</a:t>
            </a:r>
            <a:r>
              <a:rPr lang="tr-TR" sz="2800" dirty="0" err="1">
                <a:latin typeface="Times New Roman"/>
                <a:ea typeface="Times New Roman"/>
              </a:rPr>
              <a:t>istişari</a:t>
            </a:r>
            <a:r>
              <a:rPr lang="tr-TR" sz="2800" dirty="0">
                <a:latin typeface="Times New Roman"/>
                <a:ea typeface="Times New Roman"/>
              </a:rPr>
              <a:t> görüşü) aşılmak istendiği görülmektedir</a:t>
            </a:r>
            <a:r>
              <a:rPr lang="tr-TR" sz="2800" dirty="0" smtClean="0">
                <a:latin typeface="Times New Roman"/>
                <a:ea typeface="Times New Roman"/>
              </a:rPr>
              <a:t>.</a:t>
            </a:r>
            <a:endParaRPr lang="tr-TR" sz="2400" dirty="0">
              <a:latin typeface="Times New Roman"/>
              <a:ea typeface="Times New Roman"/>
            </a:endParaRPr>
          </a:p>
          <a:p>
            <a:pPr indent="449580" algn="just">
              <a:spcAft>
                <a:spcPts val="0"/>
              </a:spcAft>
            </a:pPr>
            <a:r>
              <a:rPr lang="tr-TR" sz="2800" dirty="0">
                <a:latin typeface="Times New Roman"/>
                <a:ea typeface="Times New Roman"/>
              </a:rPr>
              <a:t>Bu Kararda; yetkili merciin suç işlendiğini bizzat veya soruşturma iznini isteyen Cumhuriyet başsavcısının talebinden veya herhangi bir ihbar veya şikayet alındığında öğrenebileceği, basın yayın organlarında çıkan Yasa kapsamına giren bir suça ilişkin haberin de ihbar kabul edilmesi gerektiği belirtildikten sonra, “sürenin başlangıcının, </a:t>
            </a:r>
            <a:r>
              <a:rPr lang="tr-TR" sz="2800" u="sng" dirty="0">
                <a:latin typeface="Times New Roman"/>
                <a:ea typeface="Times New Roman"/>
              </a:rPr>
              <a:t>ön inceleme emrinin verildiği tarih</a:t>
            </a:r>
            <a:r>
              <a:rPr lang="tr-TR" sz="2800" dirty="0">
                <a:latin typeface="Times New Roman"/>
                <a:ea typeface="Times New Roman"/>
              </a:rPr>
              <a:t> olarak kabul edilmesi gerekmektedir” denilmiştir.</a:t>
            </a:r>
            <a:endParaRPr lang="tr-TR" sz="2400" dirty="0">
              <a:latin typeface="Times New Roman"/>
              <a:ea typeface="Times New Roman"/>
            </a:endParaRPr>
          </a:p>
          <a:p>
            <a:endParaRPr lang="tr-TR" dirty="0"/>
          </a:p>
        </p:txBody>
      </p:sp>
      <p:sp>
        <p:nvSpPr>
          <p:cNvPr id="4" name="3 Veri Yer Tutucusu"/>
          <p:cNvSpPr>
            <a:spLocks noGrp="1"/>
          </p:cNvSpPr>
          <p:nvPr>
            <p:ph type="dt" sz="half" idx="10"/>
          </p:nvPr>
        </p:nvSpPr>
        <p:spPr/>
        <p:txBody>
          <a:bodyPr/>
          <a:lstStyle/>
          <a:p>
            <a:fld id="{EBF0498E-90B9-4765-B17D-39BFE86CF0CE}"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8023552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636680"/>
          </a:xfrm>
        </p:spPr>
        <p:txBody>
          <a:bodyPr>
            <a:normAutofit fontScale="90000"/>
          </a:bodyPr>
          <a:lstStyle/>
          <a:p>
            <a:pPr lvl="0" algn="ctr" fontAlgn="base">
              <a:lnSpc>
                <a:spcPct val="130000"/>
              </a:lnSpc>
              <a:spcAft>
                <a:spcPct val="0"/>
              </a:spcAft>
            </a:pPr>
            <a:r>
              <a:rPr lang="tr-TR" sz="4000" b="1" dirty="0">
                <a:solidFill>
                  <a:srgbClr val="FF0000"/>
                </a:solidFill>
                <a:latin typeface="Albertus Extra Bold" pitchFamily="34" charset="0"/>
                <a:ea typeface="+mn-ea"/>
                <a:cs typeface="+mn-cs"/>
              </a:rPr>
              <a:t>SORUŞTURMA İZNİNİN KAPSAMI</a:t>
            </a:r>
          </a:p>
        </p:txBody>
      </p:sp>
      <p:sp>
        <p:nvSpPr>
          <p:cNvPr id="3" name="İçerik Yer Tutucusu 2"/>
          <p:cNvSpPr>
            <a:spLocks noGrp="1"/>
          </p:cNvSpPr>
          <p:nvPr>
            <p:ph idx="1"/>
          </p:nvPr>
        </p:nvSpPr>
        <p:spPr>
          <a:xfrm>
            <a:off x="457200" y="1935480"/>
            <a:ext cx="8229600" cy="4733880"/>
          </a:xfrm>
        </p:spPr>
        <p:txBody>
          <a:bodyPr>
            <a:noAutofit/>
          </a:bodyPr>
          <a:lstStyle/>
          <a:p>
            <a:pPr marL="609600" indent="-609600"/>
            <a:r>
              <a:rPr lang="tr-TR" b="1" dirty="0"/>
              <a:t>Soruşturma izni, şikayet, ihbar veya iddia konusu </a:t>
            </a:r>
            <a:r>
              <a:rPr lang="tr-TR" b="1" dirty="0" smtClean="0"/>
              <a:t>olaylar ile </a:t>
            </a:r>
            <a:r>
              <a:rPr lang="tr-TR" b="1" dirty="0"/>
              <a:t>bunlara bağlı olarak ileride soruşturma sırasında </a:t>
            </a:r>
            <a:r>
              <a:rPr lang="tr-TR" b="1" dirty="0" smtClean="0"/>
              <a:t>ortaya </a:t>
            </a:r>
            <a:r>
              <a:rPr lang="tr-TR" b="1" dirty="0"/>
              <a:t>çıkabilecek konuları kapsar.</a:t>
            </a:r>
          </a:p>
          <a:p>
            <a:pPr marL="609600" indent="-609600"/>
            <a:r>
              <a:rPr lang="tr-TR" b="1" dirty="0" smtClean="0">
                <a:solidFill>
                  <a:srgbClr val="FF0000"/>
                </a:solidFill>
              </a:rPr>
              <a:t>Soruşturma </a:t>
            </a:r>
            <a:r>
              <a:rPr lang="tr-TR" b="1" dirty="0">
                <a:solidFill>
                  <a:srgbClr val="FF0000"/>
                </a:solidFill>
              </a:rPr>
              <a:t>sırasında izin verilen olay ve konudan </a:t>
            </a:r>
            <a:r>
              <a:rPr lang="tr-TR" b="1" dirty="0" smtClean="0">
                <a:solidFill>
                  <a:srgbClr val="FF0000"/>
                </a:solidFill>
              </a:rPr>
              <a:t>tamamen </a:t>
            </a:r>
            <a:r>
              <a:rPr lang="tr-TR" b="1" dirty="0">
                <a:solidFill>
                  <a:srgbClr val="FF0000"/>
                </a:solidFill>
              </a:rPr>
              <a:t>ayrı veya farklı bir suç olarak </a:t>
            </a:r>
            <a:r>
              <a:rPr lang="tr-TR" b="1" dirty="0" smtClean="0">
                <a:solidFill>
                  <a:srgbClr val="FF0000"/>
                </a:solidFill>
              </a:rPr>
              <a:t>nitelendirilebilecek bir </a:t>
            </a:r>
            <a:r>
              <a:rPr lang="tr-TR" b="1" dirty="0">
                <a:solidFill>
                  <a:srgbClr val="FF0000"/>
                </a:solidFill>
              </a:rPr>
              <a:t>fiil ortaya çıktığında, yeniden izin alınması zorunludur.</a:t>
            </a:r>
          </a:p>
          <a:p>
            <a:pPr marL="609600" indent="-609600"/>
            <a:r>
              <a:rPr lang="tr-TR" b="1" dirty="0" smtClean="0"/>
              <a:t>Suçun </a:t>
            </a:r>
            <a:r>
              <a:rPr lang="tr-TR" b="1" dirty="0"/>
              <a:t>hukuki niteliğinin değişmesi, yeniden izin </a:t>
            </a:r>
            <a:r>
              <a:rPr lang="tr-TR" b="1" dirty="0" smtClean="0"/>
              <a:t>alınmasını </a:t>
            </a:r>
            <a:r>
              <a:rPr lang="tr-TR" b="1" dirty="0"/>
              <a:t>gerektirmez</a:t>
            </a:r>
            <a:r>
              <a:rPr lang="tr-TR" b="1" dirty="0" smtClean="0">
                <a:solidFill>
                  <a:srgbClr val="FF0000"/>
                </a:solidFill>
              </a:rPr>
              <a:t>. (mad.8)</a:t>
            </a:r>
            <a:endParaRPr lang="tr-TR" b="1" dirty="0">
              <a:solidFill>
                <a:srgbClr val="FF0000"/>
              </a:solidFill>
            </a:endParaRPr>
          </a:p>
          <a:p>
            <a:endParaRPr lang="tr-TR" dirty="0"/>
          </a:p>
        </p:txBody>
      </p:sp>
      <p:sp>
        <p:nvSpPr>
          <p:cNvPr id="4" name="3 Veri Yer Tutucusu"/>
          <p:cNvSpPr>
            <a:spLocks noGrp="1"/>
          </p:cNvSpPr>
          <p:nvPr>
            <p:ph type="dt" sz="half" idx="10"/>
          </p:nvPr>
        </p:nvSpPr>
        <p:spPr/>
        <p:txBody>
          <a:bodyPr/>
          <a:lstStyle/>
          <a:p>
            <a:fld id="{84480DA0-B694-4B64-8152-7681A096B52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46</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5003684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80696"/>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a:xfrm>
            <a:off x="457200" y="1772816"/>
            <a:ext cx="8229600" cy="4551784"/>
          </a:xfrm>
        </p:spPr>
        <p:txBody>
          <a:bodyPr>
            <a:normAutofit lnSpcReduction="10000"/>
          </a:bodyPr>
          <a:lstStyle/>
          <a:p>
            <a:pPr lvl="0">
              <a:lnSpc>
                <a:spcPct val="115000"/>
              </a:lnSpc>
              <a:spcAft>
                <a:spcPts val="1000"/>
              </a:spcAft>
              <a:buClr>
                <a:srgbClr val="0BD0D9"/>
              </a:buClr>
            </a:pPr>
            <a:r>
              <a:rPr lang="tr-TR" sz="2800" dirty="0">
                <a:solidFill>
                  <a:prstClr val="black"/>
                </a:solidFill>
                <a:latin typeface="Times New Roman"/>
                <a:ea typeface="Calibri"/>
                <a:cs typeface="Times New Roman"/>
              </a:rPr>
              <a:t>Soruşturma sırasında izin verilen konudan tamamen farklı nitelikte bir fiil ortaya çıkmasına rağmen, yeniden ön inceleme emri alınmaksızın ön inceleme yapılmasının, 4483 Sayılı Kanunun 8. maddenin 2 </a:t>
            </a:r>
            <a:r>
              <a:rPr lang="tr-TR" sz="2800" dirty="0" err="1">
                <a:solidFill>
                  <a:prstClr val="black"/>
                </a:solidFill>
                <a:latin typeface="Times New Roman"/>
                <a:ea typeface="Calibri"/>
                <a:cs typeface="Times New Roman"/>
              </a:rPr>
              <a:t>nci</a:t>
            </a:r>
            <a:r>
              <a:rPr lang="tr-TR" sz="2800" dirty="0">
                <a:solidFill>
                  <a:prstClr val="black"/>
                </a:solidFill>
                <a:latin typeface="Times New Roman"/>
                <a:ea typeface="Calibri"/>
                <a:cs typeface="Times New Roman"/>
              </a:rPr>
              <a:t> fıkrasına aykırılık oluşturduğu </a:t>
            </a:r>
            <a:r>
              <a:rPr lang="tr-TR" sz="2800" dirty="0" err="1">
                <a:solidFill>
                  <a:prstClr val="black"/>
                </a:solidFill>
                <a:latin typeface="Times New Roman"/>
                <a:ea typeface="Calibri"/>
                <a:cs typeface="Times New Roman"/>
              </a:rPr>
              <a:t>hk</a:t>
            </a:r>
            <a:r>
              <a:rPr lang="tr-TR" sz="2800" dirty="0">
                <a:solidFill>
                  <a:prstClr val="black"/>
                </a:solidFill>
                <a:latin typeface="Times New Roman"/>
                <a:ea typeface="Calibri"/>
                <a:cs typeface="Times New Roman"/>
              </a:rPr>
              <a:t>.</a:t>
            </a:r>
            <a:r>
              <a:rPr lang="tr-TR" sz="2800" b="1" dirty="0">
                <a:solidFill>
                  <a:srgbClr val="FF0000"/>
                </a:solidFill>
                <a:latin typeface="Times New Roman"/>
                <a:ea typeface="Calibri"/>
                <a:cs typeface="Times New Roman"/>
              </a:rPr>
              <a:t> </a:t>
            </a:r>
            <a:r>
              <a:rPr lang="tr-TR" sz="2800" dirty="0">
                <a:solidFill>
                  <a:prstClr val="black"/>
                </a:solidFill>
                <a:latin typeface="Times New Roman"/>
                <a:ea typeface="Calibri"/>
                <a:cs typeface="Times New Roman"/>
              </a:rPr>
              <a:t>Bakanı tarafından adı geçenler hakkında soruşturma izni verilmesine ilişkin ...gün ve ...sayılı kararın kaldırılmasına 6.12.2000 tarihinde oybirliği ile karar verildi. </a:t>
            </a:r>
            <a:r>
              <a:rPr lang="tr-TR" sz="2800" b="1" dirty="0">
                <a:solidFill>
                  <a:prstClr val="black"/>
                </a:solidFill>
                <a:latin typeface="Times New Roman"/>
                <a:ea typeface="Calibri"/>
                <a:cs typeface="Times New Roman"/>
              </a:rPr>
              <a:t>D.2.D., E:2000/3170, K:2000/4084</a:t>
            </a:r>
            <a:endParaRPr lang="tr-TR" sz="2400" dirty="0">
              <a:solidFill>
                <a:prstClr val="black"/>
              </a:solidFill>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6E9E6C6B-A453-468D-9395-5AF859F81409}"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47</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5101331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76672"/>
            <a:ext cx="8229600" cy="792088"/>
          </a:xfrm>
        </p:spPr>
        <p:txBody>
          <a:bodyPr>
            <a:normAutofit fontScale="90000"/>
          </a:bodyPr>
          <a:lstStyle/>
          <a:p>
            <a:pPr lvl="0" algn="ctr" fontAlgn="base">
              <a:lnSpc>
                <a:spcPct val="130000"/>
              </a:lnSpc>
              <a:spcAft>
                <a:spcPct val="0"/>
              </a:spcAft>
            </a:pPr>
            <a:r>
              <a:rPr lang="tr-TR" sz="2800" b="1" dirty="0" smtClean="0">
                <a:solidFill>
                  <a:srgbClr val="CC6600"/>
                </a:solidFill>
                <a:latin typeface="Albertus Extra Bold" pitchFamily="34" charset="0"/>
                <a:ea typeface="+mn-ea"/>
                <a:cs typeface="+mn-cs"/>
              </a:rPr>
              <a:t> </a:t>
            </a:r>
            <a:r>
              <a:rPr lang="tr-TR" sz="2800" b="1" dirty="0">
                <a:solidFill>
                  <a:srgbClr val="CC6600"/>
                </a:solidFill>
                <a:latin typeface="Albertus Extra Bold" pitchFamily="34" charset="0"/>
                <a:ea typeface="+mn-ea"/>
                <a:cs typeface="+mn-cs"/>
              </a:rPr>
              <a:t/>
            </a:r>
            <a:br>
              <a:rPr lang="tr-TR" sz="2800" b="1" dirty="0">
                <a:solidFill>
                  <a:srgbClr val="CC6600"/>
                </a:solidFill>
                <a:latin typeface="Albertus Extra Bold" pitchFamily="34" charset="0"/>
                <a:ea typeface="+mn-ea"/>
                <a:cs typeface="+mn-cs"/>
              </a:rPr>
            </a:br>
            <a:r>
              <a:rPr lang="tr-TR" sz="4400" b="1" dirty="0" smtClean="0">
                <a:solidFill>
                  <a:srgbClr val="FF0000"/>
                </a:solidFill>
                <a:latin typeface="Albertus Extra Bold" pitchFamily="34" charset="0"/>
                <a:ea typeface="+mn-ea"/>
                <a:cs typeface="+mn-cs"/>
              </a:rPr>
              <a:t>BİLDİRİM VE </a:t>
            </a:r>
            <a:r>
              <a:rPr lang="tr-TR" sz="4400" b="1" dirty="0" smtClean="0">
                <a:solidFill>
                  <a:srgbClr val="FF0000"/>
                </a:solidFill>
                <a:latin typeface="Albertus Extra Bold" pitchFamily="34" charset="0"/>
              </a:rPr>
              <a:t>İTİRAZ</a:t>
            </a:r>
            <a:endParaRPr lang="tr-TR" sz="4400" dirty="0">
              <a:solidFill>
                <a:srgbClr val="FF0000"/>
              </a:solidFill>
            </a:endParaRPr>
          </a:p>
        </p:txBody>
      </p:sp>
      <p:sp>
        <p:nvSpPr>
          <p:cNvPr id="3" name="İçerik Yer Tutucusu 2"/>
          <p:cNvSpPr>
            <a:spLocks noGrp="1"/>
          </p:cNvSpPr>
          <p:nvPr>
            <p:ph idx="1"/>
          </p:nvPr>
        </p:nvSpPr>
        <p:spPr>
          <a:xfrm>
            <a:off x="457200" y="1484784"/>
            <a:ext cx="8229600" cy="4839816"/>
          </a:xfrm>
        </p:spPr>
        <p:txBody>
          <a:bodyPr>
            <a:normAutofit fontScale="85000" lnSpcReduction="20000"/>
          </a:bodyPr>
          <a:lstStyle/>
          <a:p>
            <a:pPr marL="609600" indent="-609600"/>
            <a:r>
              <a:rPr lang="tr-TR" sz="2800" b="1" dirty="0">
                <a:latin typeface="Times New Roman" pitchFamily="18" charset="0"/>
                <a:cs typeface="Times New Roman" pitchFamily="18" charset="0"/>
              </a:rPr>
              <a:t>Yetkili merci, soruşturma izni verilmesine veya </a:t>
            </a:r>
            <a:r>
              <a:rPr lang="tr-TR" sz="2800" b="1" dirty="0" smtClean="0">
                <a:latin typeface="Times New Roman" pitchFamily="18" charset="0"/>
                <a:cs typeface="Times New Roman" pitchFamily="18" charset="0"/>
              </a:rPr>
              <a:t>verilmemesine </a:t>
            </a:r>
            <a:r>
              <a:rPr lang="tr-TR" sz="2800" b="1" dirty="0">
                <a:latin typeface="Times New Roman" pitchFamily="18" charset="0"/>
                <a:cs typeface="Times New Roman" pitchFamily="18" charset="0"/>
              </a:rPr>
              <a:t>ilişkin kararını Cumhuriyet </a:t>
            </a:r>
            <a:r>
              <a:rPr lang="tr-TR" sz="2800" b="1" dirty="0" smtClean="0">
                <a:latin typeface="Times New Roman" pitchFamily="18" charset="0"/>
                <a:cs typeface="Times New Roman" pitchFamily="18" charset="0"/>
              </a:rPr>
              <a:t>Başsavcılığına, hakkında </a:t>
            </a:r>
            <a:r>
              <a:rPr lang="tr-TR" sz="2800" b="1" dirty="0">
                <a:latin typeface="Times New Roman" pitchFamily="18" charset="0"/>
                <a:cs typeface="Times New Roman" pitchFamily="18" charset="0"/>
              </a:rPr>
              <a:t>inceleme yapılan </a:t>
            </a:r>
            <a:r>
              <a:rPr lang="tr-TR" sz="2800" b="1" dirty="0">
                <a:solidFill>
                  <a:srgbClr val="C00000"/>
                </a:solidFill>
                <a:latin typeface="Times New Roman" pitchFamily="18" charset="0"/>
                <a:cs typeface="Times New Roman" pitchFamily="18" charset="0"/>
              </a:rPr>
              <a:t>memur</a:t>
            </a:r>
            <a:r>
              <a:rPr lang="tr-TR" sz="2800" b="1" dirty="0">
                <a:latin typeface="Times New Roman" pitchFamily="18" charset="0"/>
                <a:cs typeface="Times New Roman" pitchFamily="18" charset="0"/>
              </a:rPr>
              <a:t> veya diğer </a:t>
            </a:r>
            <a:r>
              <a:rPr lang="tr-TR" sz="2800" b="1" dirty="0">
                <a:solidFill>
                  <a:srgbClr val="C00000"/>
                </a:solidFill>
                <a:latin typeface="Times New Roman" pitchFamily="18" charset="0"/>
                <a:cs typeface="Times New Roman" pitchFamily="18" charset="0"/>
              </a:rPr>
              <a:t>kamu </a:t>
            </a:r>
            <a:r>
              <a:rPr lang="tr-TR" sz="2800" b="1" dirty="0" smtClean="0">
                <a:solidFill>
                  <a:srgbClr val="C00000"/>
                </a:solidFill>
                <a:latin typeface="Times New Roman" pitchFamily="18" charset="0"/>
                <a:cs typeface="Times New Roman" pitchFamily="18" charset="0"/>
              </a:rPr>
              <a:t>görevlisine </a:t>
            </a:r>
            <a:r>
              <a:rPr lang="tr-TR" sz="2800" b="1" dirty="0">
                <a:latin typeface="Times New Roman" pitchFamily="18" charset="0"/>
                <a:cs typeface="Times New Roman" pitchFamily="18" charset="0"/>
              </a:rPr>
              <a:t>ve varsa </a:t>
            </a:r>
            <a:r>
              <a:rPr lang="tr-TR" sz="2800" b="1" dirty="0">
                <a:solidFill>
                  <a:srgbClr val="C00000"/>
                </a:solidFill>
                <a:latin typeface="Times New Roman" pitchFamily="18" charset="0"/>
                <a:cs typeface="Times New Roman" pitchFamily="18" charset="0"/>
              </a:rPr>
              <a:t>şikayetçiye</a:t>
            </a:r>
            <a:r>
              <a:rPr lang="tr-TR" sz="2800" b="1" dirty="0">
                <a:latin typeface="Times New Roman" pitchFamily="18" charset="0"/>
                <a:cs typeface="Times New Roman" pitchFamily="18" charset="0"/>
              </a:rPr>
              <a:t> bildirir.</a:t>
            </a:r>
          </a:p>
          <a:p>
            <a:pPr marL="609600" indent="-609600"/>
            <a:endParaRPr lang="tr-TR" sz="2800" b="1" dirty="0">
              <a:latin typeface="Times New Roman" pitchFamily="18" charset="0"/>
              <a:cs typeface="Times New Roman" pitchFamily="18" charset="0"/>
            </a:endParaRPr>
          </a:p>
          <a:p>
            <a:pPr marL="609600" indent="-609600"/>
            <a:r>
              <a:rPr lang="tr-TR" sz="2800" b="1" dirty="0">
                <a:latin typeface="Times New Roman" pitchFamily="18" charset="0"/>
                <a:cs typeface="Times New Roman" pitchFamily="18" charset="0"/>
              </a:rPr>
              <a:t>Soruşturma izni verilmesine ilişkin karara karşı hakkında </a:t>
            </a:r>
            <a:r>
              <a:rPr lang="tr-TR" sz="2800" b="1" dirty="0" smtClean="0">
                <a:latin typeface="Times New Roman" pitchFamily="18" charset="0"/>
                <a:cs typeface="Times New Roman" pitchFamily="18" charset="0"/>
              </a:rPr>
              <a:t>inceleme </a:t>
            </a:r>
            <a:r>
              <a:rPr lang="tr-TR" sz="2800" b="1" dirty="0">
                <a:latin typeface="Times New Roman" pitchFamily="18" charset="0"/>
                <a:cs typeface="Times New Roman" pitchFamily="18" charset="0"/>
              </a:rPr>
              <a:t>yapılan </a:t>
            </a:r>
            <a:r>
              <a:rPr lang="tr-TR" sz="2800" b="1" dirty="0">
                <a:solidFill>
                  <a:srgbClr val="C00000"/>
                </a:solidFill>
                <a:latin typeface="Times New Roman" pitchFamily="18" charset="0"/>
                <a:cs typeface="Times New Roman" pitchFamily="18" charset="0"/>
              </a:rPr>
              <a:t>memur veya diğer kamu görevlisi; </a:t>
            </a:r>
          </a:p>
          <a:p>
            <a:pPr marL="609600" indent="-609600"/>
            <a:r>
              <a:rPr lang="tr-TR" sz="2800" b="1" dirty="0">
                <a:latin typeface="Times New Roman" pitchFamily="18" charset="0"/>
                <a:cs typeface="Times New Roman" pitchFamily="18" charset="0"/>
              </a:rPr>
              <a:t>soruşturma izni verilmemesine ilişkin karara karşı ise </a:t>
            </a:r>
          </a:p>
          <a:p>
            <a:pPr marL="0" indent="0">
              <a:buNone/>
            </a:pPr>
            <a:r>
              <a:rPr lang="tr-TR" sz="2800" b="1" dirty="0">
                <a:solidFill>
                  <a:srgbClr val="C00000"/>
                </a:solidFill>
                <a:latin typeface="Times New Roman" pitchFamily="18" charset="0"/>
                <a:cs typeface="Times New Roman" pitchFamily="18" charset="0"/>
              </a:rPr>
              <a:t> </a:t>
            </a:r>
            <a:r>
              <a:rPr lang="tr-TR" sz="2800" b="1" dirty="0" smtClean="0">
                <a:solidFill>
                  <a:srgbClr val="C00000"/>
                </a:solidFill>
                <a:latin typeface="Times New Roman" pitchFamily="18" charset="0"/>
                <a:cs typeface="Times New Roman" pitchFamily="18" charset="0"/>
              </a:rPr>
              <a:t>      Cumhuriyet </a:t>
            </a:r>
            <a:r>
              <a:rPr lang="tr-TR" sz="2800" b="1" dirty="0">
                <a:solidFill>
                  <a:srgbClr val="C00000"/>
                </a:solidFill>
                <a:latin typeface="Times New Roman" pitchFamily="18" charset="0"/>
                <a:cs typeface="Times New Roman" pitchFamily="18" charset="0"/>
              </a:rPr>
              <a:t>başsavcılığı </a:t>
            </a:r>
            <a:r>
              <a:rPr lang="tr-TR" sz="2800" b="1" dirty="0">
                <a:latin typeface="Times New Roman" pitchFamily="18" charset="0"/>
                <a:cs typeface="Times New Roman" pitchFamily="18" charset="0"/>
              </a:rPr>
              <a:t>veya </a:t>
            </a:r>
            <a:r>
              <a:rPr lang="tr-TR" sz="2800" b="1" dirty="0">
                <a:solidFill>
                  <a:srgbClr val="C00000"/>
                </a:solidFill>
                <a:latin typeface="Times New Roman" pitchFamily="18" charset="0"/>
                <a:cs typeface="Times New Roman" pitchFamily="18" charset="0"/>
              </a:rPr>
              <a:t>şikayetçi</a:t>
            </a:r>
            <a:r>
              <a:rPr lang="tr-TR" sz="2800" b="1" dirty="0">
                <a:latin typeface="Times New Roman" pitchFamily="18" charset="0"/>
                <a:cs typeface="Times New Roman" pitchFamily="18" charset="0"/>
              </a:rPr>
              <a:t> itiraz yoluna </a:t>
            </a:r>
          </a:p>
          <a:p>
            <a:pPr marL="0" indent="0">
              <a:buNone/>
            </a:pPr>
            <a:r>
              <a:rPr lang="tr-TR" sz="2800" b="1" dirty="0">
                <a:latin typeface="Times New Roman" pitchFamily="18" charset="0"/>
                <a:cs typeface="Times New Roman" pitchFamily="18" charset="0"/>
              </a:rPr>
              <a:t> </a:t>
            </a:r>
            <a:r>
              <a:rPr lang="tr-TR" sz="2800" b="1" dirty="0" smtClean="0">
                <a:latin typeface="Times New Roman" pitchFamily="18" charset="0"/>
                <a:cs typeface="Times New Roman" pitchFamily="18" charset="0"/>
              </a:rPr>
              <a:t>       gidebilir</a:t>
            </a:r>
            <a:r>
              <a:rPr lang="tr-TR" sz="2800" b="1" dirty="0">
                <a:latin typeface="Times New Roman" pitchFamily="18" charset="0"/>
                <a:cs typeface="Times New Roman" pitchFamily="18" charset="0"/>
              </a:rPr>
              <a:t>. </a:t>
            </a:r>
            <a:endParaRPr lang="tr-TR" sz="2800" b="1" dirty="0" smtClean="0">
              <a:latin typeface="Times New Roman" pitchFamily="18" charset="0"/>
              <a:cs typeface="Times New Roman" pitchFamily="18" charset="0"/>
            </a:endParaRPr>
          </a:p>
          <a:p>
            <a:pPr marL="609600" indent="-609600"/>
            <a:r>
              <a:rPr lang="tr-TR" sz="2800" b="1" dirty="0" smtClean="0">
                <a:latin typeface="Times New Roman" pitchFamily="18" charset="0"/>
                <a:cs typeface="Times New Roman" pitchFamily="18" charset="0"/>
              </a:rPr>
              <a:t>İtiraz </a:t>
            </a:r>
            <a:r>
              <a:rPr lang="tr-TR" sz="2800" b="1" dirty="0">
                <a:latin typeface="Times New Roman" pitchFamily="18" charset="0"/>
                <a:cs typeface="Times New Roman" pitchFamily="18" charset="0"/>
              </a:rPr>
              <a:t>süresi</a:t>
            </a:r>
            <a:r>
              <a:rPr lang="tr-TR" sz="2800" b="1" dirty="0" smtClean="0">
                <a:latin typeface="Times New Roman" pitchFamily="18" charset="0"/>
                <a:cs typeface="Times New Roman" pitchFamily="18" charset="0"/>
              </a:rPr>
              <a:t>, yetkili </a:t>
            </a:r>
            <a:r>
              <a:rPr lang="tr-TR" sz="2800" b="1" dirty="0">
                <a:latin typeface="Times New Roman" pitchFamily="18" charset="0"/>
                <a:cs typeface="Times New Roman" pitchFamily="18" charset="0"/>
              </a:rPr>
              <a:t>merciin kararının tebliğinden</a:t>
            </a:r>
          </a:p>
          <a:p>
            <a:pPr marL="0" indent="0">
              <a:buNone/>
            </a:pPr>
            <a:r>
              <a:rPr lang="tr-TR" sz="2800" b="1" dirty="0" smtClean="0">
                <a:latin typeface="Times New Roman" pitchFamily="18" charset="0"/>
                <a:cs typeface="Times New Roman" pitchFamily="18" charset="0"/>
              </a:rPr>
              <a:t>        itibaren </a:t>
            </a:r>
            <a:r>
              <a:rPr lang="tr-TR" sz="2800" b="1" dirty="0">
                <a:solidFill>
                  <a:srgbClr val="FF0000"/>
                </a:solidFill>
                <a:latin typeface="Times New Roman" pitchFamily="18" charset="0"/>
                <a:cs typeface="Times New Roman" pitchFamily="18" charset="0"/>
              </a:rPr>
              <a:t>on gündür.</a:t>
            </a:r>
          </a:p>
          <a:p>
            <a:endParaRPr lang="tr-TR" dirty="0"/>
          </a:p>
        </p:txBody>
      </p:sp>
      <p:sp>
        <p:nvSpPr>
          <p:cNvPr id="4" name="3 Veri Yer Tutucusu"/>
          <p:cNvSpPr>
            <a:spLocks noGrp="1"/>
          </p:cNvSpPr>
          <p:nvPr>
            <p:ph type="dt" sz="half" idx="10"/>
          </p:nvPr>
        </p:nvSpPr>
        <p:spPr/>
        <p:txBody>
          <a:bodyPr/>
          <a:lstStyle/>
          <a:p>
            <a:fld id="{AE4E8412-9C45-4E92-A967-490239AE5B83}"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48</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14577292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lstStyle/>
          <a:p>
            <a:pPr marL="342900" lvl="0" indent="-342900">
              <a:spcAft>
                <a:spcPts val="0"/>
              </a:spcAft>
              <a:buSzPts val="1200"/>
              <a:buNone/>
              <a:tabLst>
                <a:tab pos="457200" algn="l"/>
              </a:tabLst>
            </a:pPr>
            <a:r>
              <a:rPr lang="tr-TR" sz="2800" dirty="0" smtClean="0">
                <a:latin typeface="Times New Roman"/>
                <a:ea typeface="Times New Roman"/>
              </a:rPr>
              <a:t>*   </a:t>
            </a:r>
            <a:r>
              <a:rPr lang="tr-TR" sz="3600" dirty="0" smtClean="0">
                <a:latin typeface="Times New Roman"/>
                <a:ea typeface="Times New Roman"/>
              </a:rPr>
              <a:t>4483 </a:t>
            </a:r>
            <a:r>
              <a:rPr lang="tr-TR" sz="3600" dirty="0">
                <a:latin typeface="Times New Roman"/>
                <a:ea typeface="Times New Roman"/>
              </a:rPr>
              <a:t>sayılı Kanun uyarınca ihbarcıların itiraz hakkının bulunmadığı hakkında.</a:t>
            </a:r>
            <a:r>
              <a:rPr lang="tr-TR" sz="3600" b="1" dirty="0">
                <a:latin typeface="Times New Roman"/>
                <a:ea typeface="Times New Roman"/>
              </a:rPr>
              <a:t> (Danıştay 2. Daire, E:2000/3379, K:2000/4137, T:12.12.2000)</a:t>
            </a:r>
            <a:endParaRPr lang="tr-TR" sz="3600" dirty="0">
              <a:latin typeface="Times New Roman"/>
              <a:ea typeface="Times New Roman"/>
            </a:endParaRPr>
          </a:p>
          <a:p>
            <a:endParaRPr lang="tr-TR" dirty="0"/>
          </a:p>
        </p:txBody>
      </p:sp>
      <p:sp>
        <p:nvSpPr>
          <p:cNvPr id="4" name="3 Veri Yer Tutucusu"/>
          <p:cNvSpPr>
            <a:spLocks noGrp="1"/>
          </p:cNvSpPr>
          <p:nvPr>
            <p:ph type="dt" sz="half" idx="10"/>
          </p:nvPr>
        </p:nvSpPr>
        <p:spPr/>
        <p:txBody>
          <a:bodyPr/>
          <a:lstStyle/>
          <a:p>
            <a:fld id="{876F0554-7882-4C2A-8988-0707024B243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49</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27315587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04664"/>
            <a:ext cx="8229600" cy="936104"/>
          </a:xfrm>
        </p:spPr>
        <p:txBody>
          <a:bodyPr>
            <a:normAutofit/>
          </a:bodyPr>
          <a:lstStyle/>
          <a:p>
            <a:pPr lvl="0" algn="ctr" fontAlgn="base">
              <a:lnSpc>
                <a:spcPct val="130000"/>
              </a:lnSpc>
              <a:spcAft>
                <a:spcPct val="0"/>
              </a:spcAft>
            </a:pPr>
            <a:r>
              <a:rPr lang="tr-TR" sz="4000" b="1" dirty="0">
                <a:solidFill>
                  <a:srgbClr val="FF0000"/>
                </a:solidFill>
                <a:latin typeface="Albertus Extra Bold" pitchFamily="34" charset="0"/>
                <a:ea typeface="+mn-ea"/>
                <a:cs typeface="+mn-cs"/>
              </a:rPr>
              <a:t>İTİRAZ</a:t>
            </a:r>
          </a:p>
        </p:txBody>
      </p:sp>
      <p:sp>
        <p:nvSpPr>
          <p:cNvPr id="3" name="İçerik Yer Tutucusu 2"/>
          <p:cNvSpPr>
            <a:spLocks noGrp="1"/>
          </p:cNvSpPr>
          <p:nvPr>
            <p:ph idx="1"/>
          </p:nvPr>
        </p:nvSpPr>
        <p:spPr>
          <a:xfrm>
            <a:off x="457200" y="1844824"/>
            <a:ext cx="8229600" cy="4479776"/>
          </a:xfrm>
        </p:spPr>
        <p:txBody>
          <a:bodyPr>
            <a:normAutofit/>
          </a:bodyPr>
          <a:lstStyle/>
          <a:p>
            <a:pPr marL="609600" indent="-609600"/>
            <a:r>
              <a:rPr lang="tr-TR" sz="2800" b="1" dirty="0">
                <a:latin typeface="Times New Roman" pitchFamily="18" charset="0"/>
                <a:cs typeface="Times New Roman" pitchFamily="18" charset="0"/>
              </a:rPr>
              <a:t>İtiraza, 3 üncü maddenin (e), (f), g </a:t>
            </a:r>
            <a:r>
              <a:rPr lang="tr-TR" sz="2800" b="1" dirty="0" smtClean="0">
                <a:latin typeface="Times New Roman" pitchFamily="18" charset="0"/>
                <a:cs typeface="Times New Roman" pitchFamily="18" charset="0"/>
              </a:rPr>
              <a:t>(Cumhurbaşkanınca verilen </a:t>
            </a:r>
            <a:r>
              <a:rPr lang="tr-TR" sz="2800" b="1" dirty="0">
                <a:latin typeface="Times New Roman" pitchFamily="18" charset="0"/>
                <a:cs typeface="Times New Roman" pitchFamily="18" charset="0"/>
              </a:rPr>
              <a:t>izin hariç) ve (h) bentlerinde sayılanlar için </a:t>
            </a:r>
            <a:r>
              <a:rPr lang="tr-TR" sz="2800" b="1" dirty="0" smtClean="0">
                <a:solidFill>
                  <a:srgbClr val="FF0000"/>
                </a:solidFill>
                <a:latin typeface="Times New Roman" pitchFamily="18" charset="0"/>
                <a:cs typeface="Times New Roman" pitchFamily="18" charset="0"/>
              </a:rPr>
              <a:t>Danıştay </a:t>
            </a:r>
            <a:r>
              <a:rPr lang="tr-TR" sz="2800" b="1" dirty="0">
                <a:solidFill>
                  <a:srgbClr val="FF0000"/>
                </a:solidFill>
                <a:latin typeface="Times New Roman" pitchFamily="18" charset="0"/>
                <a:cs typeface="Times New Roman" pitchFamily="18" charset="0"/>
              </a:rPr>
              <a:t>İkinci Dairesi, </a:t>
            </a:r>
            <a:endParaRPr lang="tr-TR" sz="2800" b="1" dirty="0" smtClean="0">
              <a:solidFill>
                <a:srgbClr val="FF0000"/>
              </a:solidFill>
              <a:latin typeface="Times New Roman" pitchFamily="18" charset="0"/>
              <a:cs typeface="Times New Roman" pitchFamily="18" charset="0"/>
            </a:endParaRPr>
          </a:p>
          <a:p>
            <a:pPr marL="609600" indent="-609600"/>
            <a:r>
              <a:rPr lang="tr-TR" sz="2800" b="1" dirty="0" smtClean="0">
                <a:latin typeface="Times New Roman" pitchFamily="18" charset="0"/>
                <a:cs typeface="Times New Roman" pitchFamily="18" charset="0"/>
              </a:rPr>
              <a:t>diğerleri </a:t>
            </a:r>
            <a:r>
              <a:rPr lang="tr-TR" sz="2800" b="1" dirty="0">
                <a:latin typeface="Times New Roman" pitchFamily="18" charset="0"/>
                <a:cs typeface="Times New Roman" pitchFamily="18" charset="0"/>
              </a:rPr>
              <a:t>için yetkili merciin </a:t>
            </a:r>
            <a:r>
              <a:rPr lang="tr-TR" sz="2800" b="1" dirty="0" smtClean="0">
                <a:latin typeface="Times New Roman" pitchFamily="18" charset="0"/>
                <a:cs typeface="Times New Roman" pitchFamily="18" charset="0"/>
              </a:rPr>
              <a:t>yargı </a:t>
            </a:r>
            <a:r>
              <a:rPr lang="tr-TR" sz="2800" b="1" dirty="0">
                <a:latin typeface="Times New Roman" pitchFamily="18" charset="0"/>
                <a:cs typeface="Times New Roman" pitchFamily="18" charset="0"/>
              </a:rPr>
              <a:t>çevresinde bulunduğu </a:t>
            </a:r>
            <a:r>
              <a:rPr lang="tr-TR" sz="2800" b="1" dirty="0" smtClean="0">
                <a:solidFill>
                  <a:srgbClr val="FF9900"/>
                </a:solidFill>
                <a:latin typeface="Times New Roman" pitchFamily="18" charset="0"/>
                <a:cs typeface="Times New Roman" pitchFamily="18" charset="0"/>
              </a:rPr>
              <a:t>Bölge İdare Mahkemesi</a:t>
            </a:r>
            <a:r>
              <a:rPr lang="tr-TR" sz="2800" b="1" dirty="0" smtClean="0">
                <a:latin typeface="Times New Roman" pitchFamily="18" charset="0"/>
                <a:cs typeface="Times New Roman" pitchFamily="18" charset="0"/>
              </a:rPr>
              <a:t> bakar</a:t>
            </a:r>
            <a:r>
              <a:rPr lang="tr-TR" sz="2800" b="1" dirty="0">
                <a:latin typeface="Times New Roman" pitchFamily="18" charset="0"/>
                <a:cs typeface="Times New Roman" pitchFamily="18" charset="0"/>
              </a:rPr>
              <a:t>.</a:t>
            </a:r>
          </a:p>
          <a:p>
            <a:pPr marL="609600" indent="-609600"/>
            <a:r>
              <a:rPr lang="tr-TR" sz="2800" b="1" dirty="0" smtClean="0">
                <a:solidFill>
                  <a:srgbClr val="FF0000"/>
                </a:solidFill>
                <a:latin typeface="Times New Roman" pitchFamily="18" charset="0"/>
                <a:cs typeface="Times New Roman" pitchFamily="18" charset="0"/>
              </a:rPr>
              <a:t>İtirazlar</a:t>
            </a:r>
            <a:r>
              <a:rPr lang="tr-TR" sz="2800" b="1" dirty="0">
                <a:solidFill>
                  <a:srgbClr val="FF0000"/>
                </a:solidFill>
                <a:latin typeface="Times New Roman" pitchFamily="18" charset="0"/>
                <a:cs typeface="Times New Roman" pitchFamily="18" charset="0"/>
              </a:rPr>
              <a:t>, </a:t>
            </a:r>
            <a:r>
              <a:rPr lang="tr-TR" sz="2800" b="1" dirty="0">
                <a:latin typeface="Times New Roman" pitchFamily="18" charset="0"/>
                <a:cs typeface="Times New Roman" pitchFamily="18" charset="0"/>
              </a:rPr>
              <a:t>öncelikle incelenir ve en geç</a:t>
            </a:r>
            <a:r>
              <a:rPr lang="tr-TR" sz="2800" b="1" dirty="0">
                <a:solidFill>
                  <a:srgbClr val="FFFF00"/>
                </a:solidFill>
                <a:latin typeface="Times New Roman" pitchFamily="18" charset="0"/>
                <a:cs typeface="Times New Roman" pitchFamily="18" charset="0"/>
              </a:rPr>
              <a:t> </a:t>
            </a:r>
            <a:r>
              <a:rPr lang="tr-TR" sz="2800" b="1" dirty="0">
                <a:solidFill>
                  <a:srgbClr val="FF0000"/>
                </a:solidFill>
                <a:latin typeface="Times New Roman" pitchFamily="18" charset="0"/>
                <a:cs typeface="Times New Roman" pitchFamily="18" charset="0"/>
              </a:rPr>
              <a:t>üç ay </a:t>
            </a:r>
            <a:r>
              <a:rPr lang="tr-TR" sz="2800" b="1" dirty="0">
                <a:latin typeface="Times New Roman" pitchFamily="18" charset="0"/>
                <a:cs typeface="Times New Roman" pitchFamily="18" charset="0"/>
              </a:rPr>
              <a:t>içinde </a:t>
            </a:r>
            <a:r>
              <a:rPr lang="tr-TR" sz="2800" b="1" dirty="0" smtClean="0">
                <a:latin typeface="Times New Roman" pitchFamily="18" charset="0"/>
                <a:cs typeface="Times New Roman" pitchFamily="18" charset="0"/>
              </a:rPr>
              <a:t>karara </a:t>
            </a:r>
            <a:r>
              <a:rPr lang="tr-TR" sz="2800" b="1" dirty="0">
                <a:latin typeface="Times New Roman" pitchFamily="18" charset="0"/>
                <a:cs typeface="Times New Roman" pitchFamily="18" charset="0"/>
              </a:rPr>
              <a:t>bağlanır. Verilen kararlar </a:t>
            </a:r>
            <a:r>
              <a:rPr lang="tr-TR" sz="2800" b="1" dirty="0">
                <a:solidFill>
                  <a:srgbClr val="FF0000"/>
                </a:solidFill>
                <a:latin typeface="Times New Roman" pitchFamily="18" charset="0"/>
                <a:cs typeface="Times New Roman" pitchFamily="18" charset="0"/>
              </a:rPr>
              <a:t>kesindir</a:t>
            </a:r>
            <a:r>
              <a:rPr lang="tr-TR" sz="2800" b="1" dirty="0" smtClean="0">
                <a:solidFill>
                  <a:srgbClr val="FF0000"/>
                </a:solidFill>
                <a:latin typeface="Times New Roman" pitchFamily="18" charset="0"/>
                <a:cs typeface="Times New Roman" pitchFamily="18" charset="0"/>
              </a:rPr>
              <a:t>. </a:t>
            </a:r>
            <a:r>
              <a:rPr lang="tr-TR" sz="2800" b="1" dirty="0" smtClean="0">
                <a:latin typeface="Times New Roman" pitchFamily="18" charset="0"/>
                <a:cs typeface="Times New Roman" pitchFamily="18" charset="0"/>
              </a:rPr>
              <a:t>(</a:t>
            </a:r>
            <a:r>
              <a:rPr lang="tr-TR" sz="2800" b="1" dirty="0">
                <a:latin typeface="Times New Roman" pitchFamily="18" charset="0"/>
                <a:cs typeface="Times New Roman" pitchFamily="18" charset="0"/>
              </a:rPr>
              <a:t>mad.9)</a:t>
            </a:r>
          </a:p>
          <a:p>
            <a:endParaRPr lang="tr-TR" dirty="0"/>
          </a:p>
        </p:txBody>
      </p:sp>
      <p:sp>
        <p:nvSpPr>
          <p:cNvPr id="4" name="3 Veri Yer Tutucusu"/>
          <p:cNvSpPr>
            <a:spLocks noGrp="1"/>
          </p:cNvSpPr>
          <p:nvPr>
            <p:ph type="dt" sz="half" idx="10"/>
          </p:nvPr>
        </p:nvSpPr>
        <p:spPr/>
        <p:txBody>
          <a:bodyPr/>
          <a:lstStyle/>
          <a:p>
            <a:fld id="{B3F8FB89-1A9C-4B2C-9C81-DDC0D163D0E1}"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50</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90494693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332656"/>
            <a:ext cx="8229600" cy="792088"/>
          </a:xfrm>
        </p:spPr>
        <p:txBody>
          <a:bodyPr>
            <a:normAutofit/>
          </a:bodyPr>
          <a:lstStyle/>
          <a:p>
            <a:pPr algn="ctr"/>
            <a:r>
              <a:rPr lang="tr-TR" sz="3600" b="1" dirty="0">
                <a:solidFill>
                  <a:srgbClr val="FF0000"/>
                </a:solidFill>
                <a:latin typeface="Albertus Extra Bold" pitchFamily="34" charset="0"/>
              </a:rPr>
              <a:t>KARARLAR</a:t>
            </a:r>
            <a:endParaRPr lang="tr-TR" sz="3600" dirty="0">
              <a:solidFill>
                <a:srgbClr val="FF0000"/>
              </a:solidFill>
            </a:endParaRPr>
          </a:p>
        </p:txBody>
      </p:sp>
      <p:sp>
        <p:nvSpPr>
          <p:cNvPr id="3" name="İçerik Yer Tutucusu 2"/>
          <p:cNvSpPr>
            <a:spLocks noGrp="1"/>
          </p:cNvSpPr>
          <p:nvPr>
            <p:ph idx="1"/>
          </p:nvPr>
        </p:nvSpPr>
        <p:spPr>
          <a:xfrm>
            <a:off x="457200" y="1268760"/>
            <a:ext cx="8435280" cy="5055840"/>
          </a:xfrm>
        </p:spPr>
        <p:txBody>
          <a:bodyPr>
            <a:noAutofit/>
          </a:bodyPr>
          <a:lstStyle/>
          <a:p>
            <a:pPr>
              <a:lnSpc>
                <a:spcPct val="115000"/>
              </a:lnSpc>
              <a:spcAft>
                <a:spcPts val="1000"/>
              </a:spcAft>
            </a:pPr>
            <a:r>
              <a:rPr lang="tr-TR" sz="2400" b="1" dirty="0">
                <a:latin typeface="Times New Roman"/>
                <a:ea typeface="Calibri"/>
                <a:cs typeface="Times New Roman"/>
              </a:rPr>
              <a:t>Bölge idare mahkemelerince 4483 sayılı </a:t>
            </a:r>
            <a:r>
              <a:rPr lang="tr-TR" sz="2400" b="1" dirty="0" smtClean="0">
                <a:latin typeface="Times New Roman"/>
                <a:ea typeface="Calibri"/>
                <a:cs typeface="Times New Roman"/>
              </a:rPr>
              <a:t>Kanuna göre</a:t>
            </a:r>
            <a:r>
              <a:rPr lang="tr-TR" sz="2400" b="1" dirty="0">
                <a:latin typeface="Times New Roman"/>
                <a:ea typeface="Calibri"/>
                <a:cs typeface="Times New Roman"/>
              </a:rPr>
              <a:t>  verilen kararlara karşı, Danıştay'a ''temyiz'' imkanı olmadığı… </a:t>
            </a:r>
            <a:endParaRPr lang="tr-TR" sz="2400" dirty="0">
              <a:latin typeface="Calibri"/>
              <a:ea typeface="Calibri"/>
              <a:cs typeface="Times New Roman"/>
            </a:endParaRPr>
          </a:p>
          <a:p>
            <a:pPr>
              <a:lnSpc>
                <a:spcPct val="115000"/>
              </a:lnSpc>
              <a:spcAft>
                <a:spcPts val="1000"/>
              </a:spcAft>
            </a:pPr>
            <a:r>
              <a:rPr lang="tr-TR" sz="2400" b="1" dirty="0">
                <a:latin typeface="Times New Roman"/>
                <a:ea typeface="Calibri"/>
                <a:cs typeface="Times New Roman"/>
              </a:rPr>
              <a:t>4483 sayılı Kanunun 9. maddesinin 3. bendinde, itirazları inceleme yetkisinin memurun hukuki statüsüne göre Danıştay 2. Dairesi ile Bölge İdare Mahkemelerine verildiği ve verilen kararların da kesin olduğu belirtildiğinden, bu kararların </a:t>
            </a:r>
            <a:r>
              <a:rPr lang="tr-TR" sz="2400" b="1" dirty="0" err="1">
                <a:latin typeface="Times New Roman"/>
                <a:ea typeface="Calibri"/>
                <a:cs typeface="Times New Roman"/>
              </a:rPr>
              <a:t>temyizen</a:t>
            </a:r>
            <a:r>
              <a:rPr lang="tr-TR" sz="2400" b="1" dirty="0">
                <a:latin typeface="Times New Roman"/>
                <a:ea typeface="Calibri"/>
                <a:cs typeface="Times New Roman"/>
              </a:rPr>
              <a:t> ya da ikinci derecede incelenme olanağı bulunmamaktadır. Bu nedenle Manisa Valisi tarafından verilen temyiz dilekçesinin incelenmeksizin reddine…  </a:t>
            </a:r>
            <a:r>
              <a:rPr lang="tr-TR" sz="2400" b="1" dirty="0">
                <a:solidFill>
                  <a:srgbClr val="C00000"/>
                </a:solidFill>
                <a:latin typeface="Times New Roman"/>
                <a:ea typeface="Calibri"/>
                <a:cs typeface="Times New Roman"/>
              </a:rPr>
              <a:t>(İkinci Daire  21.6.2000 E:2000/1815, K:2000/2934)</a:t>
            </a:r>
            <a:endParaRPr lang="tr-TR" sz="2400" dirty="0">
              <a:solidFill>
                <a:srgbClr val="C00000"/>
              </a:solidFill>
              <a:effectLst/>
              <a:latin typeface="Calibri"/>
              <a:ea typeface="Calibri"/>
              <a:cs typeface="Times New Roman"/>
            </a:endParaRPr>
          </a:p>
        </p:txBody>
      </p:sp>
      <p:sp>
        <p:nvSpPr>
          <p:cNvPr id="4" name="3 Veri Yer Tutucusu"/>
          <p:cNvSpPr>
            <a:spLocks noGrp="1"/>
          </p:cNvSpPr>
          <p:nvPr>
            <p:ph type="dt" sz="half" idx="10"/>
          </p:nvPr>
        </p:nvSpPr>
        <p:spPr/>
        <p:txBody>
          <a:bodyPr/>
          <a:lstStyle/>
          <a:p>
            <a:fld id="{EBB5FD31-DA3B-421E-A9A6-4A72480EAC7C}"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4159330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normAutofit lnSpcReduction="10000"/>
          </a:bodyPr>
          <a:lstStyle/>
          <a:p>
            <a:pPr>
              <a:lnSpc>
                <a:spcPct val="115000"/>
              </a:lnSpc>
              <a:spcAft>
                <a:spcPts val="1000"/>
              </a:spcAft>
            </a:pPr>
            <a:r>
              <a:rPr lang="tr-TR" sz="2800" b="1" dirty="0">
                <a:latin typeface="Times New Roman"/>
                <a:ea typeface="Calibri"/>
                <a:cs typeface="Times New Roman"/>
              </a:rPr>
              <a:t>Danıştay 2. Dairesinin 4483 sayılı Kanuna göre verdiği kararların kesin olduğu ve tekrar incelenemeyeceği…</a:t>
            </a:r>
            <a:r>
              <a:rPr lang="tr-TR" sz="2800" dirty="0">
                <a:latin typeface="Times New Roman"/>
                <a:ea typeface="Calibri"/>
                <a:cs typeface="Times New Roman"/>
              </a:rPr>
              <a:t> 4483 sayılı Memurlar ve Diğer Kamu Görevlilerinin Yargılanması Hakkında Kanunun 9. maddesine göre Dairemizce verilen kararlar kesin olup, </a:t>
            </a:r>
            <a:r>
              <a:rPr lang="tr-TR" sz="2800" dirty="0" err="1">
                <a:latin typeface="Times New Roman"/>
                <a:ea typeface="Calibri"/>
                <a:cs typeface="Times New Roman"/>
              </a:rPr>
              <a:t>itirazen</a:t>
            </a:r>
            <a:r>
              <a:rPr lang="tr-TR" sz="2800" dirty="0">
                <a:latin typeface="Times New Roman"/>
                <a:ea typeface="Calibri"/>
                <a:cs typeface="Times New Roman"/>
              </a:rPr>
              <a:t> incelenme imkanı bulunmadığından, … Bakanlığının itirazının incelenmeksizin reddine</a:t>
            </a:r>
            <a:r>
              <a:rPr lang="tr-TR" sz="2800" b="1" dirty="0">
                <a:latin typeface="Times New Roman"/>
                <a:ea typeface="Calibri"/>
                <a:cs typeface="Times New Roman"/>
              </a:rPr>
              <a:t>…(</a:t>
            </a:r>
            <a:r>
              <a:rPr lang="tr-TR" sz="2800" b="1" dirty="0">
                <a:solidFill>
                  <a:srgbClr val="FF0000"/>
                </a:solidFill>
                <a:latin typeface="Times New Roman"/>
                <a:ea typeface="Calibri"/>
                <a:cs typeface="Times New Roman"/>
              </a:rPr>
              <a:t>İkinci Daire14.9.2000 E:2000/2896,K:2000/3147)</a:t>
            </a:r>
            <a:endParaRPr lang="tr-TR" sz="2400" dirty="0">
              <a:effectLst/>
              <a:latin typeface="Calibri"/>
              <a:ea typeface="Calibri"/>
              <a:cs typeface="Times New Roman"/>
            </a:endParaRPr>
          </a:p>
        </p:txBody>
      </p:sp>
      <p:sp>
        <p:nvSpPr>
          <p:cNvPr id="4" name="3 Veri Yer Tutucusu"/>
          <p:cNvSpPr>
            <a:spLocks noGrp="1"/>
          </p:cNvSpPr>
          <p:nvPr>
            <p:ph type="dt" sz="half" idx="10"/>
          </p:nvPr>
        </p:nvSpPr>
        <p:spPr/>
        <p:txBody>
          <a:bodyPr/>
          <a:lstStyle/>
          <a:p>
            <a:fld id="{425B78D0-E268-43FC-BE20-FB8A87B85BA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52</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67500428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08688"/>
          </a:xfrm>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normAutofit fontScale="92500"/>
          </a:bodyPr>
          <a:lstStyle/>
          <a:p>
            <a:pPr indent="449580">
              <a:lnSpc>
                <a:spcPct val="115000"/>
              </a:lnSpc>
              <a:spcAft>
                <a:spcPts val="1000"/>
              </a:spcAft>
            </a:pPr>
            <a:r>
              <a:rPr lang="tr-TR" sz="2800" dirty="0">
                <a:latin typeface="Times New Roman"/>
                <a:ea typeface="Calibri"/>
                <a:cs typeface="Times New Roman"/>
              </a:rPr>
              <a:t>4483 sayılı Kanunun 9 uncu maddesinde, yetkili merciin soruşturma izni verilmemesine ilişkin kararlarına karşı sadece Cumhuriyet başsavcısı veya şikayetçinin itiraz edebileceği hükme bağlandığından, şikayetçi konumunda olmadığını belirten </a:t>
            </a:r>
            <a:r>
              <a:rPr lang="tr-TR" sz="2800" dirty="0" smtClean="0">
                <a:latin typeface="Times New Roman"/>
                <a:ea typeface="Calibri"/>
                <a:cs typeface="Times New Roman"/>
              </a:rPr>
              <a:t>…..'</a:t>
            </a:r>
            <a:r>
              <a:rPr lang="tr-TR" sz="2800" dirty="0" err="1" smtClean="0">
                <a:latin typeface="Times New Roman"/>
                <a:ea typeface="Calibri"/>
                <a:cs typeface="Times New Roman"/>
              </a:rPr>
              <a:t>nin</a:t>
            </a:r>
            <a:r>
              <a:rPr lang="tr-TR" sz="2800" dirty="0">
                <a:latin typeface="Times New Roman"/>
                <a:ea typeface="Calibri"/>
                <a:cs typeface="Times New Roman"/>
              </a:rPr>
              <a:t> itirazının incelenmeksizin reddine dosyanın İçişleri Bakanlığına, kararın bir örneğinin itiraz edene gönderilmesine 23.6.2010 tarihinde oybirliğiyle karar verildi. </a:t>
            </a:r>
            <a:r>
              <a:rPr lang="tr-TR" sz="2800" b="1" dirty="0">
                <a:latin typeface="Times New Roman"/>
                <a:ea typeface="Calibri"/>
                <a:cs typeface="Times New Roman"/>
              </a:rPr>
              <a:t>DANIŞTAY 1. Daire 2010/977 E.N, 2010/1064 K.N.</a:t>
            </a:r>
            <a:endParaRPr lang="tr-TR" sz="2400" dirty="0">
              <a:effectLst/>
              <a:latin typeface="Calibri"/>
              <a:ea typeface="Calibri"/>
              <a:cs typeface="Times New Roman"/>
            </a:endParaRPr>
          </a:p>
        </p:txBody>
      </p:sp>
      <p:sp>
        <p:nvSpPr>
          <p:cNvPr id="4" name="3 Veri Yer Tutucusu"/>
          <p:cNvSpPr>
            <a:spLocks noGrp="1"/>
          </p:cNvSpPr>
          <p:nvPr>
            <p:ph type="dt" sz="half" idx="10"/>
          </p:nvPr>
        </p:nvSpPr>
        <p:spPr/>
        <p:txBody>
          <a:bodyPr/>
          <a:lstStyle/>
          <a:p>
            <a:fld id="{0F5627E7-4670-425D-96DD-7A5C7F7536B1}"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58540978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4000" b="1" dirty="0">
                <a:solidFill>
                  <a:srgbClr val="FF0000"/>
                </a:solidFill>
                <a:latin typeface="Albertus Extra Bold" pitchFamily="34" charset="0"/>
              </a:rPr>
              <a:t>KARARLAR</a:t>
            </a:r>
            <a:endParaRPr lang="tr-TR" sz="4000" dirty="0">
              <a:solidFill>
                <a:srgbClr val="FF0000"/>
              </a:solidFill>
            </a:endParaRPr>
          </a:p>
        </p:txBody>
      </p:sp>
      <p:sp>
        <p:nvSpPr>
          <p:cNvPr id="3" name="İçerik Yer Tutucusu 2"/>
          <p:cNvSpPr>
            <a:spLocks noGrp="1"/>
          </p:cNvSpPr>
          <p:nvPr>
            <p:ph idx="1"/>
          </p:nvPr>
        </p:nvSpPr>
        <p:spPr/>
        <p:txBody>
          <a:bodyPr>
            <a:normAutofit fontScale="92500" lnSpcReduction="10000"/>
          </a:bodyPr>
          <a:lstStyle/>
          <a:p>
            <a:pPr>
              <a:lnSpc>
                <a:spcPct val="115000"/>
              </a:lnSpc>
              <a:spcAft>
                <a:spcPts val="1000"/>
              </a:spcAft>
            </a:pPr>
            <a:r>
              <a:rPr lang="tr-TR" sz="2800" b="1" dirty="0">
                <a:latin typeface="Times New Roman"/>
                <a:ea typeface="Calibri"/>
                <a:cs typeface="Times New Roman"/>
              </a:rPr>
              <a:t>Soruşturma izni kararına itiraz süresinin kararın tebliğini izleyen günden itibaren başlayacağı </a:t>
            </a:r>
            <a:r>
              <a:rPr lang="tr-TR" sz="2800" b="1" dirty="0" err="1">
                <a:latin typeface="Times New Roman"/>
                <a:ea typeface="Calibri"/>
                <a:cs typeface="Times New Roman"/>
              </a:rPr>
              <a:t>hk</a:t>
            </a:r>
            <a:r>
              <a:rPr lang="tr-TR" sz="2800" b="1" dirty="0">
                <a:latin typeface="Times New Roman"/>
                <a:ea typeface="Calibri"/>
                <a:cs typeface="Times New Roman"/>
              </a:rPr>
              <a:t>. </a:t>
            </a:r>
            <a:r>
              <a:rPr lang="tr-TR" sz="2800" b="1" dirty="0" smtClean="0">
                <a:latin typeface="Times New Roman"/>
                <a:ea typeface="Calibri"/>
                <a:cs typeface="Times New Roman"/>
              </a:rPr>
              <a:t> </a:t>
            </a:r>
            <a:r>
              <a:rPr lang="tr-TR" sz="2800" dirty="0" smtClean="0">
                <a:latin typeface="Times New Roman"/>
                <a:ea typeface="Calibri"/>
                <a:cs typeface="Times New Roman"/>
              </a:rPr>
              <a:t>Belediye </a:t>
            </a:r>
            <a:r>
              <a:rPr lang="tr-TR" sz="2800" dirty="0">
                <a:latin typeface="Times New Roman"/>
                <a:ea typeface="Calibri"/>
                <a:cs typeface="Times New Roman"/>
              </a:rPr>
              <a:t>Başkanı ... hakkında soruşturma izni verilmesine İlişkin İçişleri Bakanının ... gün ve ... sayılı kararı kendisine 24.7.2000 tarihinde tebliğ edilmesine rağmen, adı geçenin 4483 sayılı Kanunun 9. maddesinde öngörülen tebliğ tarihini izleyen günden başlamak üzere 10 günlük itiraz süresi içinde en son 3.8.2000 tarihinde itiraz etmesi gerektiği </a:t>
            </a:r>
            <a:r>
              <a:rPr lang="tr-TR" sz="2800" dirty="0" err="1">
                <a:latin typeface="Times New Roman"/>
                <a:ea typeface="Calibri"/>
                <a:cs typeface="Times New Roman"/>
              </a:rPr>
              <a:t>hk</a:t>
            </a:r>
            <a:r>
              <a:rPr lang="tr-TR" sz="2800" b="1" dirty="0">
                <a:latin typeface="Times New Roman"/>
                <a:ea typeface="Calibri"/>
                <a:cs typeface="Times New Roman"/>
              </a:rPr>
              <a:t>. (D.2.D., E. 2000/3058, K:2000/3749).</a:t>
            </a:r>
            <a:endParaRPr lang="tr-TR" sz="2400" dirty="0">
              <a:latin typeface="Calibri"/>
              <a:ea typeface="Calibri"/>
              <a:cs typeface="Times New Roman"/>
            </a:endParaRPr>
          </a:p>
          <a:p>
            <a:endParaRPr lang="tr-TR" dirty="0"/>
          </a:p>
        </p:txBody>
      </p:sp>
      <p:sp>
        <p:nvSpPr>
          <p:cNvPr id="4" name="3 Veri Yer Tutucusu"/>
          <p:cNvSpPr>
            <a:spLocks noGrp="1"/>
          </p:cNvSpPr>
          <p:nvPr>
            <p:ph type="dt" sz="half" idx="10"/>
          </p:nvPr>
        </p:nvSpPr>
        <p:spPr/>
        <p:txBody>
          <a:bodyPr/>
          <a:lstStyle/>
          <a:p>
            <a:fld id="{8F89325E-F2FB-4871-84EF-4A6E85324A16}"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54</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1518764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lnSpc>
                <a:spcPct val="130000"/>
              </a:lnSpc>
              <a:spcAft>
                <a:spcPct val="0"/>
              </a:spcAft>
            </a:pPr>
            <a:r>
              <a:rPr lang="tr-TR" sz="3600" b="1" dirty="0">
                <a:solidFill>
                  <a:srgbClr val="FF0000"/>
                </a:solidFill>
                <a:latin typeface="Albertus Extra Bold" pitchFamily="34" charset="0"/>
                <a:ea typeface="+mn-ea"/>
                <a:cs typeface="+mn-cs"/>
              </a:rPr>
              <a:t>İŞTİRAK HALİNDE İŞLENEN SUÇLAR</a:t>
            </a:r>
          </a:p>
        </p:txBody>
      </p:sp>
      <p:sp>
        <p:nvSpPr>
          <p:cNvPr id="3" name="İçerik Yer Tutucusu 2"/>
          <p:cNvSpPr>
            <a:spLocks noGrp="1"/>
          </p:cNvSpPr>
          <p:nvPr>
            <p:ph idx="1"/>
          </p:nvPr>
        </p:nvSpPr>
        <p:spPr/>
        <p:txBody>
          <a:bodyPr/>
          <a:lstStyle/>
          <a:p>
            <a:pPr marL="609600" indent="-609600"/>
            <a:r>
              <a:rPr lang="tr-TR" sz="3200" b="1" dirty="0"/>
              <a:t>Bu Kanun kapsamındaki suçların iştirak </a:t>
            </a:r>
            <a:r>
              <a:rPr lang="tr-TR" sz="3200" b="1" dirty="0" smtClean="0"/>
              <a:t>halinde  işlenmesi </a:t>
            </a:r>
            <a:r>
              <a:rPr lang="tr-TR" sz="3200" b="1" dirty="0"/>
              <a:t>durumunda </a:t>
            </a:r>
            <a:endParaRPr lang="tr-TR" sz="3200" b="1" dirty="0" smtClean="0"/>
          </a:p>
          <a:p>
            <a:pPr marL="609600" indent="-609600"/>
            <a:r>
              <a:rPr lang="tr-TR" sz="3200" b="1" dirty="0" smtClean="0"/>
              <a:t>memur </a:t>
            </a:r>
            <a:r>
              <a:rPr lang="tr-TR" sz="3200" b="1" dirty="0"/>
              <a:t>olmayan, memur </a:t>
            </a:r>
            <a:r>
              <a:rPr lang="tr-TR" sz="3200" b="1" dirty="0" smtClean="0"/>
              <a:t> olanla</a:t>
            </a:r>
            <a:r>
              <a:rPr lang="tr-TR" sz="3200" b="1" dirty="0"/>
              <a:t>; </a:t>
            </a:r>
            <a:endParaRPr lang="tr-TR" sz="3200" b="1" dirty="0" smtClean="0"/>
          </a:p>
          <a:p>
            <a:pPr marL="609600" indent="-609600"/>
            <a:r>
              <a:rPr lang="tr-TR" sz="3200" b="1" dirty="0" smtClean="0">
                <a:solidFill>
                  <a:srgbClr val="C00000"/>
                </a:solidFill>
              </a:rPr>
              <a:t>ast </a:t>
            </a:r>
            <a:r>
              <a:rPr lang="tr-TR" sz="3200" b="1" dirty="0">
                <a:solidFill>
                  <a:srgbClr val="C00000"/>
                </a:solidFill>
              </a:rPr>
              <a:t>memur, üst memurla aynı </a:t>
            </a:r>
            <a:r>
              <a:rPr lang="tr-TR" sz="3200" b="1" dirty="0" smtClean="0">
                <a:solidFill>
                  <a:srgbClr val="C00000"/>
                </a:solidFill>
              </a:rPr>
              <a:t>mahkemede</a:t>
            </a:r>
            <a:r>
              <a:rPr lang="tr-TR" sz="3200" b="1" dirty="0" smtClean="0"/>
              <a:t> </a:t>
            </a:r>
            <a:r>
              <a:rPr lang="tr-TR" sz="3200" b="1" dirty="0"/>
              <a:t>yargılanır</a:t>
            </a:r>
            <a:r>
              <a:rPr lang="tr-TR" sz="3200" b="1" dirty="0" smtClean="0"/>
              <a:t>.(mad.10)</a:t>
            </a:r>
            <a:endParaRPr lang="tr-TR" sz="3200" b="1" dirty="0"/>
          </a:p>
          <a:p>
            <a:endParaRPr lang="tr-TR" dirty="0"/>
          </a:p>
        </p:txBody>
      </p:sp>
      <p:sp>
        <p:nvSpPr>
          <p:cNvPr id="4" name="3 Veri Yer Tutucusu"/>
          <p:cNvSpPr>
            <a:spLocks noGrp="1"/>
          </p:cNvSpPr>
          <p:nvPr>
            <p:ph type="dt" sz="half" idx="10"/>
          </p:nvPr>
        </p:nvSpPr>
        <p:spPr/>
        <p:txBody>
          <a:bodyPr/>
          <a:lstStyle/>
          <a:p>
            <a:fld id="{BAF3A6DB-E9EB-4473-B241-3A1084363BB9}"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3825368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60648"/>
            <a:ext cx="8229600" cy="1152128"/>
          </a:xfrm>
        </p:spPr>
        <p:txBody>
          <a:bodyPr>
            <a:normAutofit fontScale="90000"/>
          </a:bodyPr>
          <a:lstStyle/>
          <a:p>
            <a:pPr lvl="0" algn="ctr" fontAlgn="base">
              <a:lnSpc>
                <a:spcPct val="130000"/>
              </a:lnSpc>
              <a:spcAft>
                <a:spcPct val="0"/>
              </a:spcAft>
            </a:pP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a:solidFill>
                  <a:srgbClr val="CC6600"/>
                </a:solidFill>
                <a:latin typeface="Albertus Extra Bold" pitchFamily="34" charset="0"/>
              </a:rPr>
              <a:t/>
            </a:r>
            <a:br>
              <a:rPr lang="tr-TR" sz="2200" dirty="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a:solidFill>
                  <a:srgbClr val="CC6600"/>
                </a:solidFill>
                <a:latin typeface="Albertus Extra Bold" pitchFamily="34" charset="0"/>
              </a:rPr>
              <a:t/>
            </a:r>
            <a:br>
              <a:rPr lang="tr-TR" sz="2200" dirty="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200" dirty="0" smtClean="0">
                <a:solidFill>
                  <a:srgbClr val="CC6600"/>
                </a:solidFill>
                <a:latin typeface="Albertus Extra Bold" pitchFamily="34" charset="0"/>
              </a:rPr>
              <a:t/>
            </a:r>
            <a:br>
              <a:rPr lang="tr-TR" sz="2200" dirty="0" smtClean="0">
                <a:solidFill>
                  <a:srgbClr val="CC6600"/>
                </a:solidFill>
                <a:latin typeface="Albertus Extra Bold" pitchFamily="34" charset="0"/>
              </a:rPr>
            </a:br>
            <a:r>
              <a:rPr lang="tr-TR" sz="2700" b="1" dirty="0" smtClean="0">
                <a:solidFill>
                  <a:srgbClr val="FF0000"/>
                </a:solidFill>
                <a:latin typeface="Albertus Extra Bold" pitchFamily="34" charset="0"/>
              </a:rPr>
              <a:t>HAZIRLIK </a:t>
            </a:r>
            <a:r>
              <a:rPr lang="tr-TR" sz="2700" b="1" dirty="0">
                <a:solidFill>
                  <a:srgbClr val="FF0000"/>
                </a:solidFill>
                <a:latin typeface="Albertus Extra Bold" pitchFamily="34" charset="0"/>
              </a:rPr>
              <a:t>SORUŞTURMASINI YAPACAK MERCİLER</a:t>
            </a:r>
            <a:r>
              <a:rPr lang="tr-TR" sz="2200" b="1" dirty="0">
                <a:solidFill>
                  <a:srgbClr val="CC6600"/>
                </a:solidFill>
                <a:latin typeface="Albertus Extra Bold" pitchFamily="34" charset="0"/>
              </a:rPr>
              <a:t/>
            </a:r>
            <a:br>
              <a:rPr lang="tr-TR" sz="2200" b="1" dirty="0">
                <a:solidFill>
                  <a:srgbClr val="CC6600"/>
                </a:solidFill>
                <a:latin typeface="Albertus Extra Bold" pitchFamily="34" charset="0"/>
              </a:rPr>
            </a:br>
            <a:endParaRPr lang="tr-TR" sz="2800" b="1" dirty="0"/>
          </a:p>
        </p:txBody>
      </p:sp>
      <p:sp>
        <p:nvSpPr>
          <p:cNvPr id="3" name="İçerik Yer Tutucusu 2"/>
          <p:cNvSpPr>
            <a:spLocks noGrp="1"/>
          </p:cNvSpPr>
          <p:nvPr>
            <p:ph idx="1"/>
          </p:nvPr>
        </p:nvSpPr>
        <p:spPr>
          <a:xfrm>
            <a:off x="457200" y="1412776"/>
            <a:ext cx="8229600" cy="4911824"/>
          </a:xfrm>
        </p:spPr>
        <p:txBody>
          <a:bodyPr>
            <a:normAutofit fontScale="92500" lnSpcReduction="20000"/>
          </a:bodyPr>
          <a:lstStyle/>
          <a:p>
            <a:pPr marL="609600" indent="-609600"/>
            <a:r>
              <a:rPr lang="tr-TR" sz="2800" b="1" dirty="0"/>
              <a:t>Hazırlık soruşturması genel hükümlere göre yetkili ve </a:t>
            </a:r>
            <a:r>
              <a:rPr lang="tr-TR" sz="2800" b="1" dirty="0" smtClean="0"/>
              <a:t>görevli </a:t>
            </a:r>
            <a:r>
              <a:rPr lang="tr-TR" sz="2800" b="1" dirty="0">
                <a:solidFill>
                  <a:srgbClr val="FF9900"/>
                </a:solidFill>
              </a:rPr>
              <a:t>Cumhuriyet Başsavcılığı</a:t>
            </a:r>
            <a:r>
              <a:rPr lang="tr-TR" sz="2800" b="1" dirty="0"/>
              <a:t> tarafından yapılır. </a:t>
            </a:r>
          </a:p>
          <a:p>
            <a:pPr marL="609600" indent="-609600"/>
            <a:endParaRPr lang="tr-TR" sz="2800" b="1" dirty="0"/>
          </a:p>
          <a:p>
            <a:pPr marL="609600" indent="-609600"/>
            <a:r>
              <a:rPr lang="tr-TR" sz="2800" b="1" dirty="0"/>
              <a:t>Ancak</a:t>
            </a:r>
            <a:r>
              <a:rPr lang="tr-TR" sz="2800" b="1" dirty="0" smtClean="0"/>
              <a:t>, Cumhurbaşkanlığı </a:t>
            </a:r>
            <a:r>
              <a:rPr lang="tr-TR" sz="2800" b="1" dirty="0"/>
              <a:t>Genel Sekreteri, Türkiye </a:t>
            </a:r>
            <a:r>
              <a:rPr lang="tr-TR" sz="2800" b="1" dirty="0" smtClean="0"/>
              <a:t>Büyük </a:t>
            </a:r>
            <a:r>
              <a:rPr lang="tr-TR" sz="2800" b="1" dirty="0"/>
              <a:t>Millet Meclisi Genel Sekreteri, müsteşarlar ve </a:t>
            </a:r>
            <a:r>
              <a:rPr lang="tr-TR" sz="2800" b="1" dirty="0" smtClean="0"/>
              <a:t>valiler </a:t>
            </a:r>
            <a:r>
              <a:rPr lang="tr-TR" sz="2800" b="1" dirty="0"/>
              <a:t>ile ilgili olarak yapılacak olan hazırlık </a:t>
            </a:r>
            <a:r>
              <a:rPr lang="tr-TR" sz="2800" b="1" dirty="0" smtClean="0"/>
              <a:t>soruşturması </a:t>
            </a:r>
            <a:r>
              <a:rPr lang="tr-TR" sz="2800" b="1" dirty="0">
                <a:solidFill>
                  <a:srgbClr val="FF0000"/>
                </a:solidFill>
              </a:rPr>
              <a:t>Yargıtay Cumhuriyet Başsavcısı veya </a:t>
            </a:r>
            <a:r>
              <a:rPr lang="tr-TR" sz="2800" b="1" dirty="0" err="1">
                <a:solidFill>
                  <a:srgbClr val="FF0000"/>
                </a:solidFill>
              </a:rPr>
              <a:t>Başsavcıvekili</a:t>
            </a:r>
            <a:r>
              <a:rPr lang="tr-TR" sz="2800" b="1" dirty="0" smtClean="0">
                <a:solidFill>
                  <a:srgbClr val="FF0000"/>
                </a:solidFill>
              </a:rPr>
              <a:t>,</a:t>
            </a:r>
          </a:p>
          <a:p>
            <a:pPr marL="609600" indent="-609600"/>
            <a:r>
              <a:rPr lang="tr-TR" sz="2800" b="1" dirty="0" smtClean="0">
                <a:solidFill>
                  <a:srgbClr val="FF9900"/>
                </a:solidFill>
              </a:rPr>
              <a:t> </a:t>
            </a:r>
            <a:endParaRPr lang="tr-TR" sz="2800" b="1" dirty="0">
              <a:solidFill>
                <a:srgbClr val="FF9900"/>
              </a:solidFill>
            </a:endParaRPr>
          </a:p>
          <a:p>
            <a:pPr marL="609600" indent="-609600"/>
            <a:r>
              <a:rPr lang="tr-TR" sz="2800" b="1" dirty="0"/>
              <a:t>kaymakamlar ile ilgili hazırlık soruşturması ise </a:t>
            </a:r>
          </a:p>
          <a:p>
            <a:pPr marL="609600" indent="-609600"/>
            <a:r>
              <a:rPr lang="tr-TR" sz="2800" b="1" dirty="0">
                <a:solidFill>
                  <a:srgbClr val="FF0000"/>
                </a:solidFill>
              </a:rPr>
              <a:t>il Cumhuriyet Başsavcısı veya </a:t>
            </a:r>
            <a:r>
              <a:rPr lang="tr-TR" sz="2800" b="1" dirty="0" err="1">
                <a:solidFill>
                  <a:srgbClr val="FF0000"/>
                </a:solidFill>
              </a:rPr>
              <a:t>Başsavcıvekili</a:t>
            </a:r>
            <a:r>
              <a:rPr lang="tr-TR" sz="2800" b="1" dirty="0">
                <a:solidFill>
                  <a:srgbClr val="FF0000"/>
                </a:solidFill>
              </a:rPr>
              <a:t> </a:t>
            </a:r>
          </a:p>
          <a:p>
            <a:pPr marL="609600" indent="-609600"/>
            <a:r>
              <a:rPr lang="tr-TR" sz="2800" b="1" dirty="0">
                <a:solidFill>
                  <a:srgbClr val="FF0000"/>
                </a:solidFill>
              </a:rPr>
              <a:t>tarafından yapılır</a:t>
            </a:r>
            <a:r>
              <a:rPr lang="tr-TR" sz="2800" b="1" dirty="0" smtClean="0">
                <a:solidFill>
                  <a:srgbClr val="FF0000"/>
                </a:solidFill>
              </a:rPr>
              <a:t>. </a:t>
            </a:r>
            <a:r>
              <a:rPr lang="tr-TR" sz="2800" b="1" dirty="0">
                <a:solidFill>
                  <a:srgbClr val="FF0000"/>
                </a:solidFill>
              </a:rPr>
              <a:t>(</a:t>
            </a:r>
            <a:r>
              <a:rPr lang="tr-TR" sz="2800" b="1" dirty="0" smtClean="0">
                <a:solidFill>
                  <a:srgbClr val="FF0000"/>
                </a:solidFill>
              </a:rPr>
              <a:t>mad.11.12)</a:t>
            </a:r>
            <a:endParaRPr lang="tr-TR" sz="2800" b="1" dirty="0">
              <a:solidFill>
                <a:srgbClr val="FF0000"/>
              </a:solidFill>
            </a:endParaRPr>
          </a:p>
        </p:txBody>
      </p:sp>
      <p:sp>
        <p:nvSpPr>
          <p:cNvPr id="4" name="3 Veri Yer Tutucusu"/>
          <p:cNvSpPr>
            <a:spLocks noGrp="1"/>
          </p:cNvSpPr>
          <p:nvPr>
            <p:ph type="dt" sz="half" idx="10"/>
          </p:nvPr>
        </p:nvSpPr>
        <p:spPr/>
        <p:txBody>
          <a:bodyPr/>
          <a:lstStyle/>
          <a:p>
            <a:fld id="{42D3B676-22C1-48D4-8864-93A71EFD9183}"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56</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41488690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64704"/>
            <a:ext cx="8229600" cy="648072"/>
          </a:xfrm>
        </p:spPr>
        <p:txBody>
          <a:bodyPr>
            <a:normAutofit/>
          </a:bodyPr>
          <a:lstStyle/>
          <a:p>
            <a:pPr lvl="0" algn="ctr" fontAlgn="base">
              <a:lnSpc>
                <a:spcPct val="130000"/>
              </a:lnSpc>
              <a:spcAft>
                <a:spcPct val="0"/>
              </a:spcAft>
            </a:pPr>
            <a:r>
              <a:rPr lang="tr-TR" sz="2400" b="1" dirty="0">
                <a:solidFill>
                  <a:srgbClr val="FF0000"/>
                </a:solidFill>
                <a:latin typeface="Albertus Extra Bold" pitchFamily="34" charset="0"/>
                <a:ea typeface="+mn-ea"/>
                <a:cs typeface="+mn-cs"/>
              </a:rPr>
              <a:t>HAZIRLIK SORUŞTURMASINI YAPACAK </a:t>
            </a:r>
            <a:r>
              <a:rPr lang="tr-TR" sz="2400" b="1" dirty="0" smtClean="0">
                <a:solidFill>
                  <a:srgbClr val="FF0000"/>
                </a:solidFill>
                <a:latin typeface="Albertus Extra Bold" pitchFamily="34" charset="0"/>
                <a:ea typeface="+mn-ea"/>
                <a:cs typeface="+mn-cs"/>
              </a:rPr>
              <a:t>MERCİLER</a:t>
            </a:r>
            <a:endParaRPr lang="tr-TR" b="1" dirty="0">
              <a:solidFill>
                <a:srgbClr val="FF0000"/>
              </a:solidFill>
            </a:endParaRPr>
          </a:p>
        </p:txBody>
      </p:sp>
      <p:sp>
        <p:nvSpPr>
          <p:cNvPr id="3" name="İçerik Yer Tutucusu 2"/>
          <p:cNvSpPr>
            <a:spLocks noGrp="1"/>
          </p:cNvSpPr>
          <p:nvPr>
            <p:ph idx="1"/>
          </p:nvPr>
        </p:nvSpPr>
        <p:spPr>
          <a:xfrm>
            <a:off x="457200" y="1556792"/>
            <a:ext cx="8229600" cy="4767808"/>
          </a:xfrm>
        </p:spPr>
        <p:txBody>
          <a:bodyPr>
            <a:normAutofit lnSpcReduction="10000"/>
          </a:bodyPr>
          <a:lstStyle/>
          <a:p>
            <a:pPr marL="609600" indent="-609600"/>
            <a:r>
              <a:rPr lang="tr-TR" sz="2800" b="1" dirty="0"/>
              <a:t>Hazırlık soruşturması sırasında hâkim kararı alınmasını </a:t>
            </a:r>
            <a:r>
              <a:rPr lang="tr-TR" sz="2800" b="1" dirty="0" smtClean="0"/>
              <a:t>gerektiren </a:t>
            </a:r>
            <a:r>
              <a:rPr lang="tr-TR" sz="2800" b="1" dirty="0"/>
              <a:t>hususlarda; Cumhurbaşkanlığı Genel Sekreteri, Türkiye Büyük Millet Meclisi Genel Sekreteri, müsteşarlar ve valiler için </a:t>
            </a:r>
            <a:r>
              <a:rPr lang="tr-TR" sz="2800" b="1" dirty="0">
                <a:solidFill>
                  <a:srgbClr val="FF0000"/>
                </a:solidFill>
              </a:rPr>
              <a:t>Yargıtay’ın ilgili ceza dairesine, </a:t>
            </a:r>
            <a:endParaRPr lang="tr-TR" sz="2800" b="1" dirty="0" smtClean="0">
              <a:solidFill>
                <a:srgbClr val="FF0000"/>
              </a:solidFill>
            </a:endParaRPr>
          </a:p>
          <a:p>
            <a:pPr marL="609600" indent="-609600"/>
            <a:r>
              <a:rPr lang="tr-TR" sz="2800" b="1" dirty="0"/>
              <a:t>Kaymakamlar için </a:t>
            </a:r>
            <a:r>
              <a:rPr lang="tr-TR" sz="2800" b="1" dirty="0">
                <a:solidFill>
                  <a:srgbClr val="FF0000"/>
                </a:solidFill>
              </a:rPr>
              <a:t>il asliye ceza mahkemesine, </a:t>
            </a:r>
            <a:endParaRPr lang="tr-TR" sz="2800" b="1" dirty="0" smtClean="0">
              <a:solidFill>
                <a:srgbClr val="FF0000"/>
              </a:solidFill>
            </a:endParaRPr>
          </a:p>
          <a:p>
            <a:pPr marL="609600" indent="-609600"/>
            <a:r>
              <a:rPr lang="tr-TR" sz="2800" b="1" dirty="0" smtClean="0"/>
              <a:t>diğerleri </a:t>
            </a:r>
            <a:r>
              <a:rPr lang="tr-TR" sz="2800" b="1" dirty="0"/>
              <a:t>için ise genel </a:t>
            </a:r>
            <a:r>
              <a:rPr lang="tr-TR" sz="2800" b="1" dirty="0" smtClean="0"/>
              <a:t>hükümlere </a:t>
            </a:r>
            <a:r>
              <a:rPr lang="tr-TR" sz="2800" b="1" dirty="0"/>
              <a:t>göre yetkili ve görevli </a:t>
            </a:r>
            <a:r>
              <a:rPr lang="tr-TR" sz="2800" b="1" dirty="0">
                <a:solidFill>
                  <a:srgbClr val="FF0000"/>
                </a:solidFill>
              </a:rPr>
              <a:t>sulh ceza </a:t>
            </a:r>
            <a:r>
              <a:rPr lang="tr-TR" sz="2800" b="1" dirty="0"/>
              <a:t>hâkimine </a:t>
            </a:r>
          </a:p>
          <a:p>
            <a:pPr marL="609600" indent="-609600"/>
            <a:r>
              <a:rPr lang="tr-TR" sz="2800" b="1" dirty="0"/>
              <a:t>başvurulur</a:t>
            </a:r>
            <a:r>
              <a:rPr lang="tr-TR" sz="2800" b="1" dirty="0" smtClean="0"/>
              <a:t>. </a:t>
            </a:r>
            <a:r>
              <a:rPr lang="tr-TR" sz="2800" b="1" dirty="0" smtClean="0">
                <a:solidFill>
                  <a:srgbClr val="FF0000"/>
                </a:solidFill>
              </a:rPr>
              <a:t>(mad.12)</a:t>
            </a:r>
            <a:endParaRPr lang="tr-TR" sz="2800" b="1" dirty="0">
              <a:solidFill>
                <a:srgbClr val="FF0000"/>
              </a:solidFill>
            </a:endParaRPr>
          </a:p>
          <a:p>
            <a:endParaRPr lang="tr-TR" dirty="0"/>
          </a:p>
        </p:txBody>
      </p:sp>
      <p:sp>
        <p:nvSpPr>
          <p:cNvPr id="4" name="3 Veri Yer Tutucusu"/>
          <p:cNvSpPr>
            <a:spLocks noGrp="1"/>
          </p:cNvSpPr>
          <p:nvPr>
            <p:ph type="dt" sz="half" idx="10"/>
          </p:nvPr>
        </p:nvSpPr>
        <p:spPr/>
        <p:txBody>
          <a:bodyPr/>
          <a:lstStyle/>
          <a:p>
            <a:fld id="{11F3E2E8-733A-455C-BD1B-4F5070E8EAF8}"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57</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19771131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852704"/>
          </a:xfrm>
        </p:spPr>
        <p:txBody>
          <a:bodyPr>
            <a:normAutofit/>
          </a:bodyPr>
          <a:lstStyle/>
          <a:p>
            <a:pPr lvl="0" algn="ctr" fontAlgn="base">
              <a:lnSpc>
                <a:spcPct val="130000"/>
              </a:lnSpc>
              <a:spcAft>
                <a:spcPct val="0"/>
              </a:spcAft>
            </a:pPr>
            <a:r>
              <a:rPr lang="tr-TR" sz="3600" b="1" dirty="0">
                <a:solidFill>
                  <a:srgbClr val="FF0000"/>
                </a:solidFill>
                <a:latin typeface="Albertus Extra Bold" pitchFamily="34" charset="0"/>
                <a:ea typeface="+mn-ea"/>
                <a:cs typeface="+mn-cs"/>
              </a:rPr>
              <a:t>YETKİLİ VE GÖREVLİ MAHKEME</a:t>
            </a:r>
          </a:p>
        </p:txBody>
      </p:sp>
      <p:sp>
        <p:nvSpPr>
          <p:cNvPr id="3" name="İçerik Yer Tutucusu 2"/>
          <p:cNvSpPr>
            <a:spLocks noGrp="1"/>
          </p:cNvSpPr>
          <p:nvPr>
            <p:ph idx="1"/>
          </p:nvPr>
        </p:nvSpPr>
        <p:spPr/>
        <p:txBody>
          <a:bodyPr>
            <a:normAutofit lnSpcReduction="10000"/>
          </a:bodyPr>
          <a:lstStyle/>
          <a:p>
            <a:pPr marL="609600" indent="-609600"/>
            <a:r>
              <a:rPr lang="tr-TR" sz="2800" b="1" dirty="0"/>
              <a:t>Davaya bakmaya yetkili ve görevli mahkeme, genel hükümlere göre </a:t>
            </a:r>
            <a:r>
              <a:rPr lang="tr-TR" sz="2800" b="1" dirty="0">
                <a:solidFill>
                  <a:srgbClr val="FF0000"/>
                </a:solidFill>
              </a:rPr>
              <a:t>yetkili ve görevli mahkemedir. </a:t>
            </a:r>
          </a:p>
          <a:p>
            <a:pPr marL="609600" indent="-609600"/>
            <a:r>
              <a:rPr lang="tr-TR" sz="2800" b="1" dirty="0"/>
              <a:t>Ancak, </a:t>
            </a:r>
          </a:p>
          <a:p>
            <a:pPr marL="609600" indent="-609600"/>
            <a:r>
              <a:rPr lang="tr-TR" sz="2800" b="1" dirty="0"/>
              <a:t>Cumhurbaşkanlığı Genel Sekreteri, Türkiye Büyük Millet </a:t>
            </a:r>
            <a:r>
              <a:rPr lang="tr-TR" sz="2800" b="1" dirty="0" smtClean="0"/>
              <a:t>Meclisi </a:t>
            </a:r>
            <a:r>
              <a:rPr lang="tr-TR" sz="2800" b="1" dirty="0"/>
              <a:t>Genel Sekreteri, müsteşarlar ve valiler için </a:t>
            </a:r>
            <a:r>
              <a:rPr lang="tr-TR" sz="2800" b="1" dirty="0" smtClean="0"/>
              <a:t>yetkili ve </a:t>
            </a:r>
            <a:r>
              <a:rPr lang="tr-TR" sz="2800" b="1" dirty="0"/>
              <a:t>görevli mahkeme </a:t>
            </a:r>
            <a:r>
              <a:rPr lang="tr-TR" sz="2800" b="1" dirty="0" err="1">
                <a:solidFill>
                  <a:srgbClr val="FF0000"/>
                </a:solidFill>
              </a:rPr>
              <a:t>Yargıtayın</a:t>
            </a:r>
            <a:r>
              <a:rPr lang="tr-TR" sz="2800" b="1" dirty="0">
                <a:solidFill>
                  <a:srgbClr val="FF0000"/>
                </a:solidFill>
              </a:rPr>
              <a:t> ilgili ceza dairesi, </a:t>
            </a:r>
          </a:p>
          <a:p>
            <a:pPr marL="609600" indent="-609600"/>
            <a:r>
              <a:rPr lang="tr-TR" sz="2800" b="1" dirty="0"/>
              <a:t>kaymakamlar için </a:t>
            </a:r>
            <a:r>
              <a:rPr lang="tr-TR" sz="2800" b="1" dirty="0">
                <a:solidFill>
                  <a:srgbClr val="FF0000"/>
                </a:solidFill>
              </a:rPr>
              <a:t>ise il ağır ceza mahkemesidir</a:t>
            </a:r>
            <a:r>
              <a:rPr lang="tr-TR" sz="2800" b="1" dirty="0" smtClean="0">
                <a:solidFill>
                  <a:srgbClr val="FF0000"/>
                </a:solidFill>
              </a:rPr>
              <a:t>. </a:t>
            </a:r>
            <a:r>
              <a:rPr lang="tr-TR" sz="2800" b="1" dirty="0">
                <a:solidFill>
                  <a:srgbClr val="FF0000"/>
                </a:solidFill>
              </a:rPr>
              <a:t>(mad.13)</a:t>
            </a:r>
          </a:p>
        </p:txBody>
      </p:sp>
      <p:sp>
        <p:nvSpPr>
          <p:cNvPr id="4" name="3 Veri Yer Tutucusu"/>
          <p:cNvSpPr>
            <a:spLocks noGrp="1"/>
          </p:cNvSpPr>
          <p:nvPr>
            <p:ph type="dt" sz="half" idx="10"/>
          </p:nvPr>
        </p:nvSpPr>
        <p:spPr/>
        <p:txBody>
          <a:bodyPr/>
          <a:lstStyle/>
          <a:p>
            <a:fld id="{884511E2-81F3-4FC2-B900-FBD4F2043200}"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58</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3039979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lnSpc>
                <a:spcPct val="130000"/>
              </a:lnSpc>
              <a:spcAft>
                <a:spcPct val="0"/>
              </a:spcAft>
            </a:pPr>
            <a:r>
              <a:rPr lang="tr-TR" sz="4000" b="1" dirty="0">
                <a:solidFill>
                  <a:srgbClr val="FF0000"/>
                </a:solidFill>
                <a:latin typeface="Albertus Extra Bold" pitchFamily="34" charset="0"/>
                <a:ea typeface="+mn-ea"/>
                <a:cs typeface="+mn-cs"/>
              </a:rPr>
              <a:t>VEKİLLERİN DURUMU</a:t>
            </a:r>
          </a:p>
        </p:txBody>
      </p:sp>
      <p:sp>
        <p:nvSpPr>
          <p:cNvPr id="3" name="İçerik Yer Tutucusu 2"/>
          <p:cNvSpPr>
            <a:spLocks noGrp="1"/>
          </p:cNvSpPr>
          <p:nvPr>
            <p:ph idx="1"/>
          </p:nvPr>
        </p:nvSpPr>
        <p:spPr/>
        <p:txBody>
          <a:bodyPr/>
          <a:lstStyle/>
          <a:p>
            <a:pPr marL="609600" indent="-609600"/>
            <a:r>
              <a:rPr lang="tr-TR" sz="4400" b="1" dirty="0"/>
              <a:t>Bu Kanunun uygulanmasında vekiller, </a:t>
            </a:r>
          </a:p>
          <a:p>
            <a:pPr marL="609600" indent="-609600">
              <a:buNone/>
            </a:pPr>
            <a:r>
              <a:rPr lang="tr-TR" sz="4400" b="1" dirty="0" smtClean="0"/>
              <a:t>    asillerin </a:t>
            </a:r>
            <a:r>
              <a:rPr lang="tr-TR" sz="4400" b="1" dirty="0"/>
              <a:t>tabi olduğu usule tabidir.</a:t>
            </a:r>
          </a:p>
          <a:p>
            <a:pPr>
              <a:buNone/>
            </a:pPr>
            <a:endParaRPr lang="tr-TR" dirty="0"/>
          </a:p>
        </p:txBody>
      </p:sp>
      <p:sp>
        <p:nvSpPr>
          <p:cNvPr id="4" name="3 Veri Yer Tutucusu"/>
          <p:cNvSpPr>
            <a:spLocks noGrp="1"/>
          </p:cNvSpPr>
          <p:nvPr>
            <p:ph type="dt" sz="half" idx="10"/>
          </p:nvPr>
        </p:nvSpPr>
        <p:spPr/>
        <p:txBody>
          <a:bodyPr/>
          <a:lstStyle/>
          <a:p>
            <a:fld id="{16F6C21F-5020-4330-9A12-E46D4E60DF66}"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59</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09867797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lnSpc>
                <a:spcPct val="130000"/>
              </a:lnSpc>
              <a:spcAft>
                <a:spcPct val="0"/>
              </a:spcAft>
            </a:pPr>
            <a:r>
              <a:rPr lang="tr-TR" sz="4000" b="1" dirty="0">
                <a:solidFill>
                  <a:srgbClr val="FF0000"/>
                </a:solidFill>
                <a:latin typeface="Albertus Extra Bold" pitchFamily="34" charset="0"/>
                <a:ea typeface="+mn-ea"/>
                <a:cs typeface="+mn-cs"/>
              </a:rPr>
              <a:t>UYDURMA SUÇ İSNADI</a:t>
            </a:r>
          </a:p>
        </p:txBody>
      </p:sp>
      <p:sp>
        <p:nvSpPr>
          <p:cNvPr id="3" name="İçerik Yer Tutucusu 2"/>
          <p:cNvSpPr>
            <a:spLocks noGrp="1"/>
          </p:cNvSpPr>
          <p:nvPr>
            <p:ph idx="1"/>
          </p:nvPr>
        </p:nvSpPr>
        <p:spPr/>
        <p:txBody>
          <a:bodyPr>
            <a:normAutofit lnSpcReduction="10000"/>
          </a:bodyPr>
          <a:lstStyle/>
          <a:p>
            <a:pPr marL="609600" indent="-609600"/>
            <a:r>
              <a:rPr lang="tr-TR" sz="2800" b="1" dirty="0"/>
              <a:t>Memurlar ve diğer kamu görevlileri hakkındaki ihbar ve </a:t>
            </a:r>
            <a:r>
              <a:rPr lang="tr-TR" sz="2800" b="1" dirty="0" smtClean="0"/>
              <a:t>şikayetlerin </a:t>
            </a:r>
            <a:r>
              <a:rPr lang="tr-TR" sz="2800" b="1" dirty="0"/>
              <a:t>ihbar veya şikayet edileni </a:t>
            </a:r>
            <a:r>
              <a:rPr lang="tr-TR" sz="2800" b="1" dirty="0">
                <a:solidFill>
                  <a:srgbClr val="FF0000"/>
                </a:solidFill>
              </a:rPr>
              <a:t>mağdur etmek </a:t>
            </a:r>
            <a:r>
              <a:rPr lang="tr-TR" sz="2800" b="1" dirty="0" smtClean="0">
                <a:solidFill>
                  <a:srgbClr val="FF0000"/>
                </a:solidFill>
              </a:rPr>
              <a:t>amacıyla</a:t>
            </a:r>
            <a:r>
              <a:rPr lang="tr-TR" sz="2800" b="1" dirty="0" smtClean="0"/>
              <a:t> </a:t>
            </a:r>
            <a:r>
              <a:rPr lang="tr-TR" sz="2800" b="1" dirty="0"/>
              <a:t>ve (...)(1) uydurma bir </a:t>
            </a:r>
            <a:r>
              <a:rPr lang="tr-TR" sz="2800" b="1" dirty="0">
                <a:solidFill>
                  <a:srgbClr val="FF0000"/>
                </a:solidFill>
              </a:rPr>
              <a:t>suç isnadı </a:t>
            </a:r>
            <a:r>
              <a:rPr lang="tr-TR" sz="2800" b="1" dirty="0"/>
              <a:t>suretiyle </a:t>
            </a:r>
            <a:r>
              <a:rPr lang="tr-TR" sz="2800" b="1" dirty="0" smtClean="0"/>
              <a:t>yapıldığı </a:t>
            </a:r>
            <a:r>
              <a:rPr lang="tr-TR" sz="2800" b="1" dirty="0"/>
              <a:t>hazırlık soruşturması sonucunda anlaşılır </a:t>
            </a:r>
            <a:r>
              <a:rPr lang="tr-TR" sz="2800" b="1" dirty="0" smtClean="0"/>
              <a:t> veya yargılama </a:t>
            </a:r>
            <a:r>
              <a:rPr lang="tr-TR" sz="2800" b="1" dirty="0"/>
              <a:t>sonucunda sabit olursa haksız isnatta </a:t>
            </a:r>
            <a:r>
              <a:rPr lang="tr-TR" sz="2800" b="1" dirty="0" smtClean="0"/>
              <a:t>bulunanlar hakkında;</a:t>
            </a:r>
          </a:p>
          <a:p>
            <a:pPr marL="609600" indent="-609600"/>
            <a:r>
              <a:rPr lang="tr-TR" sz="2800" b="1" dirty="0" smtClean="0"/>
              <a:t> </a:t>
            </a:r>
            <a:r>
              <a:rPr lang="tr-TR" sz="2800" b="1" dirty="0"/>
              <a:t>yetkili ve görevli Cumhuriyet </a:t>
            </a:r>
            <a:r>
              <a:rPr lang="tr-TR" sz="2800" b="1" dirty="0" smtClean="0"/>
              <a:t>Başsavcılığınca </a:t>
            </a:r>
            <a:r>
              <a:rPr lang="tr-TR" sz="2800" b="1" dirty="0" err="1">
                <a:solidFill>
                  <a:srgbClr val="FF0000"/>
                </a:solidFill>
              </a:rPr>
              <a:t>re'sen</a:t>
            </a:r>
            <a:r>
              <a:rPr lang="tr-TR" sz="2800" b="1" dirty="0">
                <a:solidFill>
                  <a:srgbClr val="FF0000"/>
                </a:solidFill>
              </a:rPr>
              <a:t> soruşturmaya </a:t>
            </a:r>
            <a:r>
              <a:rPr lang="tr-TR" sz="2800" b="1" dirty="0"/>
              <a:t>geçilir</a:t>
            </a:r>
            <a:r>
              <a:rPr lang="tr-TR" sz="2800" b="1" dirty="0" smtClean="0"/>
              <a:t>. </a:t>
            </a:r>
            <a:r>
              <a:rPr lang="tr-TR" sz="2800" b="1" dirty="0" smtClean="0">
                <a:solidFill>
                  <a:srgbClr val="FF0000"/>
                </a:solidFill>
              </a:rPr>
              <a:t>(mad.15)</a:t>
            </a:r>
            <a:endParaRPr lang="tr-TR" sz="2800" b="1" dirty="0">
              <a:solidFill>
                <a:srgbClr val="FF0000"/>
              </a:solidFill>
            </a:endParaRPr>
          </a:p>
          <a:p>
            <a:endParaRPr lang="tr-TR" dirty="0"/>
          </a:p>
        </p:txBody>
      </p:sp>
      <p:sp>
        <p:nvSpPr>
          <p:cNvPr id="4" name="3 Veri Yer Tutucusu"/>
          <p:cNvSpPr>
            <a:spLocks noGrp="1"/>
          </p:cNvSpPr>
          <p:nvPr>
            <p:ph type="dt" sz="half" idx="10"/>
          </p:nvPr>
        </p:nvSpPr>
        <p:spPr/>
        <p:txBody>
          <a:bodyPr/>
          <a:lstStyle/>
          <a:p>
            <a:fld id="{53387B63-D934-425D-B8C6-7C13D3BC9C12}"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60</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71529693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836712"/>
            <a:ext cx="8229600" cy="936104"/>
          </a:xfrm>
        </p:spPr>
        <p:txBody>
          <a:bodyPr>
            <a:normAutofit fontScale="90000"/>
          </a:bodyPr>
          <a:lstStyle/>
          <a:p>
            <a:pPr lvl="0" algn="ctr" fontAlgn="base">
              <a:lnSpc>
                <a:spcPct val="130000"/>
              </a:lnSpc>
              <a:spcAft>
                <a:spcPct val="0"/>
              </a:spcAft>
            </a:pPr>
            <a:r>
              <a:rPr lang="tr-TR" sz="2400" b="1" dirty="0" smtClean="0">
                <a:solidFill>
                  <a:srgbClr val="CC6600"/>
                </a:solidFill>
                <a:latin typeface="Albertus Extra Bold" pitchFamily="34" charset="0"/>
                <a:ea typeface="+mn-ea"/>
                <a:cs typeface="+mn-cs"/>
              </a:rPr>
              <a:t/>
            </a:r>
            <a:br>
              <a:rPr lang="tr-TR" sz="2400" b="1" dirty="0" smtClean="0">
                <a:solidFill>
                  <a:srgbClr val="CC6600"/>
                </a:solidFill>
                <a:latin typeface="Albertus Extra Bold" pitchFamily="34" charset="0"/>
                <a:ea typeface="+mn-ea"/>
                <a:cs typeface="+mn-cs"/>
              </a:rPr>
            </a:br>
            <a:r>
              <a:rPr lang="tr-TR" sz="2400" b="1" dirty="0" smtClean="0">
                <a:solidFill>
                  <a:srgbClr val="CC6600"/>
                </a:solidFill>
                <a:latin typeface="Albertus Extra Bold" pitchFamily="34" charset="0"/>
                <a:ea typeface="+mn-ea"/>
                <a:cs typeface="+mn-cs"/>
              </a:rPr>
              <a:t/>
            </a:r>
            <a:br>
              <a:rPr lang="tr-TR" sz="2400" b="1" dirty="0" smtClean="0">
                <a:solidFill>
                  <a:srgbClr val="CC6600"/>
                </a:solidFill>
                <a:latin typeface="Albertus Extra Bold" pitchFamily="34" charset="0"/>
                <a:ea typeface="+mn-ea"/>
                <a:cs typeface="+mn-cs"/>
              </a:rPr>
            </a:br>
            <a:r>
              <a:rPr lang="tr-TR" sz="4400" b="1" dirty="0" smtClean="0">
                <a:solidFill>
                  <a:srgbClr val="FF0000"/>
                </a:solidFill>
                <a:latin typeface="Albertus Extra Bold" pitchFamily="34" charset="0"/>
                <a:ea typeface="+mn-ea"/>
                <a:cs typeface="+mn-cs"/>
              </a:rPr>
              <a:t>DAVA </a:t>
            </a:r>
            <a:r>
              <a:rPr lang="tr-TR" sz="4400" b="1" dirty="0">
                <a:solidFill>
                  <a:srgbClr val="FF0000"/>
                </a:solidFill>
                <a:latin typeface="Albertus Extra Bold" pitchFamily="34" charset="0"/>
                <a:ea typeface="+mn-ea"/>
                <a:cs typeface="+mn-cs"/>
              </a:rPr>
              <a:t>AÇMA </a:t>
            </a:r>
            <a:r>
              <a:rPr lang="tr-TR" sz="4400" b="1" dirty="0" smtClean="0">
                <a:solidFill>
                  <a:srgbClr val="FF0000"/>
                </a:solidFill>
                <a:latin typeface="Albertus Extra Bold" pitchFamily="34" charset="0"/>
                <a:ea typeface="+mn-ea"/>
                <a:cs typeface="+mn-cs"/>
              </a:rPr>
              <a:t>HAKKI</a:t>
            </a:r>
            <a:endParaRPr lang="tr-TR" sz="4400" dirty="0">
              <a:solidFill>
                <a:srgbClr val="FF0000"/>
              </a:solidFill>
            </a:endParaRPr>
          </a:p>
        </p:txBody>
      </p:sp>
      <p:sp>
        <p:nvSpPr>
          <p:cNvPr id="3" name="İçerik Yer Tutucusu 2"/>
          <p:cNvSpPr>
            <a:spLocks noGrp="1"/>
          </p:cNvSpPr>
          <p:nvPr>
            <p:ph idx="1"/>
          </p:nvPr>
        </p:nvSpPr>
        <p:spPr/>
        <p:txBody>
          <a:bodyPr/>
          <a:lstStyle/>
          <a:p>
            <a:pPr marL="609600" indent="-609600"/>
            <a:r>
              <a:rPr lang="tr-TR" sz="2800" b="1" dirty="0"/>
              <a:t>Memurlar ve diğer kamu görevlilerinin yukarıdaki fıkrada </a:t>
            </a:r>
            <a:r>
              <a:rPr lang="tr-TR" sz="2800" b="1" dirty="0" smtClean="0"/>
              <a:t>belirtilen </a:t>
            </a:r>
            <a:r>
              <a:rPr lang="tr-TR" sz="2800" b="1" dirty="0"/>
              <a:t>durumlarda kamu davası açılması için </a:t>
            </a:r>
            <a:r>
              <a:rPr lang="tr-TR" sz="2800" b="1" dirty="0" smtClean="0">
                <a:solidFill>
                  <a:srgbClr val="FF0000"/>
                </a:solidFill>
              </a:rPr>
              <a:t>Cumhuriyet başsavcılığına </a:t>
            </a:r>
            <a:r>
              <a:rPr lang="tr-TR" sz="2800" b="1" dirty="0">
                <a:solidFill>
                  <a:srgbClr val="FF0000"/>
                </a:solidFill>
              </a:rPr>
              <a:t>başvurma </a:t>
            </a:r>
            <a:r>
              <a:rPr lang="tr-TR" sz="2800" b="1" dirty="0"/>
              <a:t>ve haksız isnatta bulunanlar </a:t>
            </a:r>
            <a:r>
              <a:rPr lang="tr-TR" sz="2800" b="1" dirty="0" smtClean="0"/>
              <a:t>hakkında </a:t>
            </a:r>
            <a:r>
              <a:rPr lang="tr-TR" sz="2800" b="1" dirty="0"/>
              <a:t>genel hükümlere göre </a:t>
            </a:r>
            <a:r>
              <a:rPr lang="tr-TR" sz="2800" b="1" dirty="0">
                <a:solidFill>
                  <a:srgbClr val="FF0000"/>
                </a:solidFill>
              </a:rPr>
              <a:t>tazminat davası açma </a:t>
            </a:r>
            <a:r>
              <a:rPr lang="tr-TR" sz="2800" b="1" dirty="0" smtClean="0"/>
              <a:t>hakları </a:t>
            </a:r>
            <a:r>
              <a:rPr lang="tr-TR" sz="2800" b="1" dirty="0"/>
              <a:t>saklıdır</a:t>
            </a:r>
            <a:r>
              <a:rPr lang="tr-TR" sz="2800" b="1" dirty="0" smtClean="0"/>
              <a:t>. </a:t>
            </a:r>
            <a:r>
              <a:rPr lang="tr-TR" sz="2800" b="1" dirty="0" smtClean="0">
                <a:solidFill>
                  <a:srgbClr val="FF0000"/>
                </a:solidFill>
              </a:rPr>
              <a:t>(mad.15)</a:t>
            </a:r>
            <a:endParaRPr lang="tr-TR" sz="2800" b="1" dirty="0">
              <a:solidFill>
                <a:srgbClr val="FF0000"/>
              </a:solidFill>
            </a:endParaRPr>
          </a:p>
          <a:p>
            <a:endParaRPr lang="tr-TR" dirty="0"/>
          </a:p>
        </p:txBody>
      </p:sp>
      <p:sp>
        <p:nvSpPr>
          <p:cNvPr id="4" name="3 Veri Yer Tutucusu"/>
          <p:cNvSpPr>
            <a:spLocks noGrp="1"/>
          </p:cNvSpPr>
          <p:nvPr>
            <p:ph type="dt" sz="half" idx="10"/>
          </p:nvPr>
        </p:nvSpPr>
        <p:spPr/>
        <p:txBody>
          <a:bodyPr/>
          <a:lstStyle/>
          <a:p>
            <a:fld id="{AB32050E-D3EE-4227-8454-B2B2B18C2329}"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55741069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lnSpc>
                <a:spcPct val="130000"/>
              </a:lnSpc>
              <a:spcAft>
                <a:spcPct val="0"/>
              </a:spcAft>
            </a:pPr>
            <a:r>
              <a:rPr lang="tr-TR" sz="3200" b="1" dirty="0">
                <a:solidFill>
                  <a:srgbClr val="FF0000"/>
                </a:solidFill>
                <a:latin typeface="Albertus Extra Bold" pitchFamily="34" charset="0"/>
                <a:ea typeface="+mn-ea"/>
                <a:cs typeface="+mn-cs"/>
              </a:rPr>
              <a:t>DİĞER KANUNLARA YAPILAN </a:t>
            </a:r>
            <a:r>
              <a:rPr lang="tr-TR" sz="3200" b="1" dirty="0" smtClean="0">
                <a:solidFill>
                  <a:srgbClr val="FF0000"/>
                </a:solidFill>
                <a:latin typeface="Albertus Extra Bold" pitchFamily="34" charset="0"/>
                <a:ea typeface="+mn-ea"/>
                <a:cs typeface="+mn-cs"/>
              </a:rPr>
              <a:t>ATIFLAR</a:t>
            </a:r>
            <a:endParaRPr lang="tr-TR" sz="3200" dirty="0">
              <a:solidFill>
                <a:srgbClr val="FF0000"/>
              </a:solidFill>
            </a:endParaRPr>
          </a:p>
        </p:txBody>
      </p:sp>
      <p:sp>
        <p:nvSpPr>
          <p:cNvPr id="3" name="İçerik Yer Tutucusu 2"/>
          <p:cNvSpPr>
            <a:spLocks noGrp="1"/>
          </p:cNvSpPr>
          <p:nvPr>
            <p:ph idx="1"/>
          </p:nvPr>
        </p:nvSpPr>
        <p:spPr/>
        <p:txBody>
          <a:bodyPr/>
          <a:lstStyle/>
          <a:p>
            <a:pPr marL="609600" indent="-609600"/>
            <a:r>
              <a:rPr lang="tr-TR" sz="2400" b="1" dirty="0">
                <a:solidFill>
                  <a:srgbClr val="FF0000"/>
                </a:solidFill>
              </a:rPr>
              <a:t>Kanunlarda Memurin </a:t>
            </a:r>
            <a:r>
              <a:rPr lang="tr-TR" sz="2400" b="1" dirty="0" err="1">
                <a:solidFill>
                  <a:srgbClr val="FF0000"/>
                </a:solidFill>
              </a:rPr>
              <a:t>Muhakematı</a:t>
            </a:r>
            <a:r>
              <a:rPr lang="tr-TR" sz="2400" b="1" dirty="0">
                <a:solidFill>
                  <a:srgbClr val="FF0000"/>
                </a:solidFill>
              </a:rPr>
              <a:t> Hakkında </a:t>
            </a:r>
            <a:r>
              <a:rPr lang="tr-TR" sz="2400" b="1" dirty="0" smtClean="0">
                <a:solidFill>
                  <a:srgbClr val="FF0000"/>
                </a:solidFill>
              </a:rPr>
              <a:t>Kanunu </a:t>
            </a:r>
            <a:r>
              <a:rPr lang="tr-TR" sz="2400" b="1" dirty="0" err="1" smtClean="0">
                <a:solidFill>
                  <a:srgbClr val="FF0000"/>
                </a:solidFill>
              </a:rPr>
              <a:t>Muvakkatın</a:t>
            </a:r>
            <a:r>
              <a:rPr lang="tr-TR" sz="2400" b="1" dirty="0" smtClean="0">
                <a:solidFill>
                  <a:srgbClr val="FF0000"/>
                </a:solidFill>
              </a:rPr>
              <a:t> </a:t>
            </a:r>
            <a:r>
              <a:rPr lang="tr-TR" sz="2400" b="1" dirty="0">
                <a:solidFill>
                  <a:srgbClr val="FF0000"/>
                </a:solidFill>
              </a:rPr>
              <a:t>uygulanacağı belirtilen hallerde bu </a:t>
            </a:r>
            <a:r>
              <a:rPr lang="tr-TR" sz="2400" b="1" dirty="0" smtClean="0">
                <a:solidFill>
                  <a:srgbClr val="FF0000"/>
                </a:solidFill>
              </a:rPr>
              <a:t>Kanun </a:t>
            </a:r>
            <a:r>
              <a:rPr lang="tr-TR" sz="2400" b="1" dirty="0">
                <a:solidFill>
                  <a:srgbClr val="FF0000"/>
                </a:solidFill>
              </a:rPr>
              <a:t>hükümleri uygulanır</a:t>
            </a:r>
            <a:r>
              <a:rPr lang="tr-TR" sz="2400" b="1" dirty="0">
                <a:solidFill>
                  <a:srgbClr val="FFFF00"/>
                </a:solidFill>
              </a:rPr>
              <a:t>. </a:t>
            </a:r>
          </a:p>
          <a:p>
            <a:pPr marL="609600" indent="-609600"/>
            <a:r>
              <a:rPr lang="tr-TR" sz="2400" b="1" dirty="0"/>
              <a:t>Kanunlarda Memurin </a:t>
            </a:r>
            <a:r>
              <a:rPr lang="tr-TR" sz="2400" b="1" dirty="0" err="1"/>
              <a:t>Muhakematı</a:t>
            </a:r>
            <a:r>
              <a:rPr lang="tr-TR" sz="2400" b="1" dirty="0"/>
              <a:t> Hakkında </a:t>
            </a:r>
            <a:r>
              <a:rPr lang="tr-TR" sz="2400" b="1" dirty="0" smtClean="0"/>
              <a:t>Kanunu </a:t>
            </a:r>
            <a:r>
              <a:rPr lang="tr-TR" sz="2400" b="1" dirty="0" err="1" smtClean="0"/>
              <a:t>Muvakkatın</a:t>
            </a:r>
            <a:r>
              <a:rPr lang="tr-TR" sz="2400" b="1" dirty="0" smtClean="0"/>
              <a:t> </a:t>
            </a:r>
            <a:r>
              <a:rPr lang="tr-TR" sz="2400" b="1" dirty="0"/>
              <a:t>uygulanmayacağı belirtilen hallerde </a:t>
            </a:r>
            <a:r>
              <a:rPr lang="tr-TR" sz="2400" b="1" dirty="0" smtClean="0"/>
              <a:t>genel </a:t>
            </a:r>
            <a:r>
              <a:rPr lang="tr-TR" sz="2400" b="1" dirty="0"/>
              <a:t>hükümler uygulanır</a:t>
            </a:r>
            <a:r>
              <a:rPr lang="tr-TR" sz="2400" b="1" dirty="0" smtClean="0">
                <a:solidFill>
                  <a:srgbClr val="FF0000"/>
                </a:solidFill>
              </a:rPr>
              <a:t>.(mad.16)</a:t>
            </a:r>
            <a:endParaRPr lang="tr-TR" sz="2400" b="1" dirty="0">
              <a:solidFill>
                <a:srgbClr val="FF0000"/>
              </a:solidFill>
            </a:endParaRPr>
          </a:p>
          <a:p>
            <a:endParaRPr lang="tr-TR" dirty="0"/>
          </a:p>
        </p:txBody>
      </p:sp>
      <p:sp>
        <p:nvSpPr>
          <p:cNvPr id="4" name="3 Veri Yer Tutucusu"/>
          <p:cNvSpPr>
            <a:spLocks noGrp="1"/>
          </p:cNvSpPr>
          <p:nvPr>
            <p:ph type="dt" sz="half" idx="10"/>
          </p:nvPr>
        </p:nvSpPr>
        <p:spPr/>
        <p:txBody>
          <a:bodyPr/>
          <a:lstStyle/>
          <a:p>
            <a:fld id="{5714625B-E2FB-4BC1-87B6-A904C0B438D7}"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62</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39469714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08688"/>
          </a:xfrm>
        </p:spPr>
        <p:txBody>
          <a:bodyPr>
            <a:normAutofit/>
          </a:bodyPr>
          <a:lstStyle/>
          <a:p>
            <a:pPr algn="ctr"/>
            <a:r>
              <a:rPr lang="tr-TR" sz="4000" b="1" dirty="0" smtClean="0">
                <a:solidFill>
                  <a:srgbClr val="FF0000"/>
                </a:solidFill>
                <a:ea typeface="+mn-ea"/>
                <a:cs typeface="+mn-cs"/>
              </a:rPr>
              <a:t>ÖN İNCELEME RAPORU</a:t>
            </a:r>
            <a:endParaRPr lang="tr-TR" sz="4000" dirty="0">
              <a:solidFill>
                <a:srgbClr val="FF0000"/>
              </a:solidFill>
            </a:endParaRPr>
          </a:p>
        </p:txBody>
      </p:sp>
      <p:sp>
        <p:nvSpPr>
          <p:cNvPr id="3" name="İçerik Yer Tutucusu 2"/>
          <p:cNvSpPr>
            <a:spLocks noGrp="1"/>
          </p:cNvSpPr>
          <p:nvPr>
            <p:ph idx="1"/>
          </p:nvPr>
        </p:nvSpPr>
        <p:spPr/>
        <p:txBody>
          <a:bodyPr>
            <a:normAutofit/>
          </a:bodyPr>
          <a:lstStyle/>
          <a:p>
            <a:pPr marL="609600" indent="-609600"/>
            <a:r>
              <a:rPr lang="tr-TR" sz="2800" b="1" dirty="0" smtClean="0"/>
              <a:t>4483 </a:t>
            </a:r>
            <a:r>
              <a:rPr lang="tr-TR" sz="2800" b="1" dirty="0"/>
              <a:t>sayılı Kanuna göre verilen ön inceleme </a:t>
            </a:r>
            <a:r>
              <a:rPr lang="tr-TR" sz="2800" b="1" dirty="0" smtClean="0"/>
              <a:t>onayına  </a:t>
            </a:r>
            <a:r>
              <a:rPr lang="tr-TR" sz="2800" b="1" dirty="0"/>
              <a:t>istinaden, ön inceleme yapmak üzere </a:t>
            </a:r>
            <a:r>
              <a:rPr lang="tr-TR" sz="2800" b="1" dirty="0" smtClean="0"/>
              <a:t>görevlendirilenler  </a:t>
            </a:r>
            <a:r>
              <a:rPr lang="tr-TR" sz="2800" b="1" dirty="0"/>
              <a:t>tarafından gerekli bilgi ve belgelerin toplanması ve </a:t>
            </a:r>
            <a:r>
              <a:rPr lang="tr-TR" sz="2800" b="1" dirty="0" smtClean="0"/>
              <a:t>hakkında </a:t>
            </a:r>
            <a:r>
              <a:rPr lang="tr-TR" sz="2800" b="1" dirty="0"/>
              <a:t>ön inceleme yapılanların da ifadeleri </a:t>
            </a:r>
            <a:r>
              <a:rPr lang="tr-TR" sz="2800" b="1" dirty="0" smtClean="0"/>
              <a:t>alınmak  </a:t>
            </a:r>
            <a:r>
              <a:rPr lang="tr-TR" sz="2800" b="1" dirty="0"/>
              <a:t>suretiyle yetkili mercilerin </a:t>
            </a:r>
            <a:r>
              <a:rPr lang="tr-TR" sz="2800" b="1" dirty="0">
                <a:solidFill>
                  <a:srgbClr val="C00000"/>
                </a:solidFill>
              </a:rPr>
              <a:t>soruşturma izni </a:t>
            </a:r>
            <a:r>
              <a:rPr lang="tr-TR" sz="2800" b="1" dirty="0" smtClean="0">
                <a:solidFill>
                  <a:srgbClr val="C00000"/>
                </a:solidFill>
              </a:rPr>
              <a:t>verilmesi  yada verilmemesi </a:t>
            </a:r>
            <a:r>
              <a:rPr lang="tr-TR" sz="2800" b="1" dirty="0" smtClean="0"/>
              <a:t>kararına dayanak teşkil etmek üzere</a:t>
            </a:r>
          </a:p>
          <a:p>
            <a:pPr marL="609600" indent="-609600">
              <a:buNone/>
            </a:pPr>
            <a:r>
              <a:rPr lang="tr-TR" sz="2800" b="1" dirty="0" smtClean="0"/>
              <a:t>      </a:t>
            </a:r>
            <a:r>
              <a:rPr lang="tr-TR" sz="2800" b="1" dirty="0"/>
              <a:t>düzenlenen raporlardır.” </a:t>
            </a:r>
          </a:p>
        </p:txBody>
      </p:sp>
      <p:sp>
        <p:nvSpPr>
          <p:cNvPr id="4" name="3 Veri Yer Tutucusu"/>
          <p:cNvSpPr>
            <a:spLocks noGrp="1"/>
          </p:cNvSpPr>
          <p:nvPr>
            <p:ph type="dt" sz="half" idx="10"/>
          </p:nvPr>
        </p:nvSpPr>
        <p:spPr/>
        <p:txBody>
          <a:bodyPr/>
          <a:lstStyle/>
          <a:p>
            <a:fld id="{C1E27F48-102D-45C4-B07C-4C0EC0103668}"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12588429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08688"/>
          </a:xfrm>
        </p:spPr>
        <p:txBody>
          <a:bodyPr>
            <a:normAutofit/>
          </a:bodyPr>
          <a:lstStyle/>
          <a:p>
            <a:pPr algn="ctr"/>
            <a:r>
              <a:rPr lang="tr-TR" sz="4000" b="1" dirty="0" smtClean="0">
                <a:solidFill>
                  <a:srgbClr val="FF0000"/>
                </a:solidFill>
                <a:ea typeface="+mn-ea"/>
                <a:cs typeface="+mn-cs"/>
              </a:rPr>
              <a:t>ÖN İNCELEME RAPORU</a:t>
            </a:r>
            <a:endParaRPr lang="tr-TR" sz="4000" dirty="0">
              <a:solidFill>
                <a:srgbClr val="FF0000"/>
              </a:solidFill>
            </a:endParaRPr>
          </a:p>
        </p:txBody>
      </p:sp>
      <p:sp>
        <p:nvSpPr>
          <p:cNvPr id="3" name="İçerik Yer Tutucusu 2"/>
          <p:cNvSpPr>
            <a:spLocks noGrp="1"/>
          </p:cNvSpPr>
          <p:nvPr>
            <p:ph idx="1"/>
          </p:nvPr>
        </p:nvSpPr>
        <p:spPr/>
        <p:txBody>
          <a:bodyPr>
            <a:normAutofit lnSpcReduction="10000"/>
          </a:bodyPr>
          <a:lstStyle/>
          <a:p>
            <a:r>
              <a:rPr lang="tr-TR" dirty="0" smtClean="0">
                <a:solidFill>
                  <a:srgbClr val="FF0000"/>
                </a:solidFill>
                <a:latin typeface="Albertus Extra Bold" pitchFamily="34" charset="0"/>
              </a:rPr>
              <a:t>Raporda Bulunması Gereken Başlıklar</a:t>
            </a:r>
          </a:p>
          <a:p>
            <a:pPr marL="609600" indent="-609600">
              <a:buFont typeface="Wingdings" pitchFamily="2" charset="2"/>
              <a:buChar char="ü"/>
            </a:pPr>
            <a:r>
              <a:rPr lang="tr-TR" b="1" dirty="0" smtClean="0"/>
              <a:t>Başlangıç - Giriş,</a:t>
            </a:r>
            <a:endParaRPr lang="tr-TR" b="1" dirty="0"/>
          </a:p>
          <a:p>
            <a:pPr marL="609600" indent="-609600">
              <a:buFont typeface="Wingdings" pitchFamily="2" charset="2"/>
              <a:buChar char="ü"/>
            </a:pPr>
            <a:r>
              <a:rPr lang="tr-TR" b="1" dirty="0"/>
              <a:t>Raporun Konusu</a:t>
            </a:r>
            <a:r>
              <a:rPr lang="tr-TR" b="1" dirty="0" smtClean="0"/>
              <a:t>,</a:t>
            </a:r>
          </a:p>
          <a:p>
            <a:pPr marL="609600" indent="-609600">
              <a:buFont typeface="Wingdings" pitchFamily="2" charset="2"/>
              <a:buChar char="ü"/>
            </a:pPr>
            <a:r>
              <a:rPr lang="tr-TR" b="1" dirty="0" smtClean="0"/>
              <a:t>Muhbir-Müşteki</a:t>
            </a:r>
          </a:p>
          <a:p>
            <a:pPr marL="609600" indent="-609600">
              <a:buFont typeface="Wingdings" pitchFamily="2" charset="2"/>
              <a:buChar char="ü"/>
            </a:pPr>
            <a:r>
              <a:rPr lang="tr-TR" b="1" dirty="0" smtClean="0"/>
              <a:t>Öğrenme Tarihi</a:t>
            </a:r>
          </a:p>
          <a:p>
            <a:pPr marL="609600" indent="-609600">
              <a:buFont typeface="Wingdings" pitchFamily="2" charset="2"/>
              <a:buChar char="ü"/>
            </a:pPr>
            <a:r>
              <a:rPr lang="tr-TR" b="1" dirty="0" smtClean="0"/>
              <a:t>Suç Yeri ve Tarihi</a:t>
            </a:r>
          </a:p>
          <a:p>
            <a:pPr marL="609600" indent="-609600">
              <a:buFont typeface="Wingdings" pitchFamily="2" charset="2"/>
              <a:buChar char="ü"/>
            </a:pPr>
            <a:r>
              <a:rPr lang="tr-TR" b="1" dirty="0" smtClean="0"/>
              <a:t>Hakkında Ön İnceleme Yapılanlar</a:t>
            </a:r>
            <a:endParaRPr lang="tr-TR" dirty="0"/>
          </a:p>
          <a:p>
            <a:pPr marL="609600" indent="-609600">
              <a:buFont typeface="Wingdings" pitchFamily="2" charset="2"/>
              <a:buChar char="ü"/>
            </a:pPr>
            <a:r>
              <a:rPr lang="tr-TR" b="1" dirty="0" smtClean="0"/>
              <a:t>İnceleme</a:t>
            </a:r>
            <a:r>
              <a:rPr lang="tr-TR" b="1" dirty="0"/>
              <a:t>,</a:t>
            </a:r>
            <a:r>
              <a:rPr lang="tr-TR" dirty="0"/>
              <a:t> </a:t>
            </a:r>
          </a:p>
          <a:p>
            <a:pPr marL="609600" indent="-609600">
              <a:buFont typeface="Wingdings" pitchFamily="2" charset="2"/>
              <a:buChar char="ü"/>
            </a:pPr>
            <a:r>
              <a:rPr lang="tr-TR" b="1" dirty="0" smtClean="0"/>
              <a:t>Değerlendirme,</a:t>
            </a:r>
            <a:r>
              <a:rPr lang="tr-TR" dirty="0" smtClean="0"/>
              <a:t> </a:t>
            </a:r>
            <a:endParaRPr lang="tr-TR" dirty="0"/>
          </a:p>
          <a:p>
            <a:pPr marL="609600" indent="-609600">
              <a:buFont typeface="Wingdings" pitchFamily="2" charset="2"/>
              <a:buChar char="ü"/>
            </a:pPr>
            <a:r>
              <a:rPr lang="tr-TR" b="1" dirty="0"/>
              <a:t>Sonuç, </a:t>
            </a:r>
          </a:p>
          <a:p>
            <a:endParaRPr lang="tr-TR" dirty="0"/>
          </a:p>
        </p:txBody>
      </p:sp>
      <p:sp>
        <p:nvSpPr>
          <p:cNvPr id="4" name="3 Veri Yer Tutucusu"/>
          <p:cNvSpPr>
            <a:spLocks noGrp="1"/>
          </p:cNvSpPr>
          <p:nvPr>
            <p:ph type="dt" sz="half" idx="10"/>
          </p:nvPr>
        </p:nvSpPr>
        <p:spPr/>
        <p:txBody>
          <a:bodyPr/>
          <a:lstStyle/>
          <a:p>
            <a:fld id="{2E87CBA2-329F-4F40-A937-F194960BE281}"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64</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48746807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780696"/>
          </a:xfrm>
        </p:spPr>
        <p:txBody>
          <a:bodyPr>
            <a:noAutofit/>
          </a:bodyPr>
          <a:lstStyle/>
          <a:p>
            <a:pPr lvl="0" algn="ctr" fontAlgn="base">
              <a:spcAft>
                <a:spcPct val="0"/>
              </a:spcAft>
            </a:pPr>
            <a:r>
              <a:rPr lang="tr-TR" sz="4000" dirty="0" smtClean="0">
                <a:solidFill>
                  <a:srgbClr val="FF0000"/>
                </a:solidFill>
                <a:ea typeface="+mn-ea"/>
                <a:cs typeface="+mn-cs"/>
              </a:rPr>
              <a:t>BAŞLANGIÇ</a:t>
            </a:r>
            <a:endParaRPr lang="tr-TR" sz="4000" dirty="0">
              <a:solidFill>
                <a:srgbClr val="FF0000"/>
              </a:solidFill>
            </a:endParaRPr>
          </a:p>
        </p:txBody>
      </p:sp>
      <p:sp>
        <p:nvSpPr>
          <p:cNvPr id="3" name="İçerik Yer Tutucusu 2"/>
          <p:cNvSpPr>
            <a:spLocks noGrp="1"/>
          </p:cNvSpPr>
          <p:nvPr>
            <p:ph idx="1"/>
          </p:nvPr>
        </p:nvSpPr>
        <p:spPr/>
        <p:txBody>
          <a:bodyPr/>
          <a:lstStyle/>
          <a:p>
            <a:pPr fontAlgn="base"/>
            <a:r>
              <a:rPr lang="tr-TR" b="1" dirty="0"/>
              <a:t>Makamının ....... tarih ve ...... </a:t>
            </a:r>
            <a:endParaRPr lang="tr-TR" dirty="0"/>
          </a:p>
          <a:p>
            <a:pPr fontAlgn="base"/>
            <a:r>
              <a:rPr lang="tr-TR" b="1" dirty="0"/>
              <a:t>sayılı onay ve ...... tarih ve ..... sayılı görev emirleri </a:t>
            </a:r>
            <a:endParaRPr lang="tr-TR" dirty="0"/>
          </a:p>
          <a:p>
            <a:pPr fontAlgn="base"/>
            <a:r>
              <a:rPr lang="tr-TR" b="1" dirty="0"/>
              <a:t>uyarınca mahallinde yürütülen araştırma/ inceleme</a:t>
            </a:r>
            <a:endParaRPr lang="tr-TR" dirty="0"/>
          </a:p>
          <a:p>
            <a:pPr fontAlgn="base"/>
            <a:r>
              <a:rPr lang="tr-TR" b="1" dirty="0"/>
              <a:t>sonucunda iş bu araştırma/ ön inceleme raporu </a:t>
            </a:r>
            <a:endParaRPr lang="tr-TR" dirty="0"/>
          </a:p>
          <a:p>
            <a:r>
              <a:rPr lang="tr-TR" b="1" dirty="0"/>
              <a:t>tarafımdan/tarafımızdan düzenlenmiştir.</a:t>
            </a:r>
            <a:endParaRPr lang="tr-TR" dirty="0"/>
          </a:p>
        </p:txBody>
      </p:sp>
      <p:sp>
        <p:nvSpPr>
          <p:cNvPr id="4" name="3 Veri Yer Tutucusu"/>
          <p:cNvSpPr>
            <a:spLocks noGrp="1"/>
          </p:cNvSpPr>
          <p:nvPr>
            <p:ph type="dt" sz="half" idx="10"/>
          </p:nvPr>
        </p:nvSpPr>
        <p:spPr/>
        <p:txBody>
          <a:bodyPr/>
          <a:lstStyle/>
          <a:p>
            <a:fld id="{DED497E1-0F81-42D5-A715-5EB07A305B37}"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44415700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fontAlgn="base">
              <a:lnSpc>
                <a:spcPct val="115000"/>
              </a:lnSpc>
              <a:spcAft>
                <a:spcPts val="0"/>
              </a:spcAft>
            </a:pPr>
            <a:r>
              <a:rPr lang="tr-TR" sz="4000" b="1" dirty="0">
                <a:solidFill>
                  <a:srgbClr val="FF0000"/>
                </a:solidFill>
                <a:latin typeface="Final Frontier"/>
                <a:ea typeface="Times New Roman"/>
                <a:cs typeface="Times New Roman"/>
              </a:rPr>
              <a:t>ÖN İNCELEME KONUSU</a:t>
            </a:r>
            <a:endParaRPr lang="tr-TR" sz="4000" dirty="0">
              <a:solidFill>
                <a:srgbClr val="FF0000"/>
              </a:solidFill>
              <a:ea typeface="Calibri"/>
              <a:cs typeface="Times New Roman"/>
            </a:endParaRPr>
          </a:p>
        </p:txBody>
      </p:sp>
      <p:sp>
        <p:nvSpPr>
          <p:cNvPr id="3" name="İçerik Yer Tutucusu 2"/>
          <p:cNvSpPr>
            <a:spLocks noGrp="1"/>
          </p:cNvSpPr>
          <p:nvPr>
            <p:ph idx="1"/>
          </p:nvPr>
        </p:nvSpPr>
        <p:spPr/>
        <p:txBody>
          <a:bodyPr/>
          <a:lstStyle/>
          <a:p>
            <a:pPr fontAlgn="base"/>
            <a:r>
              <a:rPr lang="tr-TR" b="1" dirty="0"/>
              <a:t>hakkında ileri sürülen: </a:t>
            </a:r>
            <a:endParaRPr lang="tr-TR" dirty="0"/>
          </a:p>
          <a:p>
            <a:pPr fontAlgn="base"/>
            <a:r>
              <a:rPr lang="tr-TR" b="1" dirty="0"/>
              <a:t>           “  ....Mahkemesi tarafından verilen ve ... Tarafından</a:t>
            </a:r>
            <a:endParaRPr lang="tr-TR" dirty="0"/>
          </a:p>
          <a:p>
            <a:pPr fontAlgn="base"/>
            <a:r>
              <a:rPr lang="tr-TR" b="1" dirty="0"/>
              <a:t>Onanarak Kesinleşen mahkeme kararını yerine </a:t>
            </a:r>
            <a:endParaRPr lang="tr-TR" dirty="0"/>
          </a:p>
          <a:p>
            <a:pPr fontAlgn="base"/>
            <a:r>
              <a:rPr lang="tr-TR" b="1" dirty="0"/>
              <a:t>getirmeyerek görevini kötüye kullandığı”</a:t>
            </a:r>
            <a:endParaRPr lang="tr-TR" dirty="0"/>
          </a:p>
          <a:p>
            <a:r>
              <a:rPr lang="tr-TR" b="1" dirty="0"/>
              <a:t>iddiası, Ön İnceleme konusunu oluşturmaktadır. </a:t>
            </a:r>
            <a:endParaRPr lang="tr-TR" dirty="0"/>
          </a:p>
        </p:txBody>
      </p:sp>
      <p:sp>
        <p:nvSpPr>
          <p:cNvPr id="4" name="3 Veri Yer Tutucusu"/>
          <p:cNvSpPr>
            <a:spLocks noGrp="1"/>
          </p:cNvSpPr>
          <p:nvPr>
            <p:ph type="dt" sz="half" idx="10"/>
          </p:nvPr>
        </p:nvSpPr>
        <p:spPr/>
        <p:txBody>
          <a:bodyPr/>
          <a:lstStyle/>
          <a:p>
            <a:fld id="{5AD9EBF4-4EA2-46B2-84BF-EE77678D3430}"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66</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35092019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pPr lvl="0" algn="ctr" fontAlgn="base">
              <a:spcAft>
                <a:spcPct val="0"/>
              </a:spcAft>
            </a:pPr>
            <a:r>
              <a:rPr lang="tr-TR" sz="4000" b="1" dirty="0">
                <a:solidFill>
                  <a:srgbClr val="FF0000"/>
                </a:solidFill>
                <a:ea typeface="+mn-ea"/>
                <a:cs typeface="+mn-cs"/>
              </a:rPr>
              <a:t>MUHBİR-MÜŞTEKİ</a:t>
            </a:r>
            <a:br>
              <a:rPr lang="tr-TR" sz="4000" b="1" dirty="0">
                <a:solidFill>
                  <a:srgbClr val="FF0000"/>
                </a:solidFill>
                <a:ea typeface="+mn-ea"/>
                <a:cs typeface="+mn-cs"/>
              </a:rPr>
            </a:br>
            <a:endParaRPr lang="tr-TR" sz="4000" b="1" dirty="0">
              <a:solidFill>
                <a:srgbClr val="FF0000"/>
              </a:solidFill>
            </a:endParaRPr>
          </a:p>
        </p:txBody>
      </p:sp>
      <p:sp>
        <p:nvSpPr>
          <p:cNvPr id="3" name="İçerik Yer Tutucusu 2"/>
          <p:cNvSpPr>
            <a:spLocks noGrp="1"/>
          </p:cNvSpPr>
          <p:nvPr>
            <p:ph idx="1"/>
          </p:nvPr>
        </p:nvSpPr>
        <p:spPr/>
        <p:txBody>
          <a:bodyPr/>
          <a:lstStyle/>
          <a:p>
            <a:pPr marL="609600" indent="-609600"/>
            <a:r>
              <a:rPr lang="tr-TR" sz="4000" b="1" dirty="0"/>
              <a:t>Muhbir veya müşteki, araştırma</a:t>
            </a:r>
            <a:r>
              <a:rPr lang="tr-TR" sz="4000" b="1" dirty="0" smtClean="0"/>
              <a:t>, inceleme </a:t>
            </a:r>
            <a:r>
              <a:rPr lang="tr-TR" sz="4000" b="1" dirty="0"/>
              <a:t>veya </a:t>
            </a:r>
          </a:p>
          <a:p>
            <a:pPr marL="609600" indent="-609600">
              <a:buNone/>
            </a:pPr>
            <a:r>
              <a:rPr lang="tr-TR" sz="4000" b="1" dirty="0" smtClean="0"/>
              <a:t>         soruşturma </a:t>
            </a:r>
            <a:r>
              <a:rPr lang="tr-TR" sz="4000" b="1" dirty="0"/>
              <a:t>yapmak üzere idareyi </a:t>
            </a:r>
            <a:r>
              <a:rPr lang="tr-TR" sz="4000" b="1" dirty="0" smtClean="0"/>
              <a:t>harekete geçiren </a:t>
            </a:r>
            <a:r>
              <a:rPr lang="tr-TR" sz="4000" b="1" dirty="0"/>
              <a:t>üçüncü şahıslardır</a:t>
            </a:r>
            <a:r>
              <a:rPr lang="tr-TR" b="1" dirty="0"/>
              <a:t>.</a:t>
            </a:r>
            <a:endParaRPr lang="tr-TR" dirty="0"/>
          </a:p>
        </p:txBody>
      </p:sp>
      <p:sp>
        <p:nvSpPr>
          <p:cNvPr id="4" name="3 Veri Yer Tutucusu"/>
          <p:cNvSpPr>
            <a:spLocks noGrp="1"/>
          </p:cNvSpPr>
          <p:nvPr>
            <p:ph type="dt" sz="half" idx="10"/>
          </p:nvPr>
        </p:nvSpPr>
        <p:spPr/>
        <p:txBody>
          <a:bodyPr/>
          <a:lstStyle/>
          <a:p>
            <a:fld id="{799DA5A8-E6BA-4BC1-AFAE-F8B7FCD1CBD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67</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13696978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spcAft>
                <a:spcPct val="0"/>
              </a:spcAft>
            </a:pPr>
            <a:r>
              <a:rPr lang="tr-TR" sz="4000" b="1" dirty="0">
                <a:solidFill>
                  <a:srgbClr val="FF0000"/>
                </a:solidFill>
                <a:ea typeface="+mn-ea"/>
                <a:cs typeface="+mn-cs"/>
              </a:rPr>
              <a:t>ÖĞRENME TARİHİ</a:t>
            </a:r>
          </a:p>
        </p:txBody>
      </p:sp>
      <p:sp>
        <p:nvSpPr>
          <p:cNvPr id="3" name="İçerik Yer Tutucusu 2"/>
          <p:cNvSpPr>
            <a:spLocks noGrp="1"/>
          </p:cNvSpPr>
          <p:nvPr>
            <p:ph idx="1"/>
          </p:nvPr>
        </p:nvSpPr>
        <p:spPr/>
        <p:txBody>
          <a:bodyPr/>
          <a:lstStyle/>
          <a:p>
            <a:pPr marL="609600" indent="-609600"/>
            <a:r>
              <a:rPr lang="tr-TR" b="1" dirty="0"/>
              <a:t>Ön İnceleme konusu eylem veya işlemin yetkili</a:t>
            </a:r>
          </a:p>
          <a:p>
            <a:pPr marL="609600" indent="-609600">
              <a:buNone/>
            </a:pPr>
            <a:r>
              <a:rPr lang="tr-TR" b="1" dirty="0" smtClean="0"/>
              <a:t>         </a:t>
            </a:r>
            <a:r>
              <a:rPr lang="tr-TR" b="1" dirty="0"/>
              <a:t>merciler tarafından öğrenildiği tarihtir.</a:t>
            </a:r>
          </a:p>
          <a:p>
            <a:pPr marL="609600" indent="-609600"/>
            <a:r>
              <a:rPr lang="tr-TR" b="1" dirty="0"/>
              <a:t> Uygulamada, ön incelemeye yetkili merciin</a:t>
            </a:r>
          </a:p>
          <a:p>
            <a:pPr marL="609600" indent="-609600">
              <a:buNone/>
            </a:pPr>
            <a:r>
              <a:rPr lang="tr-TR" b="1" dirty="0" smtClean="0"/>
              <a:t>        </a:t>
            </a:r>
            <a:r>
              <a:rPr lang="tr-TR" b="1" dirty="0"/>
              <a:t>ön inceleme onay tarihi,  öğrenme tarihi olarak</a:t>
            </a:r>
          </a:p>
          <a:p>
            <a:pPr marL="609600" indent="-609600">
              <a:buNone/>
            </a:pPr>
            <a:r>
              <a:rPr lang="tr-TR" b="1" dirty="0" smtClean="0"/>
              <a:t>         </a:t>
            </a:r>
            <a:r>
              <a:rPr lang="tr-TR" b="1" dirty="0"/>
              <a:t>kullanılmaktadır.</a:t>
            </a:r>
            <a:endParaRPr lang="tr-TR" dirty="0"/>
          </a:p>
        </p:txBody>
      </p:sp>
      <p:sp>
        <p:nvSpPr>
          <p:cNvPr id="4" name="3 Veri Yer Tutucusu"/>
          <p:cNvSpPr>
            <a:spLocks noGrp="1"/>
          </p:cNvSpPr>
          <p:nvPr>
            <p:ph type="dt" sz="half" idx="10"/>
          </p:nvPr>
        </p:nvSpPr>
        <p:spPr/>
        <p:txBody>
          <a:bodyPr/>
          <a:lstStyle/>
          <a:p>
            <a:fld id="{22672042-ABB6-431C-A31D-F7E1C506B48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68</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407081445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spcAft>
                <a:spcPct val="0"/>
              </a:spcAft>
            </a:pPr>
            <a:r>
              <a:rPr lang="tr-TR" sz="4000" b="1" dirty="0">
                <a:solidFill>
                  <a:srgbClr val="FF0000"/>
                </a:solidFill>
                <a:ea typeface="+mn-ea"/>
                <a:cs typeface="+mn-cs"/>
              </a:rPr>
              <a:t>OLAY YERİ VE TARİHİ</a:t>
            </a:r>
          </a:p>
        </p:txBody>
      </p:sp>
      <p:sp>
        <p:nvSpPr>
          <p:cNvPr id="3" name="İçerik Yer Tutucusu 2"/>
          <p:cNvSpPr>
            <a:spLocks noGrp="1"/>
          </p:cNvSpPr>
          <p:nvPr>
            <p:ph idx="1"/>
          </p:nvPr>
        </p:nvSpPr>
        <p:spPr/>
        <p:txBody>
          <a:bodyPr>
            <a:normAutofit/>
          </a:bodyPr>
          <a:lstStyle/>
          <a:p>
            <a:pPr marL="609600" indent="-609600"/>
            <a:r>
              <a:rPr lang="tr-TR" sz="3600" b="1" dirty="0"/>
              <a:t>Ön İnceleme konusu işlem/işlemler veya </a:t>
            </a:r>
          </a:p>
          <a:p>
            <a:pPr marL="609600" indent="-609600">
              <a:buNone/>
            </a:pPr>
            <a:r>
              <a:rPr lang="tr-TR" sz="3600" b="1" dirty="0" smtClean="0"/>
              <a:t>     eylem/eylemlerin  </a:t>
            </a:r>
            <a:r>
              <a:rPr lang="tr-TR" sz="3600" b="1" dirty="0"/>
              <a:t>tesis veya işlendiği </a:t>
            </a:r>
            <a:r>
              <a:rPr lang="tr-TR" sz="3600" b="1" dirty="0" smtClean="0"/>
              <a:t>yer/yerler  </a:t>
            </a:r>
            <a:r>
              <a:rPr lang="tr-TR" sz="3600" b="1" dirty="0"/>
              <a:t>ile tarih/ tarihleri yazılır.</a:t>
            </a:r>
            <a:endParaRPr lang="tr-TR" sz="3600" dirty="0"/>
          </a:p>
        </p:txBody>
      </p:sp>
      <p:sp>
        <p:nvSpPr>
          <p:cNvPr id="4" name="3 Veri Yer Tutucusu"/>
          <p:cNvSpPr>
            <a:spLocks noGrp="1"/>
          </p:cNvSpPr>
          <p:nvPr>
            <p:ph type="dt" sz="half" idx="10"/>
          </p:nvPr>
        </p:nvSpPr>
        <p:spPr/>
        <p:txBody>
          <a:bodyPr/>
          <a:lstStyle/>
          <a:p>
            <a:fld id="{F85E974C-71B9-4D8C-B373-3694FC1DA421}"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69</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52604882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pPr lvl="0" algn="ctr" fontAlgn="base">
              <a:spcAft>
                <a:spcPct val="0"/>
              </a:spcAft>
            </a:pPr>
            <a:r>
              <a:rPr lang="tr-TR" sz="4000" b="1" dirty="0">
                <a:solidFill>
                  <a:srgbClr val="FF0000"/>
                </a:solidFill>
                <a:ea typeface="+mn-ea"/>
                <a:cs typeface="+mn-cs"/>
              </a:rPr>
              <a:t>HAKKINDA ÖN İNCELEME YAPILAN/YAPILANLAR</a:t>
            </a:r>
          </a:p>
        </p:txBody>
      </p:sp>
      <p:sp>
        <p:nvSpPr>
          <p:cNvPr id="3" name="İçerik Yer Tutucusu 2"/>
          <p:cNvSpPr>
            <a:spLocks noGrp="1"/>
          </p:cNvSpPr>
          <p:nvPr>
            <p:ph idx="1"/>
          </p:nvPr>
        </p:nvSpPr>
        <p:spPr/>
        <p:txBody>
          <a:bodyPr>
            <a:normAutofit/>
          </a:bodyPr>
          <a:lstStyle/>
          <a:p>
            <a:pPr marL="609600" indent="-609600"/>
            <a:r>
              <a:rPr lang="tr-TR" sz="4400" dirty="0"/>
              <a:t>Hakkında ön inceleme yapılanların ad ve </a:t>
            </a:r>
            <a:r>
              <a:rPr lang="tr-TR" sz="4400" dirty="0" smtClean="0"/>
              <a:t>soy </a:t>
            </a:r>
            <a:r>
              <a:rPr lang="tr-TR" sz="4400" dirty="0"/>
              <a:t>adları ile görev unvan ve yerleri yazılır.</a:t>
            </a:r>
          </a:p>
        </p:txBody>
      </p:sp>
      <p:sp>
        <p:nvSpPr>
          <p:cNvPr id="4" name="3 Veri Yer Tutucusu"/>
          <p:cNvSpPr>
            <a:spLocks noGrp="1"/>
          </p:cNvSpPr>
          <p:nvPr>
            <p:ph type="dt" sz="half" idx="10"/>
          </p:nvPr>
        </p:nvSpPr>
        <p:spPr/>
        <p:txBody>
          <a:bodyPr/>
          <a:lstStyle/>
          <a:p>
            <a:fld id="{A820F225-FA5F-49EC-B84B-641709D9DFA4}"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70</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12175413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852704"/>
          </a:xfrm>
        </p:spPr>
        <p:txBody>
          <a:bodyPr>
            <a:normAutofit/>
          </a:bodyPr>
          <a:lstStyle/>
          <a:p>
            <a:pPr algn="ctr"/>
            <a:r>
              <a:rPr lang="tr-TR" sz="4000" b="1" dirty="0">
                <a:solidFill>
                  <a:srgbClr val="FF0000"/>
                </a:solidFill>
                <a:latin typeface="Final Frontier"/>
                <a:ea typeface="Times New Roman"/>
                <a:cs typeface="Times New Roman"/>
              </a:rPr>
              <a:t>İNCELEME</a:t>
            </a:r>
            <a:endParaRPr lang="tr-TR" sz="4000" dirty="0">
              <a:solidFill>
                <a:srgbClr val="FF0000"/>
              </a:solidFill>
            </a:endParaRPr>
          </a:p>
        </p:txBody>
      </p:sp>
      <p:sp>
        <p:nvSpPr>
          <p:cNvPr id="3" name="İçerik Yer Tutucusu 2"/>
          <p:cNvSpPr>
            <a:spLocks noGrp="1"/>
          </p:cNvSpPr>
          <p:nvPr>
            <p:ph idx="1"/>
          </p:nvPr>
        </p:nvSpPr>
        <p:spPr/>
        <p:txBody>
          <a:bodyPr>
            <a:normAutofit/>
          </a:bodyPr>
          <a:lstStyle/>
          <a:p>
            <a:pPr fontAlgn="base"/>
            <a:r>
              <a:rPr lang="tr-TR" b="1" dirty="0"/>
              <a:t>İnceleme bölümü inceleme konusu eylem veya </a:t>
            </a:r>
            <a:endParaRPr lang="tr-TR" dirty="0"/>
          </a:p>
          <a:p>
            <a:pPr fontAlgn="base">
              <a:buNone/>
            </a:pPr>
            <a:r>
              <a:rPr lang="tr-TR" b="1" dirty="0"/>
              <a:t>işleme ilişkin suçun maddi unsurlarının</a:t>
            </a:r>
            <a:endParaRPr lang="tr-TR" dirty="0"/>
          </a:p>
          <a:p>
            <a:pPr fontAlgn="base">
              <a:buNone/>
            </a:pPr>
            <a:r>
              <a:rPr lang="tr-TR" b="1" dirty="0"/>
              <a:t> sergilendiği bölümdür</a:t>
            </a:r>
            <a:r>
              <a:rPr lang="tr-TR" b="1" dirty="0" smtClean="0"/>
              <a:t>.</a:t>
            </a:r>
          </a:p>
          <a:p>
            <a:pPr fontAlgn="base">
              <a:buNone/>
            </a:pPr>
            <a:r>
              <a:rPr lang="tr-TR" b="1" dirty="0" smtClean="0"/>
              <a:t>    </a:t>
            </a:r>
            <a:r>
              <a:rPr lang="tr-TR" b="1" dirty="0"/>
              <a:t>Başka bir ifadeyle </a:t>
            </a:r>
            <a:r>
              <a:rPr lang="tr-TR" b="1" dirty="0" smtClean="0"/>
              <a:t>işlemin </a:t>
            </a:r>
            <a:r>
              <a:rPr lang="tr-TR" b="1" dirty="0"/>
              <a:t>suç teşkil ettiğine dair delil niteliği </a:t>
            </a:r>
            <a:r>
              <a:rPr lang="tr-TR" b="1" dirty="0" smtClean="0"/>
              <a:t>taşıyan  </a:t>
            </a:r>
            <a:r>
              <a:rPr lang="tr-TR" b="1" dirty="0"/>
              <a:t>yazılı belge ve kayıtlardır</a:t>
            </a:r>
            <a:r>
              <a:rPr lang="tr-TR" b="1" dirty="0" smtClean="0"/>
              <a:t>.</a:t>
            </a:r>
          </a:p>
          <a:p>
            <a:r>
              <a:rPr lang="tr-TR" b="1" dirty="0" smtClean="0">
                <a:solidFill>
                  <a:srgbClr val="C00000"/>
                </a:solidFill>
              </a:rPr>
              <a:t>Bu inceleme bölümünde;</a:t>
            </a:r>
          </a:p>
          <a:p>
            <a:pPr marL="0" indent="0">
              <a:buNone/>
            </a:pPr>
            <a:r>
              <a:rPr lang="tr-TR" b="1" dirty="0" smtClean="0"/>
              <a:t>	-Toplanan Bilgi ve Belgeler</a:t>
            </a:r>
            <a:r>
              <a:rPr lang="tr-TR" b="1" dirty="0"/>
              <a:t>,</a:t>
            </a:r>
          </a:p>
          <a:p>
            <a:pPr marL="0" indent="0">
              <a:buNone/>
            </a:pPr>
            <a:r>
              <a:rPr lang="tr-TR" b="1" dirty="0"/>
              <a:t>	-Alınan İfade ve Beyanlar,</a:t>
            </a:r>
          </a:p>
          <a:p>
            <a:pPr marL="0" indent="0">
              <a:buNone/>
            </a:pPr>
            <a:r>
              <a:rPr lang="tr-TR" b="1" dirty="0"/>
              <a:t>	Yer alır.</a:t>
            </a:r>
          </a:p>
        </p:txBody>
      </p:sp>
      <p:sp>
        <p:nvSpPr>
          <p:cNvPr id="4" name="3 Veri Yer Tutucusu"/>
          <p:cNvSpPr>
            <a:spLocks noGrp="1"/>
          </p:cNvSpPr>
          <p:nvPr>
            <p:ph type="dt" sz="half" idx="10"/>
          </p:nvPr>
        </p:nvSpPr>
        <p:spPr/>
        <p:txBody>
          <a:bodyPr/>
          <a:lstStyle/>
          <a:p>
            <a:fld id="{CF899AAF-B84B-4AE2-96F2-B1D8EF3DA9D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49766177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spcAft>
                <a:spcPct val="0"/>
              </a:spcAft>
            </a:pPr>
            <a:r>
              <a:rPr lang="tr-TR" sz="3200" b="1" dirty="0">
                <a:solidFill>
                  <a:srgbClr val="FF0000"/>
                </a:solidFill>
                <a:ea typeface="+mn-ea"/>
                <a:cs typeface="+mn-cs"/>
              </a:rPr>
              <a:t>HAKKINDA ÖN İNCELEME YAPILAN/</a:t>
            </a:r>
            <a:br>
              <a:rPr lang="tr-TR" sz="3200" b="1" dirty="0">
                <a:solidFill>
                  <a:srgbClr val="FF0000"/>
                </a:solidFill>
                <a:ea typeface="+mn-ea"/>
                <a:cs typeface="+mn-cs"/>
              </a:rPr>
            </a:br>
            <a:r>
              <a:rPr lang="tr-TR" sz="3200" b="1" dirty="0">
                <a:solidFill>
                  <a:srgbClr val="FF0000"/>
                </a:solidFill>
                <a:ea typeface="+mn-ea"/>
                <a:cs typeface="+mn-cs"/>
              </a:rPr>
              <a:t>YAPILANLARIN İFADELERİ</a:t>
            </a:r>
          </a:p>
        </p:txBody>
      </p:sp>
      <p:sp>
        <p:nvSpPr>
          <p:cNvPr id="3" name="İçerik Yer Tutucusu 2"/>
          <p:cNvSpPr>
            <a:spLocks noGrp="1"/>
          </p:cNvSpPr>
          <p:nvPr>
            <p:ph idx="1"/>
          </p:nvPr>
        </p:nvSpPr>
        <p:spPr/>
        <p:txBody>
          <a:bodyPr/>
          <a:lstStyle/>
          <a:p>
            <a:pPr fontAlgn="base"/>
            <a:r>
              <a:rPr lang="tr-TR" b="1" dirty="0"/>
              <a:t>... . alınan ... tarihli ifadesinde</a:t>
            </a:r>
            <a:endParaRPr lang="tr-TR" dirty="0"/>
          </a:p>
          <a:p>
            <a:pPr fontAlgn="base"/>
            <a:r>
              <a:rPr lang="tr-TR" b="1" dirty="0"/>
              <a:t>hakkında ileri sürülen iddialara karşı aynen : (Ek:)</a:t>
            </a:r>
            <a:endParaRPr lang="tr-TR" dirty="0"/>
          </a:p>
          <a:p>
            <a:pPr fontAlgn="base"/>
            <a:r>
              <a:rPr lang="tr-TR" b="1" dirty="0"/>
              <a:t>“... </a:t>
            </a:r>
            <a:r>
              <a:rPr lang="tr-TR" b="1" dirty="0">
                <a:solidFill>
                  <a:srgbClr val="FF0000"/>
                </a:solidFill>
              </a:rPr>
              <a:t>Bu gerekçelerle hakkımda ileri sürülen iddiaları </a:t>
            </a:r>
            <a:r>
              <a:rPr lang="tr-TR" b="1" dirty="0" smtClean="0">
                <a:solidFill>
                  <a:srgbClr val="FF0000"/>
                </a:solidFill>
              </a:rPr>
              <a:t>kabul </a:t>
            </a:r>
            <a:r>
              <a:rPr lang="tr-TR" b="1" dirty="0">
                <a:solidFill>
                  <a:srgbClr val="FF0000"/>
                </a:solidFill>
              </a:rPr>
              <a:t>etmiyorum.” </a:t>
            </a:r>
            <a:r>
              <a:rPr lang="tr-TR" b="1" dirty="0"/>
              <a:t>şeklinde beyanda bulunmuştur. </a:t>
            </a:r>
            <a:endParaRPr lang="tr-TR" dirty="0"/>
          </a:p>
          <a:p>
            <a:endParaRPr lang="tr-TR" dirty="0"/>
          </a:p>
        </p:txBody>
      </p:sp>
      <p:sp>
        <p:nvSpPr>
          <p:cNvPr id="4" name="3 Veri Yer Tutucusu"/>
          <p:cNvSpPr>
            <a:spLocks noGrp="1"/>
          </p:cNvSpPr>
          <p:nvPr>
            <p:ph type="dt" sz="half" idx="10"/>
          </p:nvPr>
        </p:nvSpPr>
        <p:spPr/>
        <p:txBody>
          <a:bodyPr/>
          <a:lstStyle/>
          <a:p>
            <a:fld id="{58F69BD6-6E7B-416F-8E23-A0BC53D1666B}"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72</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57134020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lvl="0" algn="ctr" fontAlgn="base">
              <a:spcAft>
                <a:spcPct val="0"/>
              </a:spcAft>
            </a:pPr>
            <a:r>
              <a:rPr lang="tr-TR" sz="4000" b="1" dirty="0">
                <a:solidFill>
                  <a:srgbClr val="FF0000"/>
                </a:solidFill>
                <a:ea typeface="+mn-ea"/>
                <a:cs typeface="+mn-cs"/>
              </a:rPr>
              <a:t>TANIK  İFADELERİ</a:t>
            </a:r>
          </a:p>
        </p:txBody>
      </p:sp>
      <p:sp>
        <p:nvSpPr>
          <p:cNvPr id="3" name="İçerik Yer Tutucusu 2"/>
          <p:cNvSpPr>
            <a:spLocks noGrp="1"/>
          </p:cNvSpPr>
          <p:nvPr>
            <p:ph idx="1"/>
          </p:nvPr>
        </p:nvSpPr>
        <p:spPr/>
        <p:txBody>
          <a:bodyPr/>
          <a:lstStyle/>
          <a:p>
            <a:pPr marL="609600" indent="-609600"/>
            <a:r>
              <a:rPr lang="tr-TR" b="1" dirty="0"/>
              <a:t>İncelenen olayla ilgili olarak, aydınlatılması görgü </a:t>
            </a:r>
            <a:r>
              <a:rPr lang="tr-TR" b="1" dirty="0" smtClean="0"/>
              <a:t> </a:t>
            </a:r>
            <a:r>
              <a:rPr lang="tr-TR" b="1" dirty="0"/>
              <a:t>tanıklarının ifadelerine  bağlı olan ve incelenen </a:t>
            </a:r>
            <a:r>
              <a:rPr lang="tr-TR" b="1" dirty="0" smtClean="0"/>
              <a:t>olayın </a:t>
            </a:r>
            <a:r>
              <a:rPr lang="tr-TR" b="1" dirty="0"/>
              <a:t>oluşumunu bizzat gören veya duyan </a:t>
            </a:r>
            <a:r>
              <a:rPr lang="tr-TR" b="1" dirty="0" smtClean="0"/>
              <a:t>kimselerin </a:t>
            </a:r>
            <a:r>
              <a:rPr lang="tr-TR" b="1" dirty="0"/>
              <a:t>ifadeleri tanık sıfatıyla alınmalıdır. </a:t>
            </a:r>
            <a:endParaRPr lang="en-US" b="1" dirty="0"/>
          </a:p>
          <a:p>
            <a:endParaRPr lang="tr-TR" dirty="0"/>
          </a:p>
        </p:txBody>
      </p:sp>
      <p:sp>
        <p:nvSpPr>
          <p:cNvPr id="4" name="3 Veri Yer Tutucusu"/>
          <p:cNvSpPr>
            <a:spLocks noGrp="1"/>
          </p:cNvSpPr>
          <p:nvPr>
            <p:ph type="dt" sz="half" idx="10"/>
          </p:nvPr>
        </p:nvSpPr>
        <p:spPr/>
        <p:txBody>
          <a:bodyPr/>
          <a:lstStyle/>
          <a:p>
            <a:fld id="{D6714F7A-4EF9-4472-9CCB-D3F223C3AF97}"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6646004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pPr lvl="0" algn="ctr" fontAlgn="base">
              <a:spcAft>
                <a:spcPct val="0"/>
              </a:spcAft>
            </a:pPr>
            <a:r>
              <a:rPr lang="tr-TR" sz="4000" b="1" dirty="0">
                <a:solidFill>
                  <a:srgbClr val="FF0000"/>
                </a:solidFill>
                <a:ea typeface="+mn-ea"/>
                <a:cs typeface="+mn-cs"/>
              </a:rPr>
              <a:t>BİLGİSİNE BAŞVURULANLARIN  İFADELERİ</a:t>
            </a:r>
          </a:p>
        </p:txBody>
      </p:sp>
      <p:sp>
        <p:nvSpPr>
          <p:cNvPr id="3" name="İçerik Yer Tutucusu 2"/>
          <p:cNvSpPr>
            <a:spLocks noGrp="1"/>
          </p:cNvSpPr>
          <p:nvPr>
            <p:ph idx="1"/>
          </p:nvPr>
        </p:nvSpPr>
        <p:spPr/>
        <p:txBody>
          <a:bodyPr/>
          <a:lstStyle/>
          <a:p>
            <a:pPr marL="609600" indent="-609600"/>
            <a:r>
              <a:rPr lang="tr-TR" b="1" dirty="0"/>
              <a:t>Tanıklar dışında dinlenen kişilerin ifadeleri olup, </a:t>
            </a:r>
          </a:p>
          <a:p>
            <a:pPr marL="609600" indent="-609600"/>
            <a:r>
              <a:rPr lang="tr-TR" b="1" dirty="0"/>
              <a:t>bu ifadeler alınırken ilgililere yemin ettirilmez.</a:t>
            </a:r>
            <a:r>
              <a:rPr lang="tr-TR" dirty="0"/>
              <a:t> </a:t>
            </a:r>
            <a:endParaRPr lang="en-US" dirty="0"/>
          </a:p>
          <a:p>
            <a:endParaRPr lang="tr-TR" dirty="0"/>
          </a:p>
        </p:txBody>
      </p:sp>
      <p:sp>
        <p:nvSpPr>
          <p:cNvPr id="4" name="3 Veri Yer Tutucusu"/>
          <p:cNvSpPr>
            <a:spLocks noGrp="1"/>
          </p:cNvSpPr>
          <p:nvPr>
            <p:ph type="dt" sz="half" idx="10"/>
          </p:nvPr>
        </p:nvSpPr>
        <p:spPr/>
        <p:txBody>
          <a:bodyPr/>
          <a:lstStyle/>
          <a:p>
            <a:fld id="{826C17AA-7D5B-4EDC-8262-2DFE5CD01720}"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74</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67477137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476672"/>
            <a:ext cx="8229600" cy="792088"/>
          </a:xfrm>
        </p:spPr>
        <p:txBody>
          <a:bodyPr>
            <a:normAutofit/>
          </a:bodyPr>
          <a:lstStyle/>
          <a:p>
            <a:pPr algn="ctr"/>
            <a:r>
              <a:rPr lang="tr-TR" sz="3600" b="1" dirty="0">
                <a:solidFill>
                  <a:srgbClr val="FF0000"/>
                </a:solidFill>
                <a:latin typeface="Final Frontier"/>
                <a:ea typeface="Times New Roman"/>
                <a:cs typeface="Times New Roman"/>
              </a:rPr>
              <a:t>DEĞERLENDİRME</a:t>
            </a:r>
            <a:endParaRPr lang="tr-TR" sz="3600" dirty="0">
              <a:solidFill>
                <a:srgbClr val="FF0000"/>
              </a:solidFill>
            </a:endParaRPr>
          </a:p>
        </p:txBody>
      </p:sp>
      <p:sp>
        <p:nvSpPr>
          <p:cNvPr id="3" name="İçerik Yer Tutucusu 2"/>
          <p:cNvSpPr>
            <a:spLocks noGrp="1"/>
          </p:cNvSpPr>
          <p:nvPr>
            <p:ph idx="1"/>
          </p:nvPr>
        </p:nvSpPr>
        <p:spPr>
          <a:xfrm>
            <a:off x="179512" y="1484784"/>
            <a:ext cx="8712968" cy="4839816"/>
          </a:xfrm>
        </p:spPr>
        <p:txBody>
          <a:bodyPr>
            <a:normAutofit/>
          </a:bodyPr>
          <a:lstStyle/>
          <a:p>
            <a:pPr marL="0" indent="0">
              <a:buNone/>
            </a:pPr>
            <a:r>
              <a:rPr lang="tr-TR" b="1" dirty="0" smtClean="0"/>
              <a:t>	Konunun </a:t>
            </a:r>
            <a:r>
              <a:rPr lang="tr-TR" b="1" dirty="0"/>
              <a:t>bütün boyutlarıyla irdelendiği, </a:t>
            </a:r>
            <a:r>
              <a:rPr lang="tr-TR" b="1" dirty="0" smtClean="0"/>
              <a:t>tartışıldığı </a:t>
            </a:r>
            <a:r>
              <a:rPr lang="tr-TR" b="1" dirty="0"/>
              <a:t>ve inceleme konusu hakkında </a:t>
            </a:r>
            <a:r>
              <a:rPr lang="tr-TR" b="1" dirty="0" smtClean="0"/>
              <a:t>bir kanaate varılan bölümdür.</a:t>
            </a:r>
            <a:r>
              <a:rPr lang="tr-TR" b="1" dirty="0">
                <a:solidFill>
                  <a:srgbClr val="FF0033"/>
                </a:solidFill>
                <a:latin typeface="Times New Roman" pitchFamily="18" charset="0"/>
              </a:rPr>
              <a:t> </a:t>
            </a:r>
            <a:endParaRPr lang="tr-TR" b="1" dirty="0" smtClean="0">
              <a:solidFill>
                <a:srgbClr val="FF0033"/>
              </a:solidFill>
              <a:latin typeface="Times New Roman" pitchFamily="18" charset="0"/>
            </a:endParaRPr>
          </a:p>
          <a:p>
            <a:pPr marL="457200" lvl="1" indent="0" fontAlgn="base">
              <a:spcBef>
                <a:spcPct val="0"/>
              </a:spcBef>
              <a:spcAft>
                <a:spcPct val="0"/>
              </a:spcAft>
              <a:buClrTx/>
              <a:buSzTx/>
              <a:buNone/>
              <a:tabLst>
                <a:tab pos="457200" algn="l"/>
              </a:tabLst>
            </a:pPr>
            <a:r>
              <a:rPr lang="tr-TR" b="1" dirty="0" smtClean="0">
                <a:solidFill>
                  <a:srgbClr val="000000"/>
                </a:solidFill>
                <a:latin typeface="Times New Roman" pitchFamily="18" charset="0"/>
              </a:rPr>
              <a:t>	</a:t>
            </a:r>
            <a:r>
              <a:rPr lang="tr-TR" dirty="0" smtClean="0">
                <a:solidFill>
                  <a:srgbClr val="000000"/>
                </a:solidFill>
                <a:latin typeface="Times New Roman" pitchFamily="18" charset="0"/>
              </a:rPr>
              <a:t>Bu </a:t>
            </a:r>
            <a:r>
              <a:rPr lang="tr-TR" dirty="0">
                <a:solidFill>
                  <a:srgbClr val="000000"/>
                </a:solidFill>
                <a:latin typeface="Times New Roman" pitchFamily="18" charset="0"/>
              </a:rPr>
              <a:t>bölümde</a:t>
            </a:r>
            <a:r>
              <a:rPr lang="tr-TR" dirty="0" smtClean="0">
                <a:solidFill>
                  <a:srgbClr val="000000"/>
                </a:solidFill>
                <a:latin typeface="Times New Roman" pitchFamily="18" charset="0"/>
              </a:rPr>
              <a:t>, inceleme </a:t>
            </a:r>
            <a:r>
              <a:rPr lang="tr-TR" dirty="0">
                <a:solidFill>
                  <a:srgbClr val="000000"/>
                </a:solidFill>
                <a:latin typeface="Times New Roman" pitchFamily="18" charset="0"/>
              </a:rPr>
              <a:t>dosyasında konu ile doğrudan ilgili bilgi ve belgeler </a:t>
            </a:r>
            <a:r>
              <a:rPr lang="tr-TR" dirty="0" smtClean="0">
                <a:solidFill>
                  <a:srgbClr val="000000"/>
                </a:solidFill>
                <a:latin typeface="Times New Roman" pitchFamily="18" charset="0"/>
              </a:rPr>
              <a:t>irdelenir, muhbir </a:t>
            </a:r>
            <a:r>
              <a:rPr lang="tr-TR" dirty="0">
                <a:solidFill>
                  <a:srgbClr val="000000"/>
                </a:solidFill>
                <a:latin typeface="Times New Roman" pitchFamily="18" charset="0"/>
              </a:rPr>
              <a:t>ve müşteki iddiaları</a:t>
            </a:r>
            <a:r>
              <a:rPr lang="tr-TR" dirty="0" smtClean="0">
                <a:solidFill>
                  <a:srgbClr val="000000"/>
                </a:solidFill>
                <a:latin typeface="Times New Roman" pitchFamily="18" charset="0"/>
              </a:rPr>
              <a:t>, konu </a:t>
            </a:r>
            <a:r>
              <a:rPr lang="tr-TR" dirty="0">
                <a:solidFill>
                  <a:srgbClr val="000000"/>
                </a:solidFill>
                <a:latin typeface="Times New Roman" pitchFamily="18" charset="0"/>
              </a:rPr>
              <a:t>hakkında bilgisine başvurulanların ve tanıkların beyanları</a:t>
            </a:r>
            <a:r>
              <a:rPr lang="tr-TR" dirty="0" smtClean="0">
                <a:solidFill>
                  <a:srgbClr val="000000"/>
                </a:solidFill>
                <a:latin typeface="Times New Roman" pitchFamily="18" charset="0"/>
              </a:rPr>
              <a:t>, şikayet </a:t>
            </a:r>
            <a:r>
              <a:rPr lang="tr-TR" dirty="0">
                <a:solidFill>
                  <a:srgbClr val="000000"/>
                </a:solidFill>
                <a:latin typeface="Times New Roman" pitchFamily="18" charset="0"/>
              </a:rPr>
              <a:t>edilenlerin ifadeleri</a:t>
            </a:r>
            <a:r>
              <a:rPr lang="tr-TR" dirty="0" smtClean="0">
                <a:solidFill>
                  <a:srgbClr val="000000"/>
                </a:solidFill>
                <a:latin typeface="Times New Roman" pitchFamily="18" charset="0"/>
              </a:rPr>
              <a:t>, bilirkişi </a:t>
            </a:r>
            <a:r>
              <a:rPr lang="tr-TR" dirty="0">
                <a:solidFill>
                  <a:srgbClr val="000000"/>
                </a:solidFill>
                <a:latin typeface="Times New Roman" pitchFamily="18" charset="0"/>
              </a:rPr>
              <a:t>raporları</a:t>
            </a:r>
            <a:r>
              <a:rPr lang="tr-TR" dirty="0" smtClean="0">
                <a:solidFill>
                  <a:srgbClr val="000000"/>
                </a:solidFill>
                <a:latin typeface="Times New Roman" pitchFamily="18" charset="0"/>
              </a:rPr>
              <a:t>, inceleme </a:t>
            </a:r>
            <a:r>
              <a:rPr lang="tr-TR" dirty="0">
                <a:solidFill>
                  <a:srgbClr val="000000"/>
                </a:solidFill>
                <a:latin typeface="Times New Roman" pitchFamily="18" charset="0"/>
              </a:rPr>
              <a:t>tutanakları</a:t>
            </a:r>
            <a:r>
              <a:rPr lang="tr-TR" dirty="0" smtClean="0">
                <a:solidFill>
                  <a:srgbClr val="000000"/>
                </a:solidFill>
                <a:latin typeface="Times New Roman" pitchFamily="18" charset="0"/>
              </a:rPr>
              <a:t>, diğer </a:t>
            </a:r>
            <a:r>
              <a:rPr lang="tr-TR" dirty="0">
                <a:solidFill>
                  <a:srgbClr val="000000"/>
                </a:solidFill>
                <a:latin typeface="Times New Roman" pitchFamily="18" charset="0"/>
              </a:rPr>
              <a:t>kayıt ve </a:t>
            </a:r>
            <a:r>
              <a:rPr lang="tr-TR" dirty="0" smtClean="0">
                <a:solidFill>
                  <a:srgbClr val="000000"/>
                </a:solidFill>
                <a:latin typeface="Times New Roman" pitchFamily="18" charset="0"/>
              </a:rPr>
              <a:t>dokümanlar </a:t>
            </a:r>
            <a:r>
              <a:rPr lang="tr-TR" dirty="0">
                <a:solidFill>
                  <a:srgbClr val="000000"/>
                </a:solidFill>
                <a:latin typeface="Times New Roman" pitchFamily="18" charset="0"/>
              </a:rPr>
              <a:t>değerlendirilir</a:t>
            </a:r>
            <a:r>
              <a:rPr lang="tr-TR" dirty="0" smtClean="0">
                <a:solidFill>
                  <a:srgbClr val="000000"/>
                </a:solidFill>
                <a:latin typeface="Times New Roman" pitchFamily="18" charset="0"/>
              </a:rPr>
              <a:t>, tartışılır. Gerekirse </a:t>
            </a:r>
            <a:r>
              <a:rPr lang="tr-TR" dirty="0">
                <a:solidFill>
                  <a:srgbClr val="000000"/>
                </a:solidFill>
                <a:latin typeface="Times New Roman" pitchFamily="18" charset="0"/>
              </a:rPr>
              <a:t>karşılaştırmalı çözümler ve değerlendirmeler yapılır</a:t>
            </a:r>
            <a:r>
              <a:rPr lang="tr-TR" dirty="0" smtClean="0">
                <a:solidFill>
                  <a:srgbClr val="000000"/>
                </a:solidFill>
                <a:latin typeface="Times New Roman" pitchFamily="18" charset="0"/>
              </a:rPr>
              <a:t>. Belirlenen </a:t>
            </a:r>
            <a:r>
              <a:rPr lang="tr-TR" dirty="0">
                <a:solidFill>
                  <a:srgbClr val="000000"/>
                </a:solidFill>
                <a:latin typeface="Times New Roman" pitchFamily="18" charset="0"/>
              </a:rPr>
              <a:t>durum</a:t>
            </a:r>
            <a:r>
              <a:rPr lang="tr-TR" dirty="0" smtClean="0">
                <a:solidFill>
                  <a:srgbClr val="000000"/>
                </a:solidFill>
                <a:latin typeface="Times New Roman" pitchFamily="18" charset="0"/>
              </a:rPr>
              <a:t>, mevzuat hükümleri (Yasa, tüzük, yönetmelik, emir, genelge, yönergeler</a:t>
            </a:r>
            <a:r>
              <a:rPr lang="tr-TR" dirty="0">
                <a:solidFill>
                  <a:srgbClr val="000000"/>
                </a:solidFill>
                <a:latin typeface="Times New Roman" pitchFamily="18" charset="0"/>
              </a:rPr>
              <a:t>..)ile karşılaştırılarak suç unsurlarının tamam olup olmadığı</a:t>
            </a:r>
            <a:r>
              <a:rPr lang="tr-TR" dirty="0" smtClean="0">
                <a:solidFill>
                  <a:srgbClr val="000000"/>
                </a:solidFill>
                <a:latin typeface="Times New Roman" pitchFamily="18" charset="0"/>
              </a:rPr>
              <a:t>, gerekçeli </a:t>
            </a:r>
            <a:r>
              <a:rPr lang="tr-TR" dirty="0">
                <a:solidFill>
                  <a:srgbClr val="000000"/>
                </a:solidFill>
                <a:latin typeface="Times New Roman" pitchFamily="18" charset="0"/>
              </a:rPr>
              <a:t>bir biçimde ortaya konulur.</a:t>
            </a:r>
          </a:p>
          <a:p>
            <a:pPr marL="609600" indent="-609600"/>
            <a:endParaRPr lang="en-US" dirty="0"/>
          </a:p>
          <a:p>
            <a:endParaRPr lang="tr-TR" dirty="0"/>
          </a:p>
        </p:txBody>
      </p:sp>
      <p:sp>
        <p:nvSpPr>
          <p:cNvPr id="4" name="3 Veri Yer Tutucusu"/>
          <p:cNvSpPr>
            <a:spLocks noGrp="1"/>
          </p:cNvSpPr>
          <p:nvPr>
            <p:ph type="dt" sz="half" idx="10"/>
          </p:nvPr>
        </p:nvSpPr>
        <p:spPr/>
        <p:txBody>
          <a:bodyPr/>
          <a:lstStyle/>
          <a:p>
            <a:fld id="{122CB6F5-E2EC-498B-A886-04BD9CB2DA1A}"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00117110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04088"/>
            <a:ext cx="8229600" cy="924712"/>
          </a:xfrm>
        </p:spPr>
        <p:txBody>
          <a:bodyPr>
            <a:normAutofit/>
          </a:bodyPr>
          <a:lstStyle/>
          <a:p>
            <a:pPr lvl="0" algn="ctr" fontAlgn="base">
              <a:spcAft>
                <a:spcPct val="0"/>
              </a:spcAft>
            </a:pPr>
            <a:r>
              <a:rPr lang="tr-TR" sz="4000" b="1" dirty="0">
                <a:solidFill>
                  <a:srgbClr val="FF0000"/>
                </a:solidFill>
                <a:ea typeface="+mn-ea"/>
                <a:cs typeface="+mn-cs"/>
              </a:rPr>
              <a:t>SONUÇ</a:t>
            </a:r>
          </a:p>
        </p:txBody>
      </p:sp>
      <p:sp>
        <p:nvSpPr>
          <p:cNvPr id="3" name="İçerik Yer Tutucusu 2"/>
          <p:cNvSpPr>
            <a:spLocks noGrp="1"/>
          </p:cNvSpPr>
          <p:nvPr>
            <p:ph idx="1"/>
          </p:nvPr>
        </p:nvSpPr>
        <p:spPr/>
        <p:txBody>
          <a:bodyPr>
            <a:normAutofit/>
          </a:bodyPr>
          <a:lstStyle/>
          <a:p>
            <a:pPr marL="609600" indent="-609600"/>
            <a:r>
              <a:rPr lang="tr-TR" sz="2800" dirty="0"/>
              <a:t>Sonuç bölümü; incelenen olayın somut olarak özetlendiği,</a:t>
            </a:r>
          </a:p>
          <a:p>
            <a:pPr marL="609600" indent="-609600"/>
            <a:r>
              <a:rPr lang="tr-TR" sz="2800" dirty="0" smtClean="0"/>
              <a:t>suçun </a:t>
            </a:r>
            <a:r>
              <a:rPr lang="tr-TR" sz="2800" dirty="0"/>
              <a:t>maddi unsurunun açık ve net bir şekilde ortaya </a:t>
            </a:r>
            <a:r>
              <a:rPr lang="tr-TR" sz="2800" dirty="0" smtClean="0"/>
              <a:t>konulduğu</a:t>
            </a:r>
            <a:r>
              <a:rPr lang="tr-TR" sz="2800" dirty="0"/>
              <a:t>, </a:t>
            </a:r>
            <a:endParaRPr lang="tr-TR" sz="2800" dirty="0" smtClean="0"/>
          </a:p>
          <a:p>
            <a:pPr marL="609600" indent="-609600"/>
            <a:r>
              <a:rPr lang="tr-TR" sz="2800" dirty="0" smtClean="0"/>
              <a:t>fiilin </a:t>
            </a:r>
            <a:r>
              <a:rPr lang="tr-TR" sz="2800" dirty="0"/>
              <a:t>neden suç teşkil ettiğine dair hukuki </a:t>
            </a:r>
          </a:p>
          <a:p>
            <a:pPr marL="609600" indent="-609600">
              <a:buNone/>
            </a:pPr>
            <a:r>
              <a:rPr lang="tr-TR" sz="2800" dirty="0" smtClean="0"/>
              <a:t>        değerlendirmenin </a:t>
            </a:r>
            <a:r>
              <a:rPr lang="tr-TR" sz="2800" dirty="0"/>
              <a:t>yapıldığı, </a:t>
            </a:r>
            <a:endParaRPr lang="tr-TR" sz="2800" dirty="0" smtClean="0"/>
          </a:p>
          <a:p>
            <a:pPr marL="609600" indent="-609600"/>
            <a:r>
              <a:rPr lang="tr-TR" sz="2800" dirty="0" smtClean="0"/>
              <a:t>fiil </a:t>
            </a:r>
            <a:r>
              <a:rPr lang="tr-TR" sz="2800" dirty="0"/>
              <a:t>ile fail arasında bağlantının </a:t>
            </a:r>
            <a:r>
              <a:rPr lang="tr-TR" sz="2800" dirty="0" smtClean="0"/>
              <a:t>kurulduğu </a:t>
            </a:r>
            <a:r>
              <a:rPr lang="tr-TR" sz="2800" dirty="0"/>
              <a:t>ve gerekçeli önerinin yapıldığı </a:t>
            </a:r>
            <a:r>
              <a:rPr lang="tr-TR" sz="2800" dirty="0" smtClean="0"/>
              <a:t>bölümdür</a:t>
            </a:r>
            <a:r>
              <a:rPr lang="tr-TR" sz="2800" dirty="0"/>
              <a:t>.</a:t>
            </a:r>
            <a:endParaRPr lang="tr-TR" dirty="0"/>
          </a:p>
        </p:txBody>
      </p:sp>
      <p:sp>
        <p:nvSpPr>
          <p:cNvPr id="4" name="3 Veri Yer Tutucusu"/>
          <p:cNvSpPr>
            <a:spLocks noGrp="1"/>
          </p:cNvSpPr>
          <p:nvPr>
            <p:ph type="dt" sz="half" idx="10"/>
          </p:nvPr>
        </p:nvSpPr>
        <p:spPr/>
        <p:txBody>
          <a:bodyPr/>
          <a:lstStyle/>
          <a:p>
            <a:fld id="{08D1F0B7-A812-444B-B38B-CD75EFAA62C9}"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76</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37012680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4000" b="1" dirty="0">
                <a:solidFill>
                  <a:srgbClr val="FF0000"/>
                </a:solidFill>
              </a:rPr>
              <a:t>SONUÇ</a:t>
            </a:r>
            <a:endParaRPr lang="tr-TR" sz="4000" dirty="0">
              <a:solidFill>
                <a:srgbClr val="FF0000"/>
              </a:solidFill>
            </a:endParaRPr>
          </a:p>
        </p:txBody>
      </p:sp>
      <p:sp>
        <p:nvSpPr>
          <p:cNvPr id="3" name="İçerik Yer Tutucusu 2"/>
          <p:cNvSpPr>
            <a:spLocks noGrp="1"/>
          </p:cNvSpPr>
          <p:nvPr>
            <p:ph idx="1"/>
          </p:nvPr>
        </p:nvSpPr>
        <p:spPr/>
        <p:txBody>
          <a:bodyPr>
            <a:normAutofit fontScale="85000" lnSpcReduction="20000"/>
          </a:bodyPr>
          <a:lstStyle/>
          <a:p>
            <a:pPr marL="0" lvl="0" indent="0" fontAlgn="base">
              <a:spcAft>
                <a:spcPct val="0"/>
              </a:spcAft>
              <a:buClr>
                <a:srgbClr val="3366FF"/>
              </a:buClr>
              <a:buSzPct val="80000"/>
              <a:buNone/>
            </a:pPr>
            <a:r>
              <a:rPr lang="tr-TR" sz="3200" kern="0" dirty="0" smtClean="0">
                <a:solidFill>
                  <a:srgbClr val="090FF7"/>
                </a:solidFill>
                <a:latin typeface="Times New Roman"/>
              </a:rPr>
              <a:t>	</a:t>
            </a:r>
            <a:r>
              <a:rPr lang="tr-TR" sz="3200" kern="0" dirty="0" smtClean="0">
                <a:latin typeface="Times New Roman"/>
              </a:rPr>
              <a:t>Sonuç olarak;</a:t>
            </a:r>
          </a:p>
          <a:p>
            <a:pPr marL="0" lvl="0" indent="0" fontAlgn="base">
              <a:spcAft>
                <a:spcPct val="0"/>
              </a:spcAft>
              <a:buClr>
                <a:srgbClr val="3366FF"/>
              </a:buClr>
              <a:buSzPct val="80000"/>
              <a:buNone/>
            </a:pPr>
            <a:r>
              <a:rPr lang="tr-TR" sz="3200" kern="0" dirty="0" smtClean="0">
                <a:latin typeface="Times New Roman"/>
              </a:rPr>
              <a:t>	a)Suç </a:t>
            </a:r>
            <a:r>
              <a:rPr lang="tr-TR" sz="3200" kern="0" dirty="0">
                <a:latin typeface="Times New Roman"/>
              </a:rPr>
              <a:t>unsurlarının tamam olduğunun anlaşılması halinde hakkında inceleme yapılanın eylem ve </a:t>
            </a:r>
            <a:r>
              <a:rPr lang="tr-TR" sz="3200" kern="0" dirty="0" smtClean="0">
                <a:latin typeface="Times New Roman"/>
              </a:rPr>
              <a:t>işlemlerine uyan yasa </a:t>
            </a:r>
            <a:r>
              <a:rPr lang="tr-TR" sz="3200" kern="0" dirty="0">
                <a:latin typeface="Times New Roman"/>
              </a:rPr>
              <a:t>maddeleri de belirtilerek 4483 Sayılı Memurlar </a:t>
            </a:r>
            <a:r>
              <a:rPr lang="tr-TR" sz="3200" kern="0" dirty="0" smtClean="0">
                <a:latin typeface="Times New Roman"/>
              </a:rPr>
              <a:t>ve Diğer </a:t>
            </a:r>
            <a:r>
              <a:rPr lang="tr-TR" sz="3200" kern="0" dirty="0">
                <a:latin typeface="Times New Roman"/>
              </a:rPr>
              <a:t>Kamu Görevlilerinin Yargılanması </a:t>
            </a:r>
            <a:r>
              <a:rPr lang="tr-TR" sz="3200" kern="0" dirty="0" smtClean="0">
                <a:latin typeface="Times New Roman"/>
              </a:rPr>
              <a:t>Hakkındaki Yasa’nın </a:t>
            </a:r>
            <a:r>
              <a:rPr lang="tr-TR" sz="3200" kern="0" dirty="0">
                <a:latin typeface="Times New Roman"/>
              </a:rPr>
              <a:t>6.maddesi gereğince </a:t>
            </a:r>
            <a:r>
              <a:rPr lang="tr-TR" sz="3200" b="1" u="sng" kern="0" dirty="0">
                <a:solidFill>
                  <a:srgbClr val="FF0000"/>
                </a:solidFill>
                <a:latin typeface="Times New Roman"/>
              </a:rPr>
              <a:t>SORUŞTURMA İZNİ VERİLMESİ,</a:t>
            </a:r>
          </a:p>
          <a:p>
            <a:pPr marL="0" lvl="0" indent="0" fontAlgn="base">
              <a:spcAft>
                <a:spcPct val="0"/>
              </a:spcAft>
              <a:buClr>
                <a:srgbClr val="3366FF"/>
              </a:buClr>
              <a:buSzPct val="80000"/>
              <a:buNone/>
            </a:pPr>
            <a:r>
              <a:rPr lang="tr-TR" sz="3200" b="1" kern="0" dirty="0" smtClean="0">
                <a:solidFill>
                  <a:srgbClr val="FF9900"/>
                </a:solidFill>
                <a:latin typeface="Times New Roman"/>
              </a:rPr>
              <a:t>	</a:t>
            </a:r>
            <a:r>
              <a:rPr lang="tr-TR" sz="3200" kern="0" dirty="0">
                <a:latin typeface="Times New Roman"/>
              </a:rPr>
              <a:t>b)Suç unsurlarının tamam olmadığının anlaşılması halinde ise 4483 Sayılı Yasa’nın 6.maddesi gereğince </a:t>
            </a:r>
            <a:r>
              <a:rPr lang="tr-TR" sz="3200" b="1" u="sng" kern="0" dirty="0">
                <a:solidFill>
                  <a:srgbClr val="FF0000"/>
                </a:solidFill>
                <a:latin typeface="Times New Roman"/>
              </a:rPr>
              <a:t>SORUŞTURMA İZNİ VERİLMEMESİ</a:t>
            </a:r>
            <a:r>
              <a:rPr lang="tr-TR" sz="3200" b="1" kern="0" dirty="0">
                <a:solidFill>
                  <a:srgbClr val="FF0000"/>
                </a:solidFill>
                <a:latin typeface="Times New Roman"/>
              </a:rPr>
              <a:t> </a:t>
            </a:r>
            <a:r>
              <a:rPr lang="tr-TR" sz="3200" b="1" kern="0" dirty="0" smtClean="0">
                <a:solidFill>
                  <a:srgbClr val="FF0000"/>
                </a:solidFill>
                <a:latin typeface="Times New Roman"/>
              </a:rPr>
              <a:t>,</a:t>
            </a:r>
          </a:p>
          <a:p>
            <a:pPr marL="0" lvl="0" indent="0" fontAlgn="base">
              <a:spcAft>
                <a:spcPct val="0"/>
              </a:spcAft>
              <a:buClr>
                <a:srgbClr val="3366FF"/>
              </a:buClr>
              <a:buSzPct val="80000"/>
              <a:buNone/>
            </a:pPr>
            <a:r>
              <a:rPr lang="tr-TR" sz="3200" b="1" kern="0" dirty="0">
                <a:solidFill>
                  <a:srgbClr val="FF9900"/>
                </a:solidFill>
                <a:latin typeface="Times New Roman"/>
              </a:rPr>
              <a:t>	</a:t>
            </a:r>
            <a:r>
              <a:rPr lang="tr-TR" sz="3200" b="1" kern="0" dirty="0" smtClean="0">
                <a:solidFill>
                  <a:srgbClr val="FF9900"/>
                </a:solidFill>
                <a:latin typeface="Times New Roman"/>
              </a:rPr>
              <a:t> </a:t>
            </a:r>
            <a:r>
              <a:rPr lang="tr-TR" sz="3200" kern="0" dirty="0">
                <a:latin typeface="Times New Roman"/>
              </a:rPr>
              <a:t>kanaati yazılır.</a:t>
            </a:r>
          </a:p>
          <a:p>
            <a:pPr marL="0" indent="0">
              <a:buNone/>
            </a:pPr>
            <a:endParaRPr lang="tr-TR" dirty="0"/>
          </a:p>
        </p:txBody>
      </p:sp>
      <p:sp>
        <p:nvSpPr>
          <p:cNvPr id="4" name="3 Veri Yer Tutucusu"/>
          <p:cNvSpPr>
            <a:spLocks noGrp="1"/>
          </p:cNvSpPr>
          <p:nvPr>
            <p:ph type="dt" sz="half" idx="10"/>
          </p:nvPr>
        </p:nvSpPr>
        <p:spPr/>
        <p:txBody>
          <a:bodyPr/>
          <a:lstStyle/>
          <a:p>
            <a:fld id="{18706342-BF8A-4157-BB16-E30B1651CC7C}"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77</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30746212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pPr lvl="0" algn="ctr" fontAlgn="base">
              <a:lnSpc>
                <a:spcPct val="130000"/>
              </a:lnSpc>
              <a:spcAft>
                <a:spcPct val="0"/>
              </a:spcAft>
            </a:pPr>
            <a:r>
              <a:rPr lang="tr-TR" sz="3200" b="1" dirty="0">
                <a:solidFill>
                  <a:srgbClr val="FF0000"/>
                </a:solidFill>
                <a:latin typeface="Albertus Extra Bold" pitchFamily="34" charset="0"/>
                <a:ea typeface="+mn-ea"/>
                <a:cs typeface="+mn-cs"/>
              </a:rPr>
              <a:t>BAZI RAPORLARDA GÖRÜLEN EKSİKLİKLER</a:t>
            </a:r>
          </a:p>
        </p:txBody>
      </p:sp>
      <p:sp>
        <p:nvSpPr>
          <p:cNvPr id="3" name="İçerik Yer Tutucusu 2"/>
          <p:cNvSpPr>
            <a:spLocks noGrp="1"/>
          </p:cNvSpPr>
          <p:nvPr>
            <p:ph idx="1"/>
          </p:nvPr>
        </p:nvSpPr>
        <p:spPr/>
        <p:txBody>
          <a:bodyPr/>
          <a:lstStyle/>
          <a:p>
            <a:pPr marL="609600" indent="-609600">
              <a:buFont typeface="Wingdings" pitchFamily="2" charset="2"/>
              <a:buChar char="ü"/>
            </a:pPr>
            <a:r>
              <a:rPr lang="tr-TR" b="1" dirty="0"/>
              <a:t> İddia konularının tümü hakkında inceleme </a:t>
            </a:r>
          </a:p>
          <a:p>
            <a:pPr marL="609600" indent="-609600">
              <a:buFont typeface="Wingdings" pitchFamily="2" charset="2"/>
              <a:buNone/>
            </a:pPr>
            <a:r>
              <a:rPr lang="tr-TR" b="1" dirty="0"/>
              <a:t>yapılmaması,</a:t>
            </a:r>
          </a:p>
          <a:p>
            <a:pPr marL="609600" indent="-609600">
              <a:buFont typeface="Wingdings" pitchFamily="2" charset="2"/>
              <a:buChar char="ü"/>
            </a:pPr>
            <a:r>
              <a:rPr lang="tr-TR" b="1" dirty="0" smtClean="0">
                <a:solidFill>
                  <a:srgbClr val="FF0000"/>
                </a:solidFill>
              </a:rPr>
              <a:t>Kapsam </a:t>
            </a:r>
            <a:r>
              <a:rPr lang="tr-TR" b="1" dirty="0">
                <a:solidFill>
                  <a:srgbClr val="FF0000"/>
                </a:solidFill>
              </a:rPr>
              <a:t>Dışı </a:t>
            </a:r>
            <a:r>
              <a:rPr lang="tr-TR" b="1" dirty="0" smtClean="0">
                <a:solidFill>
                  <a:srgbClr val="FF0000"/>
                </a:solidFill>
              </a:rPr>
              <a:t>Konuların Ön İnceme Raporu dışında bırakılmaması,</a:t>
            </a:r>
            <a:endParaRPr lang="tr-TR" b="1" dirty="0">
              <a:solidFill>
                <a:srgbClr val="FF0000"/>
              </a:solidFill>
            </a:endParaRPr>
          </a:p>
          <a:p>
            <a:pPr marL="609600" indent="-609600">
              <a:buFont typeface="Wingdings" pitchFamily="2" charset="2"/>
              <a:buChar char="ü"/>
            </a:pPr>
            <a:r>
              <a:rPr lang="tr-TR" b="1" dirty="0"/>
              <a:t>Şikayetçinin ifadesini alınmaması, adresinin</a:t>
            </a:r>
          </a:p>
          <a:p>
            <a:pPr marL="609600" indent="-609600">
              <a:buFont typeface="Wingdings" pitchFamily="2" charset="2"/>
              <a:buNone/>
            </a:pPr>
            <a:r>
              <a:rPr lang="tr-TR" b="1" dirty="0"/>
              <a:t>belirtilmemesi,</a:t>
            </a:r>
            <a:r>
              <a:rPr lang="tr-TR" dirty="0"/>
              <a:t> </a:t>
            </a:r>
          </a:p>
          <a:p>
            <a:pPr marL="609600" indent="-609600">
              <a:buFont typeface="Wingdings" pitchFamily="2" charset="2"/>
              <a:buChar char="ü"/>
            </a:pPr>
            <a:r>
              <a:rPr lang="tr-TR" b="1" dirty="0">
                <a:solidFill>
                  <a:srgbClr val="FF0000"/>
                </a:solidFill>
              </a:rPr>
              <a:t>Şikayetçi ile Muhbir ayrımının yapılmaması,</a:t>
            </a:r>
          </a:p>
          <a:p>
            <a:pPr marL="609600" indent="-609600">
              <a:buFont typeface="Wingdings" pitchFamily="2" charset="2"/>
              <a:buChar char="ü"/>
            </a:pPr>
            <a:r>
              <a:rPr lang="tr-TR" b="1" dirty="0"/>
              <a:t>Onayda belirtilen konuların dışına çıkılması,</a:t>
            </a:r>
            <a:r>
              <a:rPr lang="tr-TR" dirty="0"/>
              <a:t>  </a:t>
            </a:r>
          </a:p>
          <a:p>
            <a:endParaRPr lang="tr-TR" dirty="0"/>
          </a:p>
        </p:txBody>
      </p:sp>
      <p:sp>
        <p:nvSpPr>
          <p:cNvPr id="4" name="3 Veri Yer Tutucusu"/>
          <p:cNvSpPr>
            <a:spLocks noGrp="1"/>
          </p:cNvSpPr>
          <p:nvPr>
            <p:ph type="dt" sz="half" idx="10"/>
          </p:nvPr>
        </p:nvSpPr>
        <p:spPr/>
        <p:txBody>
          <a:bodyPr/>
          <a:lstStyle/>
          <a:p>
            <a:fld id="{4F7C1DDB-EA90-4D5A-803C-B1D7B00A1F90}"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78</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65182550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3600" b="1" dirty="0">
                <a:solidFill>
                  <a:srgbClr val="FF0000"/>
                </a:solidFill>
                <a:latin typeface="Albertus Extra Bold" pitchFamily="34" charset="0"/>
              </a:rPr>
              <a:t>BAZI RAPORLARDA GÖRÜLEN EKSİKLİKLER</a:t>
            </a:r>
            <a:endParaRPr lang="tr-TR" sz="3600" b="1" dirty="0">
              <a:solidFill>
                <a:srgbClr val="FF0000"/>
              </a:solidFill>
            </a:endParaRPr>
          </a:p>
        </p:txBody>
      </p:sp>
      <p:sp>
        <p:nvSpPr>
          <p:cNvPr id="3" name="İçerik Yer Tutucusu 2"/>
          <p:cNvSpPr>
            <a:spLocks noGrp="1"/>
          </p:cNvSpPr>
          <p:nvPr>
            <p:ph idx="1"/>
          </p:nvPr>
        </p:nvSpPr>
        <p:spPr/>
        <p:txBody>
          <a:bodyPr/>
          <a:lstStyle/>
          <a:p>
            <a:pPr marL="609600" indent="-609600">
              <a:buFont typeface="Wingdings" pitchFamily="2" charset="2"/>
              <a:buChar char="ü"/>
            </a:pPr>
            <a:r>
              <a:rPr lang="tr-TR" b="1" dirty="0">
                <a:solidFill>
                  <a:srgbClr val="FF0000"/>
                </a:solidFill>
              </a:rPr>
              <a:t>Kişilerin meydana gelen olayın içinde yer alıp</a:t>
            </a:r>
          </a:p>
          <a:p>
            <a:pPr marL="609600" indent="-609600">
              <a:buFont typeface="Wingdings" pitchFamily="2" charset="2"/>
              <a:buNone/>
            </a:pPr>
            <a:r>
              <a:rPr lang="tr-TR" b="1" dirty="0">
                <a:solidFill>
                  <a:srgbClr val="FF0000"/>
                </a:solidFill>
              </a:rPr>
              <a:t>almama durumuna göre ayrıma tabi tutulmaması,</a:t>
            </a:r>
          </a:p>
          <a:p>
            <a:pPr marL="609600" indent="-609600">
              <a:buFont typeface="Wingdings" pitchFamily="2" charset="2"/>
              <a:buChar char="ü"/>
            </a:pPr>
            <a:r>
              <a:rPr lang="tr-TR" b="1" dirty="0"/>
              <a:t>İlgili mercilerden istenen belgelerin yazılı</a:t>
            </a:r>
          </a:p>
          <a:p>
            <a:pPr marL="609600" indent="-609600">
              <a:buFont typeface="Wingdings" pitchFamily="2" charset="2"/>
              <a:buNone/>
            </a:pPr>
            <a:r>
              <a:rPr lang="tr-TR" b="1" dirty="0"/>
              <a:t> olarak istenmemesi,</a:t>
            </a:r>
          </a:p>
          <a:p>
            <a:pPr marL="609600" indent="-609600">
              <a:buFont typeface="Wingdings" pitchFamily="2" charset="2"/>
              <a:buChar char="ü"/>
            </a:pPr>
            <a:r>
              <a:rPr lang="tr-TR" b="1" dirty="0">
                <a:solidFill>
                  <a:srgbClr val="FF0000"/>
                </a:solidFill>
              </a:rPr>
              <a:t>Belgelerin dizi pusulasına bağlanmış ve </a:t>
            </a:r>
          </a:p>
          <a:p>
            <a:pPr marL="609600" indent="-609600">
              <a:buFont typeface="Wingdings" pitchFamily="2" charset="2"/>
              <a:buNone/>
            </a:pPr>
            <a:r>
              <a:rPr lang="tr-TR" b="1" dirty="0">
                <a:solidFill>
                  <a:srgbClr val="FF0000"/>
                </a:solidFill>
              </a:rPr>
              <a:t>tasdikli olarak istenmemesi,</a:t>
            </a:r>
            <a:endParaRPr lang="tr-TR" dirty="0">
              <a:solidFill>
                <a:srgbClr val="FF0000"/>
              </a:solidFill>
            </a:endParaRPr>
          </a:p>
          <a:p>
            <a:pPr marL="609600" indent="-609600">
              <a:buFont typeface="Wingdings" pitchFamily="2" charset="2"/>
              <a:buChar char="ü"/>
            </a:pPr>
            <a:r>
              <a:rPr lang="tr-TR" b="1" dirty="0"/>
              <a:t>Gerekli belgelerin toplanmasında eksikliklerin</a:t>
            </a:r>
          </a:p>
          <a:p>
            <a:pPr marL="609600" indent="-609600">
              <a:buFont typeface="Wingdings" pitchFamily="2" charset="2"/>
              <a:buNone/>
            </a:pPr>
            <a:r>
              <a:rPr lang="tr-TR" b="1" dirty="0"/>
              <a:t>olması,</a:t>
            </a:r>
            <a:r>
              <a:rPr lang="tr-TR" dirty="0"/>
              <a:t> </a:t>
            </a:r>
          </a:p>
          <a:p>
            <a:endParaRPr lang="tr-TR" dirty="0"/>
          </a:p>
        </p:txBody>
      </p:sp>
      <p:sp>
        <p:nvSpPr>
          <p:cNvPr id="4" name="3 Veri Yer Tutucusu"/>
          <p:cNvSpPr>
            <a:spLocks noGrp="1"/>
          </p:cNvSpPr>
          <p:nvPr>
            <p:ph type="dt" sz="half" idx="10"/>
          </p:nvPr>
        </p:nvSpPr>
        <p:spPr/>
        <p:txBody>
          <a:bodyPr/>
          <a:lstStyle/>
          <a:p>
            <a:fld id="{8456502B-C572-4107-A7BB-853F351B0935}"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79</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06322632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3600" b="1" dirty="0">
                <a:solidFill>
                  <a:srgbClr val="FF0000"/>
                </a:solidFill>
                <a:latin typeface="Albertus Extra Bold" pitchFamily="34" charset="0"/>
              </a:rPr>
              <a:t>BAZI RAPORLARDA GÖRÜLEN EKSİKLİKLER</a:t>
            </a:r>
            <a:endParaRPr lang="tr-TR" sz="3600" b="1" dirty="0">
              <a:solidFill>
                <a:srgbClr val="FF0000"/>
              </a:solidFill>
            </a:endParaRPr>
          </a:p>
        </p:txBody>
      </p:sp>
      <p:sp>
        <p:nvSpPr>
          <p:cNvPr id="3" name="İçerik Yer Tutucusu 2"/>
          <p:cNvSpPr>
            <a:spLocks noGrp="1"/>
          </p:cNvSpPr>
          <p:nvPr>
            <p:ph idx="1"/>
          </p:nvPr>
        </p:nvSpPr>
        <p:spPr/>
        <p:txBody>
          <a:bodyPr/>
          <a:lstStyle/>
          <a:p>
            <a:pPr marL="609600" indent="-609600">
              <a:buFont typeface="Wingdings" pitchFamily="2" charset="2"/>
              <a:buChar char="ü"/>
            </a:pPr>
            <a:r>
              <a:rPr lang="tr-TR" b="1" dirty="0"/>
              <a:t> </a:t>
            </a:r>
            <a:r>
              <a:rPr lang="tr-TR" b="1" dirty="0">
                <a:solidFill>
                  <a:srgbClr val="FF0000"/>
                </a:solidFill>
              </a:rPr>
              <a:t>Gereksiz belge toplanması,</a:t>
            </a:r>
          </a:p>
          <a:p>
            <a:pPr marL="609600" indent="-609600">
              <a:buFont typeface="Wingdings" pitchFamily="2" charset="2"/>
              <a:buChar char="ü"/>
            </a:pPr>
            <a:r>
              <a:rPr lang="tr-TR" b="1" dirty="0"/>
              <a:t>İlgili mercilerden istenen belgelerin, </a:t>
            </a:r>
            <a:r>
              <a:rPr lang="tr-TR" b="1" dirty="0" err="1"/>
              <a:t>Rapor’un</a:t>
            </a:r>
            <a:r>
              <a:rPr lang="tr-TR" b="1" dirty="0"/>
              <a:t> </a:t>
            </a:r>
          </a:p>
          <a:p>
            <a:pPr marL="609600" indent="-609600">
              <a:buFont typeface="Wingdings" pitchFamily="2" charset="2"/>
              <a:buNone/>
            </a:pPr>
            <a:r>
              <a:rPr lang="tr-TR" b="1" dirty="0"/>
              <a:t>İnceleme bölümünde özetlenmemesi,</a:t>
            </a:r>
          </a:p>
          <a:p>
            <a:pPr marL="609600" indent="-609600">
              <a:buFont typeface="Wingdings" pitchFamily="2" charset="2"/>
              <a:buChar char="ü"/>
            </a:pPr>
            <a:r>
              <a:rPr lang="tr-TR" b="1" dirty="0">
                <a:solidFill>
                  <a:srgbClr val="FF0000"/>
                </a:solidFill>
              </a:rPr>
              <a:t>Tanık ve sanık ifadelerinin </a:t>
            </a:r>
            <a:r>
              <a:rPr lang="tr-TR" b="1" dirty="0" err="1">
                <a:solidFill>
                  <a:srgbClr val="FF0000"/>
                </a:solidFill>
              </a:rPr>
              <a:t>Rapor’da</a:t>
            </a:r>
            <a:r>
              <a:rPr lang="tr-TR" b="1" dirty="0">
                <a:solidFill>
                  <a:srgbClr val="FF0000"/>
                </a:solidFill>
              </a:rPr>
              <a:t> yeterince</a:t>
            </a:r>
          </a:p>
          <a:p>
            <a:pPr marL="609600" indent="-609600">
              <a:buFont typeface="Wingdings" pitchFamily="2" charset="2"/>
              <a:buNone/>
            </a:pPr>
            <a:r>
              <a:rPr lang="tr-TR" b="1" dirty="0">
                <a:solidFill>
                  <a:srgbClr val="FF0000"/>
                </a:solidFill>
              </a:rPr>
              <a:t>irdelenmemesi,</a:t>
            </a:r>
            <a:endParaRPr lang="tr-TR" dirty="0">
              <a:solidFill>
                <a:srgbClr val="FF0000"/>
              </a:solidFill>
            </a:endParaRPr>
          </a:p>
          <a:p>
            <a:pPr marL="609600" indent="-609600">
              <a:buFont typeface="Wingdings" pitchFamily="2" charset="2"/>
              <a:buChar char="ü"/>
            </a:pPr>
            <a:r>
              <a:rPr lang="tr-TR" b="1" dirty="0"/>
              <a:t>Bilgisine başvurulması gereken bazı kişilerin</a:t>
            </a:r>
          </a:p>
          <a:p>
            <a:pPr marL="609600" indent="-609600">
              <a:buFont typeface="Wingdings" pitchFamily="2" charset="2"/>
              <a:buNone/>
            </a:pPr>
            <a:r>
              <a:rPr lang="tr-TR" b="1" dirty="0"/>
              <a:t>Bilgisine başvurulmaması ,</a:t>
            </a:r>
            <a:r>
              <a:rPr lang="tr-TR" dirty="0"/>
              <a:t> </a:t>
            </a:r>
          </a:p>
          <a:p>
            <a:endParaRPr lang="tr-TR" dirty="0"/>
          </a:p>
        </p:txBody>
      </p:sp>
      <p:sp>
        <p:nvSpPr>
          <p:cNvPr id="4" name="3 Veri Yer Tutucusu"/>
          <p:cNvSpPr>
            <a:spLocks noGrp="1"/>
          </p:cNvSpPr>
          <p:nvPr>
            <p:ph type="dt" sz="half" idx="10"/>
          </p:nvPr>
        </p:nvSpPr>
        <p:spPr/>
        <p:txBody>
          <a:bodyPr/>
          <a:lstStyle/>
          <a:p>
            <a:fld id="{2207291A-3CCD-4589-B42D-DF3ED91B7BFA}"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80</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364843131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pPr algn="ctr"/>
            <a:r>
              <a:rPr lang="tr-TR" sz="4000" dirty="0">
                <a:solidFill>
                  <a:srgbClr val="FF0000"/>
                </a:solidFill>
                <a:latin typeface="Albertus Extra Bold" pitchFamily="34" charset="0"/>
              </a:rPr>
              <a:t>BAZI RAPORLARDA GÖRÜLEN EKSİKLİKLER</a:t>
            </a:r>
            <a:endParaRPr lang="tr-TR" sz="4000" dirty="0">
              <a:solidFill>
                <a:srgbClr val="FF0000"/>
              </a:solidFill>
            </a:endParaRPr>
          </a:p>
        </p:txBody>
      </p:sp>
      <p:sp>
        <p:nvSpPr>
          <p:cNvPr id="3" name="İçerik Yer Tutucusu 2"/>
          <p:cNvSpPr>
            <a:spLocks noGrp="1"/>
          </p:cNvSpPr>
          <p:nvPr>
            <p:ph idx="1"/>
          </p:nvPr>
        </p:nvSpPr>
        <p:spPr/>
        <p:txBody>
          <a:bodyPr/>
          <a:lstStyle/>
          <a:p>
            <a:pPr marL="609600" indent="-609600">
              <a:buFont typeface="Wingdings" pitchFamily="2" charset="2"/>
              <a:buChar char="ü"/>
            </a:pPr>
            <a:r>
              <a:rPr lang="tr-TR" b="1" dirty="0"/>
              <a:t>Usule ilişkin mahkeme kararlarından</a:t>
            </a:r>
          </a:p>
          <a:p>
            <a:pPr marL="609600" indent="-609600">
              <a:buFont typeface="Wingdings" pitchFamily="2" charset="2"/>
              <a:buNone/>
            </a:pPr>
            <a:r>
              <a:rPr lang="tr-TR" b="1" dirty="0"/>
              <a:t> </a:t>
            </a:r>
            <a:r>
              <a:rPr lang="tr-TR" b="1" dirty="0" err="1"/>
              <a:t>Rapor’da</a:t>
            </a:r>
            <a:r>
              <a:rPr lang="tr-TR" b="1" dirty="0"/>
              <a:t> yeterince yararlanılmaması ,</a:t>
            </a:r>
          </a:p>
          <a:p>
            <a:pPr marL="609600" indent="-609600">
              <a:buFont typeface="Wingdings" pitchFamily="2" charset="2"/>
              <a:buChar char="ü"/>
            </a:pPr>
            <a:r>
              <a:rPr lang="tr-TR" b="1" dirty="0">
                <a:solidFill>
                  <a:srgbClr val="FF0000"/>
                </a:solidFill>
              </a:rPr>
              <a:t>Raporda gereksiz tekrarlara yer verilmesi,</a:t>
            </a:r>
          </a:p>
          <a:p>
            <a:pPr marL="609600" indent="-609600">
              <a:buFont typeface="Wingdings" pitchFamily="2" charset="2"/>
              <a:buChar char="ü"/>
            </a:pPr>
            <a:r>
              <a:rPr lang="tr-TR" b="1" dirty="0"/>
              <a:t>Elde edilen bilgi ve belgeler ile varılan sonuç</a:t>
            </a:r>
          </a:p>
          <a:p>
            <a:pPr marL="609600" indent="-609600">
              <a:buFont typeface="Wingdings" pitchFamily="2" charset="2"/>
              <a:buNone/>
            </a:pPr>
            <a:r>
              <a:rPr lang="tr-TR" b="1" dirty="0"/>
              <a:t>arasında sağlıklı illiyet bağının kurulamaması,</a:t>
            </a:r>
            <a:endParaRPr lang="tr-TR" dirty="0"/>
          </a:p>
          <a:p>
            <a:pPr marL="609600" indent="-609600">
              <a:buFont typeface="Wingdings" pitchFamily="2" charset="2"/>
              <a:buChar char="ü"/>
            </a:pPr>
            <a:r>
              <a:rPr lang="tr-TR" b="1" dirty="0" err="1">
                <a:solidFill>
                  <a:srgbClr val="FF0000"/>
                </a:solidFill>
              </a:rPr>
              <a:t>Rapor’un</a:t>
            </a:r>
            <a:r>
              <a:rPr lang="tr-TR" b="1" dirty="0">
                <a:solidFill>
                  <a:srgbClr val="FF0000"/>
                </a:solidFill>
              </a:rPr>
              <a:t> Sonuç Bölümü’nün ya çok kısa </a:t>
            </a:r>
          </a:p>
          <a:p>
            <a:pPr marL="609600" indent="-609600">
              <a:buFont typeface="Wingdings" pitchFamily="2" charset="2"/>
              <a:buNone/>
            </a:pPr>
            <a:r>
              <a:rPr lang="tr-TR" b="1" dirty="0">
                <a:solidFill>
                  <a:srgbClr val="FF0000"/>
                </a:solidFill>
              </a:rPr>
              <a:t>yada çok uzun olarak tanzim edilmesi,</a:t>
            </a:r>
          </a:p>
          <a:p>
            <a:endParaRPr lang="tr-TR" dirty="0"/>
          </a:p>
        </p:txBody>
      </p:sp>
      <p:sp>
        <p:nvSpPr>
          <p:cNvPr id="4" name="3 Veri Yer Tutucusu"/>
          <p:cNvSpPr>
            <a:spLocks noGrp="1"/>
          </p:cNvSpPr>
          <p:nvPr>
            <p:ph type="dt" sz="half" idx="10"/>
          </p:nvPr>
        </p:nvSpPr>
        <p:spPr/>
        <p:txBody>
          <a:bodyPr/>
          <a:lstStyle/>
          <a:p>
            <a:fld id="{34019E86-5011-4856-82EC-323D2CD9955F}"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81</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259272710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332656"/>
            <a:ext cx="8229600" cy="1514432"/>
          </a:xfrm>
        </p:spPr>
        <p:txBody>
          <a:bodyPr>
            <a:noAutofit/>
          </a:bodyPr>
          <a:lstStyle/>
          <a:p>
            <a:pPr algn="ctr">
              <a:lnSpc>
                <a:spcPct val="115000"/>
              </a:lnSpc>
              <a:spcAft>
                <a:spcPts val="1000"/>
              </a:spcAft>
              <a:tabLst>
                <a:tab pos="723900" algn="l"/>
              </a:tabLst>
            </a:pPr>
            <a:r>
              <a:rPr lang="tr-TR" sz="4000" dirty="0">
                <a:solidFill>
                  <a:srgbClr val="FF0000"/>
                </a:solidFill>
                <a:latin typeface="Albertus Extra Bold"/>
                <a:ea typeface="Times New Roman"/>
                <a:cs typeface="Times New Roman"/>
              </a:rPr>
              <a:t>DİKKAT EDİLMESİ GEREKEN HUSUSLAR</a:t>
            </a:r>
            <a:endParaRPr lang="tr-TR" sz="4000" dirty="0">
              <a:solidFill>
                <a:srgbClr val="FF0000"/>
              </a:solidFill>
              <a:ea typeface="Calibri"/>
              <a:cs typeface="Times New Roman"/>
            </a:endParaRPr>
          </a:p>
        </p:txBody>
      </p:sp>
      <p:sp>
        <p:nvSpPr>
          <p:cNvPr id="3" name="İçerik Yer Tutucusu 2"/>
          <p:cNvSpPr>
            <a:spLocks noGrp="1"/>
          </p:cNvSpPr>
          <p:nvPr>
            <p:ph idx="1"/>
          </p:nvPr>
        </p:nvSpPr>
        <p:spPr/>
        <p:txBody>
          <a:bodyPr/>
          <a:lstStyle/>
          <a:p>
            <a:pPr marL="612775" indent="-612775" fontAlgn="base">
              <a:spcAft>
                <a:spcPts val="0"/>
              </a:spcAft>
            </a:pPr>
            <a:r>
              <a:rPr lang="tr-TR" b="1" dirty="0">
                <a:solidFill>
                  <a:srgbClr val="000000"/>
                </a:solidFill>
                <a:latin typeface="Final Frontier"/>
                <a:ea typeface="Times New Roman"/>
                <a:cs typeface="Times New Roman"/>
              </a:rPr>
              <a:t>1- Mevzuat İyi Bilinmeli,</a:t>
            </a:r>
            <a:endParaRPr lang="tr-TR" sz="1200" dirty="0">
              <a:latin typeface="Times New Roman"/>
              <a:ea typeface="Times New Roman"/>
            </a:endParaRPr>
          </a:p>
          <a:p>
            <a:pPr marL="612775" indent="-612775" fontAlgn="base">
              <a:lnSpc>
                <a:spcPct val="115000"/>
              </a:lnSpc>
              <a:spcAft>
                <a:spcPts val="0"/>
              </a:spcAft>
            </a:pPr>
            <a:r>
              <a:rPr lang="tr-TR" b="1" dirty="0">
                <a:solidFill>
                  <a:srgbClr val="FF0000"/>
                </a:solidFill>
                <a:latin typeface="Final Frontier"/>
                <a:ea typeface="Times New Roman"/>
                <a:cs typeface="Times New Roman"/>
              </a:rPr>
              <a:t>2- Yargı Kararları ve Danıştay Yorumları İyi Bilinmeli,</a:t>
            </a:r>
            <a:endParaRPr lang="tr-TR" sz="1100" dirty="0">
              <a:solidFill>
                <a:srgbClr val="FF0000"/>
              </a:solidFill>
              <a:latin typeface="Calibri"/>
              <a:ea typeface="Calibri"/>
              <a:cs typeface="Times New Roman"/>
            </a:endParaRPr>
          </a:p>
          <a:p>
            <a:pPr marL="612775" indent="-612775" fontAlgn="base">
              <a:lnSpc>
                <a:spcPct val="115000"/>
              </a:lnSpc>
              <a:spcAft>
                <a:spcPts val="0"/>
              </a:spcAft>
            </a:pPr>
            <a:r>
              <a:rPr lang="tr-TR" b="1" dirty="0">
                <a:solidFill>
                  <a:srgbClr val="000000"/>
                </a:solidFill>
                <a:latin typeface="Final Frontier"/>
                <a:ea typeface="Times New Roman"/>
                <a:cs typeface="Times New Roman"/>
              </a:rPr>
              <a:t>3- Düzenlenen Raporlar </a:t>
            </a:r>
            <a:r>
              <a:rPr lang="tr-TR" b="1" dirty="0" smtClean="0">
                <a:solidFill>
                  <a:srgbClr val="000000"/>
                </a:solidFill>
                <a:latin typeface="Final Frontier"/>
                <a:ea typeface="Times New Roman"/>
                <a:cs typeface="Times New Roman"/>
              </a:rPr>
              <a:t>iyi </a:t>
            </a:r>
            <a:r>
              <a:rPr lang="tr-TR" b="1" dirty="0">
                <a:solidFill>
                  <a:srgbClr val="000000"/>
                </a:solidFill>
                <a:latin typeface="Final Frontier"/>
                <a:ea typeface="Times New Roman"/>
                <a:cs typeface="Times New Roman"/>
              </a:rPr>
              <a:t>tetkik edilmeli, bu </a:t>
            </a:r>
            <a:r>
              <a:rPr lang="tr-TR" b="1" dirty="0" smtClean="0">
                <a:solidFill>
                  <a:srgbClr val="000000"/>
                </a:solidFill>
                <a:latin typeface="Final Frontier"/>
                <a:ea typeface="Times New Roman"/>
                <a:cs typeface="Times New Roman"/>
              </a:rPr>
              <a:t>hususta Standart </a:t>
            </a:r>
            <a:r>
              <a:rPr lang="tr-TR" b="1" dirty="0">
                <a:solidFill>
                  <a:srgbClr val="000000"/>
                </a:solidFill>
                <a:latin typeface="Final Frontier"/>
                <a:ea typeface="Times New Roman"/>
                <a:cs typeface="Times New Roman"/>
              </a:rPr>
              <a:t>geliştirilmeli,  </a:t>
            </a:r>
            <a:endParaRPr lang="tr-TR" sz="1100" dirty="0">
              <a:latin typeface="Calibri"/>
              <a:ea typeface="Calibri"/>
              <a:cs typeface="Times New Roman"/>
            </a:endParaRPr>
          </a:p>
          <a:p>
            <a:pPr marL="612775" indent="-612775" fontAlgn="base">
              <a:lnSpc>
                <a:spcPct val="115000"/>
              </a:lnSpc>
              <a:spcAft>
                <a:spcPts val="0"/>
              </a:spcAft>
            </a:pPr>
            <a:r>
              <a:rPr lang="tr-TR" b="1" dirty="0">
                <a:solidFill>
                  <a:srgbClr val="FF0000"/>
                </a:solidFill>
                <a:latin typeface="Final Frontier"/>
                <a:ea typeface="Times New Roman"/>
                <a:cs typeface="Times New Roman"/>
              </a:rPr>
              <a:t>4- Yapılan hataların en aza indirilmesi </a:t>
            </a:r>
            <a:r>
              <a:rPr lang="tr-TR" b="1" dirty="0" smtClean="0">
                <a:solidFill>
                  <a:srgbClr val="FF0000"/>
                </a:solidFill>
                <a:latin typeface="Final Frontier"/>
                <a:ea typeface="Times New Roman"/>
                <a:cs typeface="Times New Roman"/>
              </a:rPr>
              <a:t>sağlanmalı,</a:t>
            </a:r>
          </a:p>
          <a:p>
            <a:pPr marL="612775" indent="-612775" fontAlgn="base">
              <a:lnSpc>
                <a:spcPct val="115000"/>
              </a:lnSpc>
              <a:spcAft>
                <a:spcPts val="0"/>
              </a:spcAft>
            </a:pPr>
            <a:r>
              <a:rPr lang="tr-TR" sz="2800" b="1" dirty="0" smtClean="0">
                <a:effectLst/>
                <a:latin typeface="Final Frontier"/>
                <a:ea typeface="Calibri"/>
                <a:cs typeface="Times New Roman"/>
              </a:rPr>
              <a:t>Ayrıca;</a:t>
            </a:r>
            <a:endParaRPr lang="tr-TR" sz="2800" dirty="0">
              <a:effectLst/>
              <a:latin typeface="Calibri"/>
              <a:ea typeface="Calibri"/>
              <a:cs typeface="Times New Roman"/>
            </a:endParaRPr>
          </a:p>
        </p:txBody>
      </p:sp>
      <p:sp>
        <p:nvSpPr>
          <p:cNvPr id="4" name="3 Veri Yer Tutucusu"/>
          <p:cNvSpPr>
            <a:spLocks noGrp="1"/>
          </p:cNvSpPr>
          <p:nvPr>
            <p:ph type="dt" sz="half" idx="10"/>
          </p:nvPr>
        </p:nvSpPr>
        <p:spPr/>
        <p:txBody>
          <a:bodyPr/>
          <a:lstStyle/>
          <a:p>
            <a:fld id="{618072A7-B026-4B13-89C4-25AE4F6E58FE}"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82</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54001251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3600" dirty="0">
                <a:solidFill>
                  <a:srgbClr val="FF0000"/>
                </a:solidFill>
                <a:latin typeface="Albertus Extra Bold"/>
                <a:ea typeface="Times New Roman"/>
                <a:cs typeface="Times New Roman"/>
              </a:rPr>
              <a:t>DİKKAT EDİLMESİ GEREKEN HUSUSLAR</a:t>
            </a:r>
            <a:endParaRPr lang="tr-TR" sz="3600" dirty="0">
              <a:solidFill>
                <a:srgbClr val="FF0000"/>
              </a:solidFill>
            </a:endParaRPr>
          </a:p>
        </p:txBody>
      </p:sp>
      <p:sp>
        <p:nvSpPr>
          <p:cNvPr id="3" name="İçerik Yer Tutucusu 2"/>
          <p:cNvSpPr>
            <a:spLocks noGrp="1"/>
          </p:cNvSpPr>
          <p:nvPr>
            <p:ph idx="1"/>
          </p:nvPr>
        </p:nvSpPr>
        <p:spPr/>
        <p:txBody>
          <a:bodyPr>
            <a:normAutofit/>
          </a:bodyPr>
          <a:lstStyle/>
          <a:p>
            <a:pPr marL="342900" lvl="0" indent="-342900" fontAlgn="base">
              <a:lnSpc>
                <a:spcPct val="90000"/>
              </a:lnSpc>
              <a:spcAft>
                <a:spcPct val="0"/>
              </a:spcAft>
              <a:buClr>
                <a:srgbClr val="3366FF"/>
              </a:buClr>
              <a:buSzPct val="80000"/>
              <a:buFont typeface="Wingdings" pitchFamily="2" charset="2"/>
              <a:buChar char="l"/>
              <a:defRPr/>
            </a:pPr>
            <a:r>
              <a:rPr lang="tr-TR" sz="2800" kern="0" dirty="0">
                <a:solidFill>
                  <a:srgbClr val="990099"/>
                </a:solidFill>
                <a:latin typeface="Times New Roman"/>
              </a:rPr>
              <a:t>Rapor düzgün bir ifade ile yazılmalıdır.</a:t>
            </a:r>
          </a:p>
          <a:p>
            <a:pPr marL="342900" lvl="0" indent="-342900" fontAlgn="base">
              <a:lnSpc>
                <a:spcPct val="90000"/>
              </a:lnSpc>
              <a:spcAft>
                <a:spcPct val="0"/>
              </a:spcAft>
              <a:buClr>
                <a:srgbClr val="3366FF"/>
              </a:buClr>
              <a:buSzPct val="80000"/>
              <a:buFont typeface="Wingdings" pitchFamily="2" charset="2"/>
              <a:buChar char="l"/>
              <a:defRPr/>
            </a:pPr>
            <a:r>
              <a:rPr lang="tr-TR" sz="2800" kern="0" dirty="0">
                <a:solidFill>
                  <a:srgbClr val="FF33CC"/>
                </a:solidFill>
                <a:latin typeface="Times New Roman"/>
              </a:rPr>
              <a:t>Rapor konuları açık bir şekilde belirtilmelidir.</a:t>
            </a:r>
          </a:p>
          <a:p>
            <a:pPr marL="342900" lvl="0" indent="-342900" fontAlgn="base">
              <a:lnSpc>
                <a:spcPct val="90000"/>
              </a:lnSpc>
              <a:spcAft>
                <a:spcPct val="0"/>
              </a:spcAft>
              <a:buClr>
                <a:srgbClr val="3366FF"/>
              </a:buClr>
              <a:buSzPct val="80000"/>
              <a:buFont typeface="Wingdings" pitchFamily="2" charset="2"/>
              <a:buChar char="l"/>
              <a:defRPr/>
            </a:pPr>
            <a:r>
              <a:rPr lang="tr-TR" sz="2800" kern="0" dirty="0">
                <a:solidFill>
                  <a:srgbClr val="669900"/>
                </a:solidFill>
                <a:latin typeface="Times New Roman"/>
              </a:rPr>
              <a:t>Raporlarda konu dışına çıkılmamalı</a:t>
            </a:r>
            <a:r>
              <a:rPr lang="tr-TR" sz="2800" kern="0" dirty="0" smtClean="0">
                <a:solidFill>
                  <a:srgbClr val="669900"/>
                </a:solidFill>
                <a:latin typeface="Times New Roman"/>
              </a:rPr>
              <a:t>, esas </a:t>
            </a:r>
            <a:r>
              <a:rPr lang="tr-TR" sz="2800" kern="0" dirty="0">
                <a:solidFill>
                  <a:srgbClr val="669900"/>
                </a:solidFill>
                <a:latin typeface="Times New Roman"/>
              </a:rPr>
              <a:t>sonucu etkilemeyecek gereksiz ayrıntılardan kaçınılmalıdır.</a:t>
            </a:r>
          </a:p>
          <a:p>
            <a:pPr marL="342900" lvl="0" indent="-342900" fontAlgn="base">
              <a:lnSpc>
                <a:spcPct val="90000"/>
              </a:lnSpc>
              <a:spcAft>
                <a:spcPct val="0"/>
              </a:spcAft>
              <a:buClr>
                <a:srgbClr val="3366FF"/>
              </a:buClr>
              <a:buSzPct val="80000"/>
              <a:buFont typeface="Wingdings" pitchFamily="2" charset="2"/>
              <a:buChar char="l"/>
              <a:defRPr/>
            </a:pPr>
            <a:r>
              <a:rPr lang="tr-TR" sz="2800" kern="0" dirty="0">
                <a:solidFill>
                  <a:srgbClr val="FF9900"/>
                </a:solidFill>
                <a:latin typeface="Times New Roman"/>
              </a:rPr>
              <a:t>Konular yer</a:t>
            </a:r>
            <a:r>
              <a:rPr lang="tr-TR" sz="2800" kern="0" dirty="0" smtClean="0">
                <a:solidFill>
                  <a:srgbClr val="FF9900"/>
                </a:solidFill>
                <a:latin typeface="Times New Roman"/>
              </a:rPr>
              <a:t>, zaman, delil, tanık, vb. gibi </a:t>
            </a:r>
            <a:r>
              <a:rPr lang="tr-TR" sz="2800" kern="0" dirty="0">
                <a:solidFill>
                  <a:srgbClr val="FF9900"/>
                </a:solidFill>
                <a:latin typeface="Times New Roman"/>
              </a:rPr>
              <a:t>ana unsurları ve ilgili mevzuat hükümleri ile ele alınmalı</a:t>
            </a:r>
            <a:r>
              <a:rPr lang="tr-TR" sz="2800" kern="0" dirty="0" smtClean="0">
                <a:solidFill>
                  <a:srgbClr val="FF9900"/>
                </a:solidFill>
                <a:latin typeface="Times New Roman"/>
              </a:rPr>
              <a:t>, öznel </a:t>
            </a:r>
            <a:r>
              <a:rPr lang="tr-TR" sz="2800" kern="0" dirty="0">
                <a:solidFill>
                  <a:srgbClr val="FF9900"/>
                </a:solidFill>
                <a:latin typeface="Times New Roman"/>
              </a:rPr>
              <a:t>ya da dayanaksız yorumlar yapılmamalıdır.</a:t>
            </a:r>
          </a:p>
          <a:p>
            <a:pPr marL="342900" lvl="0" indent="-342900" fontAlgn="base">
              <a:lnSpc>
                <a:spcPct val="90000"/>
              </a:lnSpc>
              <a:spcAft>
                <a:spcPct val="0"/>
              </a:spcAft>
              <a:buClr>
                <a:srgbClr val="3366FF"/>
              </a:buClr>
              <a:buSzPct val="80000"/>
              <a:buFont typeface="Wingdings" pitchFamily="2" charset="2"/>
              <a:buChar char="l"/>
              <a:defRPr/>
            </a:pPr>
            <a:r>
              <a:rPr lang="tr-TR" sz="2800" kern="0" dirty="0">
                <a:solidFill>
                  <a:srgbClr val="0000FF"/>
                </a:solidFill>
                <a:latin typeface="Times New Roman"/>
              </a:rPr>
              <a:t>Raporlar</a:t>
            </a:r>
            <a:r>
              <a:rPr lang="tr-TR" sz="2800" kern="0" dirty="0" smtClean="0">
                <a:solidFill>
                  <a:srgbClr val="0000FF"/>
                </a:solidFill>
                <a:latin typeface="Times New Roman"/>
              </a:rPr>
              <a:t>, yetkili </a:t>
            </a:r>
            <a:r>
              <a:rPr lang="tr-TR" sz="2800" kern="0" dirty="0">
                <a:solidFill>
                  <a:srgbClr val="0000FF"/>
                </a:solidFill>
                <a:latin typeface="Times New Roman"/>
              </a:rPr>
              <a:t>makamlara yasal süresinde ulaştırılmalı</a:t>
            </a:r>
            <a:r>
              <a:rPr lang="tr-TR" sz="2800" kern="0" dirty="0" smtClean="0">
                <a:solidFill>
                  <a:srgbClr val="0000FF"/>
                </a:solidFill>
                <a:latin typeface="Times New Roman"/>
              </a:rPr>
              <a:t>, gecikmelere </a:t>
            </a:r>
            <a:r>
              <a:rPr lang="tr-TR" sz="2800" kern="0" dirty="0">
                <a:solidFill>
                  <a:srgbClr val="0000FF"/>
                </a:solidFill>
                <a:latin typeface="Times New Roman"/>
              </a:rPr>
              <a:t>yer verilmemelidir.</a:t>
            </a:r>
          </a:p>
        </p:txBody>
      </p:sp>
      <p:sp>
        <p:nvSpPr>
          <p:cNvPr id="4" name="3 Veri Yer Tutucusu"/>
          <p:cNvSpPr>
            <a:spLocks noGrp="1"/>
          </p:cNvSpPr>
          <p:nvPr>
            <p:ph type="dt" sz="half" idx="10"/>
          </p:nvPr>
        </p:nvSpPr>
        <p:spPr/>
        <p:txBody>
          <a:bodyPr/>
          <a:lstStyle/>
          <a:p>
            <a:fld id="{24CAF596-E3B9-40AC-A0E9-31EC522C706D}"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83</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63003468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pPr algn="ctr"/>
            <a:r>
              <a:rPr lang="tr-TR" sz="3600" dirty="0">
                <a:solidFill>
                  <a:srgbClr val="FF0000"/>
                </a:solidFill>
                <a:latin typeface="Albertus Extra Bold"/>
                <a:ea typeface="Times New Roman"/>
                <a:cs typeface="Times New Roman"/>
              </a:rPr>
              <a:t>DİKKAT EDİLMESİ GEREKEN HUSUSLAR</a:t>
            </a:r>
            <a:endParaRPr lang="tr-TR" sz="3600" dirty="0">
              <a:solidFill>
                <a:srgbClr val="FF0000"/>
              </a:solidFill>
            </a:endParaRPr>
          </a:p>
        </p:txBody>
      </p:sp>
      <p:sp>
        <p:nvSpPr>
          <p:cNvPr id="3" name="İçerik Yer Tutucusu 2"/>
          <p:cNvSpPr>
            <a:spLocks noGrp="1"/>
          </p:cNvSpPr>
          <p:nvPr>
            <p:ph idx="1"/>
          </p:nvPr>
        </p:nvSpPr>
        <p:spPr/>
        <p:txBody>
          <a:bodyPr>
            <a:normAutofit lnSpcReduction="10000"/>
          </a:bodyPr>
          <a:lstStyle/>
          <a:p>
            <a:pPr marL="342900" lvl="0" indent="-342900" fontAlgn="base">
              <a:lnSpc>
                <a:spcPct val="90000"/>
              </a:lnSpc>
              <a:spcAft>
                <a:spcPct val="0"/>
              </a:spcAft>
              <a:buClr>
                <a:srgbClr val="3366FF"/>
              </a:buClr>
              <a:buSzPct val="80000"/>
              <a:buFont typeface="Wingdings" pitchFamily="2" charset="2"/>
              <a:buChar char="l"/>
              <a:defRPr/>
            </a:pPr>
            <a:r>
              <a:rPr lang="tr-TR" sz="3000" kern="0" dirty="0">
                <a:solidFill>
                  <a:srgbClr val="0000FF"/>
                </a:solidFill>
                <a:latin typeface="Times New Roman"/>
              </a:rPr>
              <a:t>Rapor sonlarına inceleme dosyasındaki evrakın sıra numarası</a:t>
            </a:r>
            <a:r>
              <a:rPr lang="tr-TR" sz="3000" kern="0" dirty="0" smtClean="0">
                <a:solidFill>
                  <a:srgbClr val="0000FF"/>
                </a:solidFill>
                <a:latin typeface="Times New Roman"/>
              </a:rPr>
              <a:t>, tarihi, sıra </a:t>
            </a:r>
            <a:r>
              <a:rPr lang="tr-TR" sz="3000" kern="0" dirty="0">
                <a:solidFill>
                  <a:srgbClr val="0000FF"/>
                </a:solidFill>
                <a:latin typeface="Times New Roman"/>
              </a:rPr>
              <a:t>numarası</a:t>
            </a:r>
            <a:r>
              <a:rPr lang="tr-TR" sz="3000" kern="0" dirty="0" smtClean="0">
                <a:solidFill>
                  <a:srgbClr val="0000FF"/>
                </a:solidFill>
                <a:latin typeface="Times New Roman"/>
              </a:rPr>
              <a:t>, parça </a:t>
            </a:r>
            <a:r>
              <a:rPr lang="tr-TR" sz="3000" kern="0" dirty="0">
                <a:solidFill>
                  <a:srgbClr val="0000FF"/>
                </a:solidFill>
                <a:latin typeface="Times New Roman"/>
              </a:rPr>
              <a:t>adetini gösteren </a:t>
            </a:r>
            <a:r>
              <a:rPr lang="tr-TR" sz="3000" u="sng" kern="0" dirty="0">
                <a:solidFill>
                  <a:srgbClr val="0000FF"/>
                </a:solidFill>
                <a:latin typeface="Times New Roman"/>
              </a:rPr>
              <a:t>dizi pusulası</a:t>
            </a:r>
            <a:r>
              <a:rPr lang="tr-TR" sz="3000" kern="0" dirty="0">
                <a:solidFill>
                  <a:srgbClr val="0000FF"/>
                </a:solidFill>
                <a:latin typeface="Times New Roman"/>
              </a:rPr>
              <a:t>  eklenmelidir.</a:t>
            </a:r>
          </a:p>
          <a:p>
            <a:pPr marL="342900" lvl="0" indent="-342900" fontAlgn="base">
              <a:lnSpc>
                <a:spcPct val="90000"/>
              </a:lnSpc>
              <a:spcAft>
                <a:spcPct val="0"/>
              </a:spcAft>
              <a:buClr>
                <a:srgbClr val="3366FF"/>
              </a:buClr>
              <a:buSzPct val="80000"/>
              <a:buFont typeface="Wingdings" pitchFamily="2" charset="2"/>
              <a:buChar char="l"/>
              <a:defRPr/>
            </a:pPr>
            <a:r>
              <a:rPr lang="tr-TR" sz="3000" kern="0" dirty="0">
                <a:solidFill>
                  <a:srgbClr val="FF0000"/>
                </a:solidFill>
                <a:latin typeface="Times New Roman"/>
              </a:rPr>
              <a:t>Raporların başlangıçtan sonuç kısmına kadar her sayfası inceleme elamanı tarafından parafa edilmeli son sayfası imzalanmalıdır</a:t>
            </a:r>
            <a:r>
              <a:rPr lang="tr-TR" sz="3000" kern="0" dirty="0">
                <a:solidFill>
                  <a:srgbClr val="FF9900"/>
                </a:solidFill>
                <a:latin typeface="Times New Roman"/>
              </a:rPr>
              <a:t>.</a:t>
            </a:r>
          </a:p>
          <a:p>
            <a:pPr marL="342900" lvl="0" indent="-342900" fontAlgn="base">
              <a:lnSpc>
                <a:spcPct val="90000"/>
              </a:lnSpc>
              <a:spcAft>
                <a:spcPct val="0"/>
              </a:spcAft>
              <a:buClr>
                <a:srgbClr val="3366FF"/>
              </a:buClr>
              <a:buSzPct val="80000"/>
              <a:buFont typeface="Wingdings" pitchFamily="2" charset="2"/>
              <a:buChar char="l"/>
              <a:defRPr/>
            </a:pPr>
            <a:r>
              <a:rPr lang="tr-TR" sz="3000" kern="0" dirty="0">
                <a:latin typeface="Times New Roman"/>
              </a:rPr>
              <a:t>Gerçekleşen fiilin 4483 sayılı Yasa kapsamında olmasına özen gösterilmeli</a:t>
            </a:r>
            <a:r>
              <a:rPr lang="tr-TR" sz="3000" kern="0" dirty="0" smtClean="0">
                <a:latin typeface="Times New Roman"/>
              </a:rPr>
              <a:t>, kişinin </a:t>
            </a:r>
            <a:r>
              <a:rPr lang="tr-TR" sz="3000" kern="0" dirty="0">
                <a:latin typeface="Times New Roman"/>
              </a:rPr>
              <a:t>kapsam dışındaki fiillerinden dolayı yargı karşısına çıkması hususundaki hassasiyette azami özen gösterilmelidir.</a:t>
            </a:r>
          </a:p>
          <a:p>
            <a:endParaRPr lang="tr-TR" dirty="0"/>
          </a:p>
        </p:txBody>
      </p:sp>
      <p:sp>
        <p:nvSpPr>
          <p:cNvPr id="4" name="3 Veri Yer Tutucusu"/>
          <p:cNvSpPr>
            <a:spLocks noGrp="1"/>
          </p:cNvSpPr>
          <p:nvPr>
            <p:ph type="dt" sz="half" idx="10"/>
          </p:nvPr>
        </p:nvSpPr>
        <p:spPr/>
        <p:txBody>
          <a:bodyPr/>
          <a:lstStyle/>
          <a:p>
            <a:fld id="{642B1848-B8A6-4F5F-9A75-874CDAE2296C}"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84</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02861095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08720"/>
            <a:ext cx="8229600" cy="5415880"/>
          </a:xfrm>
        </p:spPr>
        <p:txBody>
          <a:bodyPr>
            <a:normAutofit lnSpcReduction="10000"/>
          </a:bodyPr>
          <a:lstStyle/>
          <a:p>
            <a:pPr marL="342900" lvl="0" indent="-342900" algn="ctr" fontAlgn="base">
              <a:lnSpc>
                <a:spcPct val="90000"/>
              </a:lnSpc>
              <a:spcAft>
                <a:spcPct val="0"/>
              </a:spcAft>
              <a:buClr>
                <a:srgbClr val="3366FF"/>
              </a:buClr>
              <a:buSzPct val="80000"/>
              <a:buNone/>
              <a:defRPr/>
            </a:pPr>
            <a:endParaRPr lang="tr-TR" sz="4400" kern="0" dirty="0" smtClean="0">
              <a:solidFill>
                <a:srgbClr val="FF0000"/>
              </a:solidFill>
              <a:latin typeface="Times New Roman"/>
            </a:endParaRPr>
          </a:p>
          <a:p>
            <a:pPr marL="342900" lvl="0" indent="-342900" algn="ctr" fontAlgn="base">
              <a:lnSpc>
                <a:spcPct val="90000"/>
              </a:lnSpc>
              <a:spcAft>
                <a:spcPct val="0"/>
              </a:spcAft>
              <a:buClr>
                <a:srgbClr val="3366FF"/>
              </a:buClr>
              <a:buSzPct val="80000"/>
              <a:buNone/>
              <a:defRPr/>
            </a:pPr>
            <a:r>
              <a:rPr lang="tr-TR" sz="4400" kern="0" dirty="0" smtClean="0">
                <a:solidFill>
                  <a:srgbClr val="FF0000"/>
                </a:solidFill>
                <a:latin typeface="Times New Roman"/>
              </a:rPr>
              <a:t>İLGİNİZE TEŞEKKÜR  EDER</a:t>
            </a:r>
          </a:p>
          <a:p>
            <a:pPr marL="342900" lvl="0" indent="-342900" algn="ctr" fontAlgn="base">
              <a:lnSpc>
                <a:spcPct val="90000"/>
              </a:lnSpc>
              <a:spcAft>
                <a:spcPct val="0"/>
              </a:spcAft>
              <a:buClr>
                <a:srgbClr val="3366FF"/>
              </a:buClr>
              <a:buSzPct val="80000"/>
              <a:buNone/>
              <a:defRPr/>
            </a:pPr>
            <a:r>
              <a:rPr lang="tr-TR" sz="4400" kern="0" dirty="0" smtClean="0">
                <a:solidFill>
                  <a:srgbClr val="FF0000"/>
                </a:solidFill>
                <a:latin typeface="Times New Roman"/>
              </a:rPr>
              <a:t>BAŞARILAR DİLERİM</a:t>
            </a:r>
          </a:p>
          <a:p>
            <a:pPr marL="342900" lvl="0" indent="-342900" algn="ctr" fontAlgn="base">
              <a:lnSpc>
                <a:spcPct val="90000"/>
              </a:lnSpc>
              <a:spcAft>
                <a:spcPct val="0"/>
              </a:spcAft>
              <a:buClr>
                <a:srgbClr val="3366FF"/>
              </a:buClr>
              <a:buSzPct val="80000"/>
              <a:buNone/>
              <a:defRPr/>
            </a:pPr>
            <a:endParaRPr lang="tr-TR" sz="4400" kern="0" dirty="0" smtClean="0">
              <a:solidFill>
                <a:srgbClr val="FF0000"/>
              </a:solidFill>
              <a:latin typeface="Times New Roman"/>
            </a:endParaRPr>
          </a:p>
          <a:p>
            <a:pPr marL="342900" lvl="0" indent="-342900" algn="ctr" fontAlgn="base">
              <a:lnSpc>
                <a:spcPct val="90000"/>
              </a:lnSpc>
              <a:spcAft>
                <a:spcPct val="0"/>
              </a:spcAft>
              <a:buClr>
                <a:srgbClr val="3366FF"/>
              </a:buClr>
              <a:buSzPct val="80000"/>
              <a:buNone/>
              <a:defRPr/>
            </a:pPr>
            <a:r>
              <a:rPr lang="tr-TR" sz="2800" kern="0" dirty="0" smtClean="0">
                <a:latin typeface="Times New Roman"/>
              </a:rPr>
              <a:t>ARİF DEDE</a:t>
            </a:r>
          </a:p>
          <a:p>
            <a:pPr marL="342900" lvl="0" indent="-342900" algn="ctr" fontAlgn="base">
              <a:lnSpc>
                <a:spcPct val="90000"/>
              </a:lnSpc>
              <a:spcAft>
                <a:spcPct val="0"/>
              </a:spcAft>
              <a:buClr>
                <a:srgbClr val="3366FF"/>
              </a:buClr>
              <a:buSzPct val="80000"/>
              <a:buNone/>
              <a:defRPr/>
            </a:pPr>
            <a:r>
              <a:rPr lang="tr-TR" sz="2800" kern="0" dirty="0" smtClean="0">
                <a:latin typeface="Times New Roman"/>
              </a:rPr>
              <a:t>EĞİTİM UZMANI</a:t>
            </a:r>
          </a:p>
          <a:p>
            <a:pPr marL="342900" lvl="0" indent="-342900" algn="ctr" fontAlgn="base">
              <a:lnSpc>
                <a:spcPct val="90000"/>
              </a:lnSpc>
              <a:spcAft>
                <a:spcPct val="0"/>
              </a:spcAft>
              <a:buClr>
                <a:srgbClr val="3366FF"/>
              </a:buClr>
              <a:buSzPct val="80000"/>
              <a:buNone/>
              <a:defRPr/>
            </a:pPr>
            <a:r>
              <a:rPr lang="tr-TR" sz="2800" kern="0" dirty="0" smtClean="0">
                <a:latin typeface="Times New Roman"/>
                <a:hlinkClick r:id="rId2"/>
              </a:rPr>
              <a:t>www.</a:t>
            </a:r>
            <a:r>
              <a:rPr lang="tr-TR" sz="2800" kern="0" dirty="0" err="1" smtClean="0">
                <a:latin typeface="Times New Roman"/>
                <a:hlinkClick r:id="rId2"/>
              </a:rPr>
              <a:t>arifdede</a:t>
            </a:r>
            <a:r>
              <a:rPr lang="tr-TR" sz="2800" kern="0" dirty="0" smtClean="0">
                <a:latin typeface="Times New Roman"/>
                <a:hlinkClick r:id="rId2"/>
              </a:rPr>
              <a:t>.</a:t>
            </a:r>
            <a:r>
              <a:rPr lang="tr-TR" sz="2800" kern="0" dirty="0" err="1" smtClean="0">
                <a:latin typeface="Times New Roman"/>
                <a:hlinkClick r:id="rId2"/>
              </a:rPr>
              <a:t>info</a:t>
            </a:r>
            <a:endParaRPr lang="tr-TR" sz="2800" kern="0" dirty="0" smtClean="0">
              <a:latin typeface="Times New Roman"/>
            </a:endParaRPr>
          </a:p>
          <a:p>
            <a:pPr marL="342900" lvl="0" indent="-342900" algn="ctr" fontAlgn="base">
              <a:lnSpc>
                <a:spcPct val="90000"/>
              </a:lnSpc>
              <a:spcAft>
                <a:spcPct val="0"/>
              </a:spcAft>
              <a:buClr>
                <a:srgbClr val="3366FF"/>
              </a:buClr>
              <a:buSzPct val="80000"/>
              <a:buNone/>
              <a:defRPr/>
            </a:pPr>
            <a:r>
              <a:rPr lang="tr-TR" sz="2800" kern="0" dirty="0" err="1" smtClean="0">
                <a:latin typeface="Times New Roman"/>
              </a:rPr>
              <a:t>dedearif</a:t>
            </a:r>
            <a:r>
              <a:rPr lang="tr-TR" sz="2800" kern="0" dirty="0" smtClean="0">
                <a:latin typeface="Times New Roman"/>
              </a:rPr>
              <a:t>@</a:t>
            </a:r>
            <a:r>
              <a:rPr lang="tr-TR" sz="2800" kern="0" dirty="0" err="1" smtClean="0">
                <a:latin typeface="Times New Roman"/>
              </a:rPr>
              <a:t>mynet</a:t>
            </a:r>
            <a:r>
              <a:rPr lang="tr-TR" sz="2800" kern="0" smtClean="0">
                <a:latin typeface="Times New Roman"/>
              </a:rPr>
              <a:t>.com</a:t>
            </a:r>
          </a:p>
          <a:p>
            <a:pPr marL="342900" lvl="0" indent="-342900" algn="ctr" fontAlgn="base">
              <a:lnSpc>
                <a:spcPct val="90000"/>
              </a:lnSpc>
              <a:spcAft>
                <a:spcPct val="0"/>
              </a:spcAft>
              <a:buClr>
                <a:srgbClr val="3366FF"/>
              </a:buClr>
              <a:buSzPct val="80000"/>
              <a:buNone/>
              <a:defRPr/>
            </a:pPr>
            <a:endParaRPr lang="tr-TR" sz="2800" kern="0" dirty="0" smtClean="0">
              <a:latin typeface="Times New Roman"/>
            </a:endParaRPr>
          </a:p>
          <a:p>
            <a:pPr marL="342900" lvl="0" indent="-342900" algn="ctr" fontAlgn="base">
              <a:lnSpc>
                <a:spcPct val="90000"/>
              </a:lnSpc>
              <a:spcAft>
                <a:spcPct val="0"/>
              </a:spcAft>
              <a:buClr>
                <a:srgbClr val="3366FF"/>
              </a:buClr>
              <a:buSzPct val="80000"/>
              <a:buNone/>
              <a:defRPr/>
            </a:pPr>
            <a:r>
              <a:rPr lang="tr-TR" sz="2800" kern="0" dirty="0" smtClean="0">
                <a:latin typeface="Times New Roman"/>
              </a:rPr>
              <a:t>05067942828</a:t>
            </a:r>
            <a:endParaRPr lang="tr-TR" sz="2800" kern="0" dirty="0">
              <a:latin typeface="Times New Roman"/>
            </a:endParaRPr>
          </a:p>
          <a:p>
            <a:pPr algn="ctr">
              <a:buNone/>
            </a:pPr>
            <a:endParaRPr lang="tr-TR" sz="5400" dirty="0">
              <a:solidFill>
                <a:srgbClr val="FF0000"/>
              </a:solidFill>
            </a:endParaRPr>
          </a:p>
        </p:txBody>
      </p:sp>
      <p:sp>
        <p:nvSpPr>
          <p:cNvPr id="4" name="3 Veri Yer Tutucusu"/>
          <p:cNvSpPr>
            <a:spLocks noGrp="1"/>
          </p:cNvSpPr>
          <p:nvPr>
            <p:ph type="dt" sz="half" idx="10"/>
          </p:nvPr>
        </p:nvSpPr>
        <p:spPr/>
        <p:txBody>
          <a:bodyPr/>
          <a:lstStyle/>
          <a:p>
            <a:fld id="{F76FF1A3-7C57-4DD1-81C1-E4FF7DF50AA6}" type="datetime1">
              <a:rPr lang="tr-TR" smtClean="0"/>
              <a:pPr/>
              <a:t>07.07.2016</a:t>
            </a:fld>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pPr/>
              <a:t>85</a:t>
            </a:fld>
            <a:endParaRPr lang="tr-TR"/>
          </a:p>
        </p:txBody>
      </p:sp>
      <p:sp>
        <p:nvSpPr>
          <p:cNvPr id="6" name="5 Altbilgi Yer Tutucusu"/>
          <p:cNvSpPr>
            <a:spLocks noGrp="1"/>
          </p:cNvSpPr>
          <p:nvPr>
            <p:ph type="ftr" sz="quarter" idx="11"/>
          </p:nvPr>
        </p:nvSpPr>
        <p:spPr/>
        <p:txBody>
          <a:bodyPr/>
          <a:lstStyle/>
          <a:p>
            <a:r>
              <a:rPr lang="tr-TR" smtClean="0"/>
              <a:t>ARİF DEDE</a:t>
            </a:r>
            <a:endParaRPr lang="tr-TR"/>
          </a:p>
        </p:txBody>
      </p:sp>
    </p:spTree>
    <p:extLst>
      <p:ext uri="{BB962C8B-B14F-4D97-AF65-F5344CB8AC3E}">
        <p14:creationId xmlns="" xmlns:p14="http://schemas.microsoft.com/office/powerpoint/2010/main" val="102861095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kış">
  <a:themeElements>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kış">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kış">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1148</TotalTime>
  <Words>3774</Words>
  <Application>Microsoft Office PowerPoint</Application>
  <PresentationFormat>Ekran Gösterisi (4:3)</PresentationFormat>
  <Paragraphs>659</Paragraphs>
  <Slides>85</Slides>
  <Notes>1</Notes>
  <HiddenSlides>0</HiddenSlides>
  <MMClips>0</MMClips>
  <ScaleCrop>false</ScaleCrop>
  <HeadingPairs>
    <vt:vector size="4" baseType="variant">
      <vt:variant>
        <vt:lpstr>Tema</vt:lpstr>
      </vt:variant>
      <vt:variant>
        <vt:i4>1</vt:i4>
      </vt:variant>
      <vt:variant>
        <vt:lpstr>Slayt Başlıkları</vt:lpstr>
      </vt:variant>
      <vt:variant>
        <vt:i4>85</vt:i4>
      </vt:variant>
    </vt:vector>
  </HeadingPairs>
  <TitlesOfParts>
    <vt:vector size="86" baseType="lpstr">
      <vt:lpstr>Akış</vt:lpstr>
      <vt:lpstr>  </vt:lpstr>
      <vt:lpstr> </vt:lpstr>
      <vt:lpstr>KONU İLE İLGİLİ MEVZUAT</vt:lpstr>
      <vt:lpstr>4483 SAYILI KANUN</vt:lpstr>
      <vt:lpstr>4483 SAYILI KANUN </vt:lpstr>
      <vt:lpstr>4483 SAYILI KANUN’UN AMACI</vt:lpstr>
      <vt:lpstr>4483 SAYILI KANUN’UN KAPSAMI</vt:lpstr>
      <vt:lpstr>AÇIKLAMALAR</vt:lpstr>
      <vt:lpstr>AÇIKLAMALAR</vt:lpstr>
      <vt:lpstr>AÇIKLAMALAR</vt:lpstr>
      <vt:lpstr>AÇIKLAMALAR</vt:lpstr>
      <vt:lpstr>AÇIKLAMALAR</vt:lpstr>
      <vt:lpstr>AÇIKLAMALAR</vt:lpstr>
      <vt:lpstr>AÇIKLAMALAR</vt:lpstr>
      <vt:lpstr>AÇIKLAMALAR</vt:lpstr>
      <vt:lpstr>AÇIKLAMALAR</vt:lpstr>
      <vt:lpstr>AÇIKLAMALAR</vt:lpstr>
      <vt:lpstr>AÇIKLAMALAR</vt:lpstr>
      <vt:lpstr> SUÇUN UNSURLARI</vt:lpstr>
      <vt:lpstr>SUÇ VE CEZADA KANUNİLİK</vt:lpstr>
      <vt:lpstr>CEZA SORUMLULUĞUNUN ŞAHSİLİĞİ</vt:lpstr>
      <vt:lpstr>  KAST</vt:lpstr>
      <vt:lpstr>TAKSİR</vt:lpstr>
      <vt:lpstr>ÖN İNCELEME YAPMAYA İZİN VERMEYE YETKİLİ MERCİLER</vt:lpstr>
      <vt:lpstr>İZİN VERMEYE YETKİLİ MERCİLER</vt:lpstr>
      <vt:lpstr>KARARLAR</vt:lpstr>
      <vt:lpstr>KARARLAR</vt:lpstr>
      <vt:lpstr>KARARLAR</vt:lpstr>
      <vt:lpstr>KARARLAR</vt:lpstr>
      <vt:lpstr>OLAYIN YETKİLİ MERCİE İLETİLMESİ</vt:lpstr>
      <vt:lpstr> OLAYIN YETKİLİ MERCİE İLETİLMESİ</vt:lpstr>
      <vt:lpstr>  İŞLEME KONULMAYACAK İHBAR VE ŞİKAYETLER</vt:lpstr>
      <vt:lpstr>KARARLAR</vt:lpstr>
      <vt:lpstr> İŞLEME KONULMAYACAK İHBAR VE ŞİKAYETLER</vt:lpstr>
      <vt:lpstr>AÇIKILAMALAR</vt:lpstr>
      <vt:lpstr>AÇIKILAMALAR</vt:lpstr>
      <vt:lpstr>ÖN İNCELEME</vt:lpstr>
      <vt:lpstr>ÖN İNCELEME</vt:lpstr>
      <vt:lpstr>KARARLAR</vt:lpstr>
      <vt:lpstr>ÖN İNCELEME</vt:lpstr>
      <vt:lpstr>ÖN İNCELEME YAPANLARIN YETKİSİ</vt:lpstr>
      <vt:lpstr>KARARLAR</vt:lpstr>
      <vt:lpstr>KARARLAR</vt:lpstr>
      <vt:lpstr>SÜRE</vt:lpstr>
      <vt:lpstr>KARARLAR</vt:lpstr>
      <vt:lpstr>SORUŞTURMA İZNİNİN KAPSAMI</vt:lpstr>
      <vt:lpstr>KARARLAR</vt:lpstr>
      <vt:lpstr>  BİLDİRİM VE İTİRAZ</vt:lpstr>
      <vt:lpstr>KARARLAR</vt:lpstr>
      <vt:lpstr>İTİRAZ</vt:lpstr>
      <vt:lpstr>KARARLAR</vt:lpstr>
      <vt:lpstr>KARARLAR</vt:lpstr>
      <vt:lpstr>KARARLAR</vt:lpstr>
      <vt:lpstr>KARARLAR</vt:lpstr>
      <vt:lpstr>İŞTİRAK HALİNDE İŞLENEN SUÇLAR</vt:lpstr>
      <vt:lpstr>             HAZIRLIK SORUŞTURMASINI YAPACAK MERCİLER </vt:lpstr>
      <vt:lpstr>HAZIRLIK SORUŞTURMASINI YAPACAK MERCİLER</vt:lpstr>
      <vt:lpstr>YETKİLİ VE GÖREVLİ MAHKEME</vt:lpstr>
      <vt:lpstr>VEKİLLERİN DURUMU</vt:lpstr>
      <vt:lpstr>UYDURMA SUÇ İSNADI</vt:lpstr>
      <vt:lpstr>  DAVA AÇMA HAKKI</vt:lpstr>
      <vt:lpstr>DİĞER KANUNLARA YAPILAN ATIFLAR</vt:lpstr>
      <vt:lpstr>ÖN İNCELEME RAPORU</vt:lpstr>
      <vt:lpstr>ÖN İNCELEME RAPORU</vt:lpstr>
      <vt:lpstr>BAŞLANGIÇ</vt:lpstr>
      <vt:lpstr>ÖN İNCELEME KONUSU</vt:lpstr>
      <vt:lpstr>MUHBİR-MÜŞTEKİ </vt:lpstr>
      <vt:lpstr>ÖĞRENME TARİHİ</vt:lpstr>
      <vt:lpstr>OLAY YERİ VE TARİHİ</vt:lpstr>
      <vt:lpstr>HAKKINDA ÖN İNCELEME YAPILAN/YAPILANLAR</vt:lpstr>
      <vt:lpstr>İNCELEME</vt:lpstr>
      <vt:lpstr>HAKKINDA ÖN İNCELEME YAPILAN/ YAPILANLARIN İFADELERİ</vt:lpstr>
      <vt:lpstr>TANIK  İFADELERİ</vt:lpstr>
      <vt:lpstr>BİLGİSİNE BAŞVURULANLARIN  İFADELERİ</vt:lpstr>
      <vt:lpstr>DEĞERLENDİRME</vt:lpstr>
      <vt:lpstr>SONUÇ</vt:lpstr>
      <vt:lpstr>SONUÇ</vt:lpstr>
      <vt:lpstr>BAZI RAPORLARDA GÖRÜLEN EKSİKLİKLER</vt:lpstr>
      <vt:lpstr>BAZI RAPORLARDA GÖRÜLEN EKSİKLİKLER</vt:lpstr>
      <vt:lpstr>BAZI RAPORLARDA GÖRÜLEN EKSİKLİKLER</vt:lpstr>
      <vt:lpstr>BAZI RAPORLARDA GÖRÜLEN EKSİKLİKLER</vt:lpstr>
      <vt:lpstr>DİKKAT EDİLMESİ GEREKEN HUSUSLAR</vt:lpstr>
      <vt:lpstr>DİKKAT EDİLMESİ GEREKEN HUSUSLAR</vt:lpstr>
      <vt:lpstr>DİKKAT EDİLMESİ GEREKEN HUSUSLAR</vt:lpstr>
      <vt:lpstr>Slayt 85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Kenan DOLAŞ</dc:creator>
  <cp:lastModifiedBy>user</cp:lastModifiedBy>
  <cp:revision>76</cp:revision>
  <cp:lastPrinted>2015-04-24T11:50:21Z</cp:lastPrinted>
  <dcterms:created xsi:type="dcterms:W3CDTF">2015-04-22T12:55:23Z</dcterms:created>
  <dcterms:modified xsi:type="dcterms:W3CDTF">2016-07-06T21:52:06Z</dcterms:modified>
</cp:coreProperties>
</file>