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5"/>
  </p:notesMasterIdLst>
  <p:sldIdLst>
    <p:sldId id="256" r:id="rId2"/>
    <p:sldId id="257" r:id="rId3"/>
    <p:sldId id="384" r:id="rId4"/>
    <p:sldId id="258" r:id="rId5"/>
    <p:sldId id="259" r:id="rId6"/>
    <p:sldId id="322" r:id="rId7"/>
    <p:sldId id="323" r:id="rId8"/>
    <p:sldId id="260" r:id="rId9"/>
    <p:sldId id="360" r:id="rId10"/>
    <p:sldId id="325" r:id="rId11"/>
    <p:sldId id="326" r:id="rId12"/>
    <p:sldId id="327" r:id="rId13"/>
    <p:sldId id="328" r:id="rId14"/>
    <p:sldId id="261" r:id="rId15"/>
    <p:sldId id="329" r:id="rId16"/>
    <p:sldId id="330" r:id="rId17"/>
    <p:sldId id="331" r:id="rId18"/>
    <p:sldId id="332" r:id="rId19"/>
    <p:sldId id="333" r:id="rId20"/>
    <p:sldId id="334" r:id="rId21"/>
    <p:sldId id="335" r:id="rId22"/>
    <p:sldId id="336" r:id="rId23"/>
    <p:sldId id="337" r:id="rId24"/>
    <p:sldId id="338" r:id="rId25"/>
    <p:sldId id="339" r:id="rId26"/>
    <p:sldId id="340" r:id="rId27"/>
    <p:sldId id="341" r:id="rId28"/>
    <p:sldId id="342" r:id="rId29"/>
    <p:sldId id="343" r:id="rId30"/>
    <p:sldId id="344" r:id="rId31"/>
    <p:sldId id="345" r:id="rId32"/>
    <p:sldId id="346" r:id="rId33"/>
    <p:sldId id="262" r:id="rId34"/>
    <p:sldId id="347" r:id="rId35"/>
    <p:sldId id="348" r:id="rId36"/>
    <p:sldId id="349" r:id="rId37"/>
    <p:sldId id="350" r:id="rId38"/>
    <p:sldId id="263" r:id="rId39"/>
    <p:sldId id="351" r:id="rId40"/>
    <p:sldId id="352" r:id="rId41"/>
    <p:sldId id="353" r:id="rId42"/>
    <p:sldId id="354" r:id="rId43"/>
    <p:sldId id="355" r:id="rId44"/>
    <p:sldId id="356" r:id="rId45"/>
    <p:sldId id="357" r:id="rId46"/>
    <p:sldId id="358" r:id="rId47"/>
    <p:sldId id="359" r:id="rId48"/>
    <p:sldId id="361" r:id="rId49"/>
    <p:sldId id="364" r:id="rId50"/>
    <p:sldId id="363" r:id="rId51"/>
    <p:sldId id="362" r:id="rId52"/>
    <p:sldId id="365" r:id="rId53"/>
    <p:sldId id="366" r:id="rId54"/>
    <p:sldId id="367" r:id="rId55"/>
    <p:sldId id="368" r:id="rId56"/>
    <p:sldId id="369" r:id="rId57"/>
    <p:sldId id="264" r:id="rId58"/>
    <p:sldId id="372" r:id="rId59"/>
    <p:sldId id="371" r:id="rId60"/>
    <p:sldId id="370" r:id="rId61"/>
    <p:sldId id="373" r:id="rId62"/>
    <p:sldId id="265" r:id="rId63"/>
    <p:sldId id="376" r:id="rId64"/>
    <p:sldId id="374" r:id="rId65"/>
    <p:sldId id="377" r:id="rId66"/>
    <p:sldId id="375" r:id="rId67"/>
    <p:sldId id="378" r:id="rId68"/>
    <p:sldId id="279" r:id="rId69"/>
    <p:sldId id="382" r:id="rId70"/>
    <p:sldId id="381" r:id="rId71"/>
    <p:sldId id="380" r:id="rId72"/>
    <p:sldId id="379" r:id="rId73"/>
    <p:sldId id="383" r:id="rId7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9" d="100"/>
          <a:sy n="49" d="100"/>
        </p:scale>
        <p:origin x="-600" y="-77"/>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46E9C7B-5D10-4425-AFBB-59BA4A01055E}" type="datetimeFigureOut">
              <a:rPr lang="tr-TR" smtClean="0"/>
              <a:pPr/>
              <a:t>06.07.2016</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F6104DA-C4D0-40F7-A864-FC2173E6C27D}"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106499" name="2 Not Yer Tutucusu"/>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17411" name="3 Slayt Numarası Yer Tutucusu"/>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1B7B530-5484-4D15-8AE8-6B48E8A3D9B5}" type="slidenum">
              <a:rPr lang="tr-TR">
                <a:cs typeface="Arial" charset="0"/>
              </a:rPr>
              <a:pPr fontAlgn="base">
                <a:spcBef>
                  <a:spcPct val="0"/>
                </a:spcBef>
                <a:spcAft>
                  <a:spcPct val="0"/>
                </a:spcAft>
                <a:defRPr/>
              </a:pPr>
              <a:t>3</a:t>
            </a:fld>
            <a:endParaRPr lang="tr-TR">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53EC5806-18F0-4353-AE49-E8715073817E}" type="datetime1">
              <a:rPr lang="tr-TR" smtClean="0"/>
              <a:pPr/>
              <a:t>06.07.2016</a:t>
            </a:fld>
            <a:endParaRPr lang="tr-TR"/>
          </a:p>
        </p:txBody>
      </p:sp>
      <p:sp>
        <p:nvSpPr>
          <p:cNvPr id="5" name="4 Altbilgi Yer Tutucusu"/>
          <p:cNvSpPr>
            <a:spLocks noGrp="1"/>
          </p:cNvSpPr>
          <p:nvPr>
            <p:ph type="ftr" sz="quarter" idx="11"/>
          </p:nvPr>
        </p:nvSpPr>
        <p:spPr/>
        <p:txBody>
          <a:bodyPr/>
          <a:lstStyle/>
          <a:p>
            <a:r>
              <a:rPr lang="tr-TR" smtClean="0"/>
              <a:t>ARİF DEDE</a:t>
            </a:r>
            <a:endParaRPr lang="tr-TR"/>
          </a:p>
        </p:txBody>
      </p:sp>
      <p:sp>
        <p:nvSpPr>
          <p:cNvPr id="6" name="5 Slayt Numarası Yer Tutucusu"/>
          <p:cNvSpPr>
            <a:spLocks noGrp="1"/>
          </p:cNvSpPr>
          <p:nvPr>
            <p:ph type="sldNum" sz="quarter" idx="12"/>
          </p:nvPr>
        </p:nvSpPr>
        <p:spPr/>
        <p:txBody>
          <a:bodyPr/>
          <a:lstStyle/>
          <a:p>
            <a:fld id="{0CAB5BCB-89B8-4C6C-A804-DAA5BF3103D7}"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5F7DC8-4466-4D15-9211-A3A8504E0801}" type="datetime1">
              <a:rPr lang="tr-TR" smtClean="0"/>
              <a:pPr/>
              <a:t>06.07.2016</a:t>
            </a:fld>
            <a:endParaRPr lang="tr-TR"/>
          </a:p>
        </p:txBody>
      </p:sp>
      <p:sp>
        <p:nvSpPr>
          <p:cNvPr id="5" name="4 Altbilgi Yer Tutucusu"/>
          <p:cNvSpPr>
            <a:spLocks noGrp="1"/>
          </p:cNvSpPr>
          <p:nvPr>
            <p:ph type="ftr" sz="quarter" idx="11"/>
          </p:nvPr>
        </p:nvSpPr>
        <p:spPr/>
        <p:txBody>
          <a:bodyPr/>
          <a:lstStyle/>
          <a:p>
            <a:r>
              <a:rPr lang="tr-TR" smtClean="0"/>
              <a:t>ARİF DEDE</a:t>
            </a:r>
            <a:endParaRPr lang="tr-TR"/>
          </a:p>
        </p:txBody>
      </p:sp>
      <p:sp>
        <p:nvSpPr>
          <p:cNvPr id="6" name="5 Slayt Numarası Yer Tutucusu"/>
          <p:cNvSpPr>
            <a:spLocks noGrp="1"/>
          </p:cNvSpPr>
          <p:nvPr>
            <p:ph type="sldNum" sz="quarter" idx="12"/>
          </p:nvPr>
        </p:nvSpPr>
        <p:spPr/>
        <p:txBody>
          <a:bodyPr/>
          <a:lstStyle/>
          <a:p>
            <a:fld id="{0CAB5BCB-89B8-4C6C-A804-DAA5BF3103D7}"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48593A2E-0511-413C-9333-ADFD83381CD4}" type="datetime1">
              <a:rPr lang="tr-TR" smtClean="0"/>
              <a:pPr/>
              <a:t>06.07.2016</a:t>
            </a:fld>
            <a:endParaRPr lang="tr-TR"/>
          </a:p>
        </p:txBody>
      </p:sp>
      <p:sp>
        <p:nvSpPr>
          <p:cNvPr id="5" name="4 Altbilgi Yer Tutucusu"/>
          <p:cNvSpPr>
            <a:spLocks noGrp="1"/>
          </p:cNvSpPr>
          <p:nvPr>
            <p:ph type="ftr" sz="quarter" idx="11"/>
          </p:nvPr>
        </p:nvSpPr>
        <p:spPr/>
        <p:txBody>
          <a:bodyPr/>
          <a:lstStyle/>
          <a:p>
            <a:r>
              <a:rPr lang="tr-TR" smtClean="0"/>
              <a:t>ARİF DEDE</a:t>
            </a:r>
            <a:endParaRPr lang="tr-TR"/>
          </a:p>
        </p:txBody>
      </p:sp>
      <p:sp>
        <p:nvSpPr>
          <p:cNvPr id="6" name="5 Slayt Numarası Yer Tutucusu"/>
          <p:cNvSpPr>
            <a:spLocks noGrp="1"/>
          </p:cNvSpPr>
          <p:nvPr>
            <p:ph type="sldNum" sz="quarter" idx="12"/>
          </p:nvPr>
        </p:nvSpPr>
        <p:spPr/>
        <p:txBody>
          <a:bodyPr/>
          <a:lstStyle/>
          <a:p>
            <a:fld id="{0CAB5BCB-89B8-4C6C-A804-DAA5BF3103D7}"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BF3074ED-6DF5-43F4-BC39-E83A5275EBE0}" type="datetime1">
              <a:rPr lang="tr-TR" smtClean="0"/>
              <a:pPr/>
              <a:t>06.07.2016</a:t>
            </a:fld>
            <a:endParaRPr lang="tr-TR"/>
          </a:p>
        </p:txBody>
      </p:sp>
      <p:sp>
        <p:nvSpPr>
          <p:cNvPr id="5" name="4 Altbilgi Yer Tutucusu"/>
          <p:cNvSpPr>
            <a:spLocks noGrp="1"/>
          </p:cNvSpPr>
          <p:nvPr>
            <p:ph type="ftr" sz="quarter" idx="11"/>
          </p:nvPr>
        </p:nvSpPr>
        <p:spPr/>
        <p:txBody>
          <a:bodyPr/>
          <a:lstStyle/>
          <a:p>
            <a:r>
              <a:rPr lang="tr-TR" smtClean="0"/>
              <a:t>ARİF DEDE</a:t>
            </a:r>
            <a:endParaRPr lang="tr-TR"/>
          </a:p>
        </p:txBody>
      </p:sp>
      <p:sp>
        <p:nvSpPr>
          <p:cNvPr id="6" name="5 Slayt Numarası Yer Tutucusu"/>
          <p:cNvSpPr>
            <a:spLocks noGrp="1"/>
          </p:cNvSpPr>
          <p:nvPr>
            <p:ph type="sldNum" sz="quarter" idx="12"/>
          </p:nvPr>
        </p:nvSpPr>
        <p:spPr/>
        <p:txBody>
          <a:bodyPr/>
          <a:lstStyle/>
          <a:p>
            <a:fld id="{0CAB5BCB-89B8-4C6C-A804-DAA5BF3103D7}"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F2F589EF-A3CC-4E7C-AD60-83366A72BBC5}" type="datetime1">
              <a:rPr lang="tr-TR" smtClean="0"/>
              <a:pPr/>
              <a:t>06.07.2016</a:t>
            </a:fld>
            <a:endParaRPr lang="tr-TR"/>
          </a:p>
        </p:txBody>
      </p:sp>
      <p:sp>
        <p:nvSpPr>
          <p:cNvPr id="5" name="4 Altbilgi Yer Tutucusu"/>
          <p:cNvSpPr>
            <a:spLocks noGrp="1"/>
          </p:cNvSpPr>
          <p:nvPr>
            <p:ph type="ftr" sz="quarter" idx="11"/>
          </p:nvPr>
        </p:nvSpPr>
        <p:spPr/>
        <p:txBody>
          <a:bodyPr/>
          <a:lstStyle/>
          <a:p>
            <a:r>
              <a:rPr lang="tr-TR" smtClean="0"/>
              <a:t>ARİF DEDE</a:t>
            </a:r>
            <a:endParaRPr lang="tr-TR"/>
          </a:p>
        </p:txBody>
      </p:sp>
      <p:sp>
        <p:nvSpPr>
          <p:cNvPr id="6" name="5 Slayt Numarası Yer Tutucusu"/>
          <p:cNvSpPr>
            <a:spLocks noGrp="1"/>
          </p:cNvSpPr>
          <p:nvPr>
            <p:ph type="sldNum" sz="quarter" idx="12"/>
          </p:nvPr>
        </p:nvSpPr>
        <p:spPr/>
        <p:txBody>
          <a:bodyPr/>
          <a:lstStyle/>
          <a:p>
            <a:fld id="{0CAB5BCB-89B8-4C6C-A804-DAA5BF3103D7}"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1FECA8F2-DABF-41E9-9C59-8B9A9EC4A71B}" type="datetime1">
              <a:rPr lang="tr-TR" smtClean="0"/>
              <a:pPr/>
              <a:t>06.07.2016</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
        <p:nvSpPr>
          <p:cNvPr id="7" name="6 Slayt Numarası Yer Tutucusu"/>
          <p:cNvSpPr>
            <a:spLocks noGrp="1"/>
          </p:cNvSpPr>
          <p:nvPr>
            <p:ph type="sldNum" sz="quarter" idx="12"/>
          </p:nvPr>
        </p:nvSpPr>
        <p:spPr/>
        <p:txBody>
          <a:bodyPr/>
          <a:lstStyle/>
          <a:p>
            <a:fld id="{0CAB5BCB-89B8-4C6C-A804-DAA5BF3103D7}"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62F26E9D-803C-4A5B-B7F9-8EA9365DAB4B}" type="datetime1">
              <a:rPr lang="tr-TR" smtClean="0"/>
              <a:pPr/>
              <a:t>06.07.2016</a:t>
            </a:fld>
            <a:endParaRPr lang="tr-TR"/>
          </a:p>
        </p:txBody>
      </p:sp>
      <p:sp>
        <p:nvSpPr>
          <p:cNvPr id="8" name="7 Altbilgi Yer Tutucusu"/>
          <p:cNvSpPr>
            <a:spLocks noGrp="1"/>
          </p:cNvSpPr>
          <p:nvPr>
            <p:ph type="ftr" sz="quarter" idx="11"/>
          </p:nvPr>
        </p:nvSpPr>
        <p:spPr/>
        <p:txBody>
          <a:bodyPr/>
          <a:lstStyle/>
          <a:p>
            <a:r>
              <a:rPr lang="tr-TR" smtClean="0"/>
              <a:t>ARİF DEDE</a:t>
            </a:r>
            <a:endParaRPr lang="tr-TR"/>
          </a:p>
        </p:txBody>
      </p:sp>
      <p:sp>
        <p:nvSpPr>
          <p:cNvPr id="9" name="8 Slayt Numarası Yer Tutucusu"/>
          <p:cNvSpPr>
            <a:spLocks noGrp="1"/>
          </p:cNvSpPr>
          <p:nvPr>
            <p:ph type="sldNum" sz="quarter" idx="12"/>
          </p:nvPr>
        </p:nvSpPr>
        <p:spPr/>
        <p:txBody>
          <a:bodyPr/>
          <a:lstStyle/>
          <a:p>
            <a:fld id="{0CAB5BCB-89B8-4C6C-A804-DAA5BF3103D7}"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FD35CE1A-FDF7-47B1-83C0-0FF9D18A0227}" type="datetime1">
              <a:rPr lang="tr-TR" smtClean="0"/>
              <a:pPr/>
              <a:t>06.07.2016</a:t>
            </a:fld>
            <a:endParaRPr lang="tr-TR"/>
          </a:p>
        </p:txBody>
      </p:sp>
      <p:sp>
        <p:nvSpPr>
          <p:cNvPr id="4" name="3 Altbilgi Yer Tutucusu"/>
          <p:cNvSpPr>
            <a:spLocks noGrp="1"/>
          </p:cNvSpPr>
          <p:nvPr>
            <p:ph type="ftr" sz="quarter" idx="11"/>
          </p:nvPr>
        </p:nvSpPr>
        <p:spPr/>
        <p:txBody>
          <a:bodyPr/>
          <a:lstStyle/>
          <a:p>
            <a:r>
              <a:rPr lang="tr-TR" smtClean="0"/>
              <a:t>ARİF DEDE</a:t>
            </a:r>
            <a:endParaRPr lang="tr-TR"/>
          </a:p>
        </p:txBody>
      </p:sp>
      <p:sp>
        <p:nvSpPr>
          <p:cNvPr id="5" name="4 Slayt Numarası Yer Tutucusu"/>
          <p:cNvSpPr>
            <a:spLocks noGrp="1"/>
          </p:cNvSpPr>
          <p:nvPr>
            <p:ph type="sldNum" sz="quarter" idx="12"/>
          </p:nvPr>
        </p:nvSpPr>
        <p:spPr/>
        <p:txBody>
          <a:bodyPr/>
          <a:lstStyle/>
          <a:p>
            <a:fld id="{0CAB5BCB-89B8-4C6C-A804-DAA5BF3103D7}"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5B30AD3-CE53-4DF6-9CDC-CA484E8D90B6}" type="datetime1">
              <a:rPr lang="tr-TR" smtClean="0"/>
              <a:pPr/>
              <a:t>06.07.2016</a:t>
            </a:fld>
            <a:endParaRPr lang="tr-TR"/>
          </a:p>
        </p:txBody>
      </p:sp>
      <p:sp>
        <p:nvSpPr>
          <p:cNvPr id="3" name="2 Altbilgi Yer Tutucusu"/>
          <p:cNvSpPr>
            <a:spLocks noGrp="1"/>
          </p:cNvSpPr>
          <p:nvPr>
            <p:ph type="ftr" sz="quarter" idx="11"/>
          </p:nvPr>
        </p:nvSpPr>
        <p:spPr/>
        <p:txBody>
          <a:bodyPr/>
          <a:lstStyle/>
          <a:p>
            <a:r>
              <a:rPr lang="tr-TR" smtClean="0"/>
              <a:t>ARİF DEDE</a:t>
            </a:r>
            <a:endParaRPr lang="tr-TR"/>
          </a:p>
        </p:txBody>
      </p:sp>
      <p:sp>
        <p:nvSpPr>
          <p:cNvPr id="4" name="3 Slayt Numarası Yer Tutucusu"/>
          <p:cNvSpPr>
            <a:spLocks noGrp="1"/>
          </p:cNvSpPr>
          <p:nvPr>
            <p:ph type="sldNum" sz="quarter" idx="12"/>
          </p:nvPr>
        </p:nvSpPr>
        <p:spPr/>
        <p:txBody>
          <a:bodyPr/>
          <a:lstStyle/>
          <a:p>
            <a:fld id="{0CAB5BCB-89B8-4C6C-A804-DAA5BF3103D7}"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9BD151BA-456A-4D2B-A352-B852754DC1FC}" type="datetime1">
              <a:rPr lang="tr-TR" smtClean="0"/>
              <a:pPr/>
              <a:t>06.07.2016</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
        <p:nvSpPr>
          <p:cNvPr id="7" name="6 Slayt Numarası Yer Tutucusu"/>
          <p:cNvSpPr>
            <a:spLocks noGrp="1"/>
          </p:cNvSpPr>
          <p:nvPr>
            <p:ph type="sldNum" sz="quarter" idx="12"/>
          </p:nvPr>
        </p:nvSpPr>
        <p:spPr/>
        <p:txBody>
          <a:bodyPr/>
          <a:lstStyle/>
          <a:p>
            <a:fld id="{0CAB5BCB-89B8-4C6C-A804-DAA5BF3103D7}"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61D97A16-1DC8-4085-93D6-3633F512978A}" type="datetime1">
              <a:rPr lang="tr-TR" smtClean="0"/>
              <a:pPr/>
              <a:t>06.07.2016</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
        <p:nvSpPr>
          <p:cNvPr id="7" name="6 Slayt Numarası Yer Tutucusu"/>
          <p:cNvSpPr>
            <a:spLocks noGrp="1"/>
          </p:cNvSpPr>
          <p:nvPr>
            <p:ph type="sldNum" sz="quarter" idx="12"/>
          </p:nvPr>
        </p:nvSpPr>
        <p:spPr/>
        <p:txBody>
          <a:bodyPr/>
          <a:lstStyle/>
          <a:p>
            <a:fld id="{0CAB5BCB-89B8-4C6C-A804-DAA5BF3103D7}"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CF9430-AA1E-4242-9402-1555B18867BD}" type="datetime1">
              <a:rPr lang="tr-TR" smtClean="0"/>
              <a:pPr/>
              <a:t>06.07.2016</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smtClean="0"/>
              <a:t>ARİF DEDE</a:t>
            </a:r>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AB5BCB-89B8-4C6C-A804-DAA5BF3103D7}"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3" Type="http://schemas.openxmlformats.org/officeDocument/2006/relationships/hyperlink" Target="mailto:dedearif@mynet.com" TargetMode="External"/><Relationship Id="rId2" Type="http://schemas.openxmlformats.org/officeDocument/2006/relationships/hyperlink" Target="http://www.arifdede.info/"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980728"/>
            <a:ext cx="7772400" cy="4392487"/>
          </a:xfrm>
        </p:spPr>
        <p:txBody>
          <a:bodyPr>
            <a:normAutofit/>
          </a:bodyPr>
          <a:lstStyle/>
          <a:p>
            <a:r>
              <a:rPr lang="tr-TR" sz="4800" dirty="0" smtClean="0">
                <a:solidFill>
                  <a:srgbClr val="FF0000"/>
                </a:solidFill>
                <a:latin typeface="+mn-lt"/>
              </a:rPr>
              <a:t>TÜRK MİLLÎ EĞİTİM SİSTEMİ </a:t>
            </a:r>
            <a:r>
              <a:rPr lang="tr-TR" sz="4800" smtClean="0">
                <a:solidFill>
                  <a:srgbClr val="FF0000"/>
                </a:solidFill>
                <a:latin typeface="+mn-lt"/>
              </a:rPr>
              <a:t/>
            </a:r>
            <a:br>
              <a:rPr lang="tr-TR" sz="4800" smtClean="0">
                <a:solidFill>
                  <a:srgbClr val="FF0000"/>
                </a:solidFill>
                <a:latin typeface="+mn-lt"/>
              </a:rPr>
            </a:br>
            <a:r>
              <a:rPr lang="tr-TR" sz="4800" smtClean="0">
                <a:solidFill>
                  <a:srgbClr val="FF0000"/>
                </a:solidFill>
                <a:latin typeface="+mn-lt"/>
              </a:rPr>
              <a:t/>
            </a:r>
            <a:br>
              <a:rPr lang="tr-TR" sz="4800" smtClean="0">
                <a:solidFill>
                  <a:srgbClr val="FF0000"/>
                </a:solidFill>
                <a:latin typeface="+mn-lt"/>
              </a:rPr>
            </a:br>
            <a:r>
              <a:rPr lang="tr-TR" sz="4800" smtClean="0">
                <a:solidFill>
                  <a:srgbClr val="FF0000"/>
                </a:solidFill>
                <a:latin typeface="+mn-lt"/>
              </a:rPr>
              <a:t>1739 </a:t>
            </a:r>
            <a:r>
              <a:rPr lang="tr-TR" sz="4800" dirty="0" smtClean="0">
                <a:solidFill>
                  <a:srgbClr val="FF0000"/>
                </a:solidFill>
                <a:latin typeface="+mn-lt"/>
              </a:rPr>
              <a:t>SAYILI </a:t>
            </a:r>
            <a:br>
              <a:rPr lang="tr-TR" sz="4800" dirty="0" smtClean="0">
                <a:solidFill>
                  <a:srgbClr val="FF0000"/>
                </a:solidFill>
                <a:latin typeface="+mn-lt"/>
              </a:rPr>
            </a:br>
            <a:r>
              <a:rPr lang="tr-TR" sz="4800" dirty="0" smtClean="0">
                <a:solidFill>
                  <a:srgbClr val="FF0000"/>
                </a:solidFill>
                <a:latin typeface="+mn-lt"/>
              </a:rPr>
              <a:t>MİLLÎ EĞİTİM TEMEL KANUNU</a:t>
            </a:r>
            <a:endParaRPr lang="tr-TR" sz="4800" dirty="0">
              <a:solidFill>
                <a:srgbClr val="FF0000"/>
              </a:solidFill>
              <a:latin typeface="+mn-lt"/>
            </a:endParaRPr>
          </a:p>
        </p:txBody>
      </p:sp>
      <p:sp>
        <p:nvSpPr>
          <p:cNvPr id="3" name="2 Veri Yer Tutucusu"/>
          <p:cNvSpPr>
            <a:spLocks noGrp="1"/>
          </p:cNvSpPr>
          <p:nvPr>
            <p:ph type="dt" sz="half" idx="10"/>
          </p:nvPr>
        </p:nvSpPr>
        <p:spPr/>
        <p:txBody>
          <a:bodyPr/>
          <a:lstStyle/>
          <a:p>
            <a:fld id="{0E12B929-3616-48B4-8F53-0768F51FBC6D}" type="datetime1">
              <a:rPr lang="tr-TR" smtClean="0"/>
              <a:pPr/>
              <a:t>06.07.2016</a:t>
            </a:fld>
            <a:endParaRPr lang="tr-TR"/>
          </a:p>
        </p:txBody>
      </p:sp>
      <p:sp>
        <p:nvSpPr>
          <p:cNvPr id="4" name="3 Slayt Numarası Yer Tutucusu"/>
          <p:cNvSpPr>
            <a:spLocks noGrp="1"/>
          </p:cNvSpPr>
          <p:nvPr>
            <p:ph type="sldNum" sz="quarter" idx="12"/>
          </p:nvPr>
        </p:nvSpPr>
        <p:spPr/>
        <p:txBody>
          <a:bodyPr/>
          <a:lstStyle/>
          <a:p>
            <a:fld id="{0CAB5BCB-89B8-4C6C-A804-DAA5BF3103D7}" type="slidenum">
              <a:rPr lang="tr-TR" smtClean="0"/>
              <a:pPr/>
              <a:t>1</a:t>
            </a:fld>
            <a:endParaRPr lang="tr-TR"/>
          </a:p>
        </p:txBody>
      </p:sp>
      <p:sp>
        <p:nvSpPr>
          <p:cNvPr id="5" name="4 Altbilgi Yer Tutucusu"/>
          <p:cNvSpPr>
            <a:spLocks noGrp="1"/>
          </p:cNvSpPr>
          <p:nvPr>
            <p:ph type="ftr" sz="quarter" idx="11"/>
          </p:nvPr>
        </p:nvSpPr>
        <p:spPr/>
        <p:txBody>
          <a:bodyPr/>
          <a:lstStyle/>
          <a:p>
            <a:r>
              <a:rPr lang="tr-TR" smtClean="0"/>
              <a:t>ARİF DEDE</a:t>
            </a:r>
            <a:endParaRPr lang="tr-T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404665"/>
            <a:ext cx="7772400" cy="1296144"/>
          </a:xfrm>
        </p:spPr>
        <p:txBody>
          <a:bodyPr>
            <a:normAutofit/>
          </a:bodyPr>
          <a:lstStyle/>
          <a:p>
            <a:r>
              <a:rPr lang="tr-TR" sz="3200" dirty="0" smtClean="0">
                <a:solidFill>
                  <a:srgbClr val="FF0000"/>
                </a:solidFill>
              </a:rPr>
              <a:t>ÖRGÜN EĞİTİM </a:t>
            </a:r>
            <a:br>
              <a:rPr lang="tr-TR" sz="3200" dirty="0" smtClean="0">
                <a:solidFill>
                  <a:srgbClr val="FF0000"/>
                </a:solidFill>
              </a:rPr>
            </a:br>
            <a:r>
              <a:rPr lang="tr-TR" sz="3200" dirty="0" smtClean="0">
                <a:solidFill>
                  <a:srgbClr val="FF0000"/>
                </a:solidFill>
              </a:rPr>
              <a:t> </a:t>
            </a:r>
            <a:r>
              <a:rPr lang="tr-TR" sz="2800" i="1" dirty="0">
                <a:solidFill>
                  <a:srgbClr val="FF0000"/>
                </a:solidFill>
              </a:rPr>
              <a:t>B) </a:t>
            </a:r>
            <a:r>
              <a:rPr lang="tr-TR" sz="2800" i="1" dirty="0" smtClean="0">
                <a:solidFill>
                  <a:srgbClr val="FF0000"/>
                </a:solidFill>
              </a:rPr>
              <a:t>İlköğretim</a:t>
            </a:r>
            <a:endParaRPr lang="tr-TR" sz="3200" dirty="0">
              <a:solidFill>
                <a:srgbClr val="FF0000"/>
              </a:solidFill>
            </a:endParaRPr>
          </a:p>
        </p:txBody>
      </p:sp>
      <p:sp>
        <p:nvSpPr>
          <p:cNvPr id="3" name="2 Alt Başlık"/>
          <p:cNvSpPr>
            <a:spLocks noGrp="1"/>
          </p:cNvSpPr>
          <p:nvPr>
            <p:ph type="subTitle" idx="1"/>
          </p:nvPr>
        </p:nvSpPr>
        <p:spPr>
          <a:xfrm>
            <a:off x="395536" y="1628800"/>
            <a:ext cx="8280920" cy="4320480"/>
          </a:xfrm>
        </p:spPr>
        <p:txBody>
          <a:bodyPr>
            <a:noAutofit/>
          </a:bodyPr>
          <a:lstStyle/>
          <a:p>
            <a:pPr algn="l"/>
            <a:r>
              <a:rPr lang="tr-TR" sz="2800" dirty="0" smtClean="0">
                <a:solidFill>
                  <a:srgbClr val="FF0000"/>
                </a:solidFill>
              </a:rPr>
              <a:t> </a:t>
            </a:r>
            <a:r>
              <a:rPr lang="tr-TR" sz="2800" i="1" dirty="0" smtClean="0">
                <a:solidFill>
                  <a:srgbClr val="FF0000"/>
                </a:solidFill>
              </a:rPr>
              <a:t> </a:t>
            </a:r>
            <a:r>
              <a:rPr lang="tr-TR" sz="2800" i="1" dirty="0">
                <a:solidFill>
                  <a:srgbClr val="FF0000"/>
                </a:solidFill>
              </a:rPr>
              <a:t>III – Kuruluş: </a:t>
            </a:r>
            <a:endParaRPr lang="tr-TR" sz="2800" dirty="0">
              <a:solidFill>
                <a:srgbClr val="FF0000"/>
              </a:solidFill>
            </a:endParaRPr>
          </a:p>
          <a:p>
            <a:pPr algn="l"/>
            <a:r>
              <a:rPr lang="tr-TR" sz="2800" i="1" dirty="0"/>
              <a:t>a) İlköğretim kurumları: </a:t>
            </a:r>
            <a:endParaRPr lang="tr-TR" sz="2800" dirty="0"/>
          </a:p>
          <a:p>
            <a:pPr algn="l"/>
            <a:r>
              <a:rPr lang="tr-TR" sz="2800" b="1" dirty="0"/>
              <a:t>Madde 24 – (Değişik: 30/3/2012 - 6287/8 md.) </a:t>
            </a:r>
            <a:r>
              <a:rPr lang="tr-TR" sz="2800" dirty="0"/>
              <a:t>İlköğretim kurumlarının ilkokul ve ortaokul olarak bağımsız okullar hâlinde kurulması esastır. Ancak imkân ve şartlara göre ortaokullar, ilkokullarla veya liselerle birlikte de kurulabilir.</a:t>
            </a:r>
          </a:p>
          <a:p>
            <a:pPr algn="l"/>
            <a:endParaRPr lang="tr-TR" sz="2000" dirty="0">
              <a:solidFill>
                <a:schemeClr val="tx1"/>
              </a:solidFill>
            </a:endParaRPr>
          </a:p>
        </p:txBody>
      </p:sp>
      <p:sp>
        <p:nvSpPr>
          <p:cNvPr id="4" name="3 Veri Yer Tutucusu"/>
          <p:cNvSpPr>
            <a:spLocks noGrp="1"/>
          </p:cNvSpPr>
          <p:nvPr>
            <p:ph type="dt" sz="half" idx="10"/>
          </p:nvPr>
        </p:nvSpPr>
        <p:spPr/>
        <p:txBody>
          <a:bodyPr/>
          <a:lstStyle/>
          <a:p>
            <a:fld id="{16B67F2F-791E-454C-8E2D-A911EA463FBA}" type="datetime1">
              <a:rPr lang="tr-TR" smtClean="0"/>
              <a:pPr/>
              <a:t>06.07.2016</a:t>
            </a:fld>
            <a:endParaRPr lang="tr-TR"/>
          </a:p>
        </p:txBody>
      </p:sp>
      <p:sp>
        <p:nvSpPr>
          <p:cNvPr id="5" name="4 Slayt Numarası Yer Tutucusu"/>
          <p:cNvSpPr>
            <a:spLocks noGrp="1"/>
          </p:cNvSpPr>
          <p:nvPr>
            <p:ph type="sldNum" sz="quarter" idx="12"/>
          </p:nvPr>
        </p:nvSpPr>
        <p:spPr/>
        <p:txBody>
          <a:bodyPr/>
          <a:lstStyle/>
          <a:p>
            <a:fld id="{0CAB5BCB-89B8-4C6C-A804-DAA5BF3103D7}" type="slidenum">
              <a:rPr lang="tr-TR" smtClean="0"/>
              <a:pPr/>
              <a:t>10</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404665"/>
            <a:ext cx="7772400" cy="1296144"/>
          </a:xfrm>
        </p:spPr>
        <p:txBody>
          <a:bodyPr>
            <a:normAutofit/>
          </a:bodyPr>
          <a:lstStyle/>
          <a:p>
            <a:r>
              <a:rPr lang="tr-TR" sz="3200" dirty="0" smtClean="0">
                <a:solidFill>
                  <a:srgbClr val="FF0000"/>
                </a:solidFill>
              </a:rPr>
              <a:t>ÖRGÜN EĞİTİM </a:t>
            </a:r>
            <a:br>
              <a:rPr lang="tr-TR" sz="3200" dirty="0" smtClean="0">
                <a:solidFill>
                  <a:srgbClr val="FF0000"/>
                </a:solidFill>
              </a:rPr>
            </a:br>
            <a:r>
              <a:rPr lang="tr-TR" sz="3200" dirty="0" smtClean="0">
                <a:solidFill>
                  <a:srgbClr val="FF0000"/>
                </a:solidFill>
              </a:rPr>
              <a:t> </a:t>
            </a:r>
            <a:r>
              <a:rPr lang="tr-TR" sz="2800" i="1" dirty="0">
                <a:solidFill>
                  <a:srgbClr val="FF0000"/>
                </a:solidFill>
              </a:rPr>
              <a:t>B) </a:t>
            </a:r>
            <a:r>
              <a:rPr lang="tr-TR" sz="2800" i="1" dirty="0" smtClean="0">
                <a:solidFill>
                  <a:srgbClr val="FF0000"/>
                </a:solidFill>
              </a:rPr>
              <a:t>İlköğretim</a:t>
            </a:r>
            <a:endParaRPr lang="tr-TR" sz="3200" dirty="0">
              <a:solidFill>
                <a:srgbClr val="FF0000"/>
              </a:solidFill>
            </a:endParaRPr>
          </a:p>
        </p:txBody>
      </p:sp>
      <p:sp>
        <p:nvSpPr>
          <p:cNvPr id="3" name="2 Alt Başlık"/>
          <p:cNvSpPr>
            <a:spLocks noGrp="1"/>
          </p:cNvSpPr>
          <p:nvPr>
            <p:ph type="subTitle" idx="1"/>
          </p:nvPr>
        </p:nvSpPr>
        <p:spPr>
          <a:xfrm>
            <a:off x="395536" y="1628800"/>
            <a:ext cx="8280920" cy="4320480"/>
          </a:xfrm>
        </p:spPr>
        <p:txBody>
          <a:bodyPr>
            <a:noAutofit/>
          </a:bodyPr>
          <a:lstStyle/>
          <a:p>
            <a:pPr algn="l"/>
            <a:r>
              <a:rPr lang="tr-TR" sz="2800" dirty="0" smtClean="0">
                <a:solidFill>
                  <a:srgbClr val="FF0000"/>
                </a:solidFill>
              </a:rPr>
              <a:t> </a:t>
            </a:r>
            <a:r>
              <a:rPr lang="tr-TR" sz="2800" i="1" dirty="0" smtClean="0">
                <a:solidFill>
                  <a:srgbClr val="FF0000"/>
                </a:solidFill>
              </a:rPr>
              <a:t> </a:t>
            </a:r>
            <a:r>
              <a:rPr lang="tr-TR" sz="2800" i="1" dirty="0">
                <a:solidFill>
                  <a:srgbClr val="FF0000"/>
                </a:solidFill>
              </a:rPr>
              <a:t>b) Kuruluş şekilleri: </a:t>
            </a:r>
            <a:endParaRPr lang="tr-TR" sz="2800" dirty="0">
              <a:solidFill>
                <a:srgbClr val="FF0000"/>
              </a:solidFill>
            </a:endParaRPr>
          </a:p>
          <a:p>
            <a:pPr algn="l"/>
            <a:r>
              <a:rPr lang="tr-TR" sz="2800" b="1" dirty="0"/>
              <a:t>Madde 25 – (30/3/2012 - 6287/9 md</a:t>
            </a:r>
            <a:r>
              <a:rPr lang="tr-TR" sz="2800" dirty="0"/>
              <a:t>.) İlköğretim kurumları; dört yıl süreli ve zorunlu ilkokullar ile dört yıl süreli, zorunlu ve farklı programlar arasında tercihe imkân veren ortaokullar ile imam-hatip ortaokullarından oluşur. Ortaokullar ile imam-hatip ortaokullarında lise eğitimini destekleyecek şekilde öğrencilerin yetenek, gelişim ve tercihlerine göre seçimlik dersler oluşturulur. </a:t>
            </a:r>
            <a:r>
              <a:rPr lang="tr-TR" sz="2800" dirty="0" smtClean="0"/>
              <a:t> </a:t>
            </a:r>
            <a:endParaRPr lang="tr-TR" sz="2000" dirty="0">
              <a:solidFill>
                <a:schemeClr val="tx1"/>
              </a:solidFill>
            </a:endParaRPr>
          </a:p>
        </p:txBody>
      </p:sp>
      <p:sp>
        <p:nvSpPr>
          <p:cNvPr id="4" name="3 Veri Yer Tutucusu"/>
          <p:cNvSpPr>
            <a:spLocks noGrp="1"/>
          </p:cNvSpPr>
          <p:nvPr>
            <p:ph type="dt" sz="half" idx="10"/>
          </p:nvPr>
        </p:nvSpPr>
        <p:spPr/>
        <p:txBody>
          <a:bodyPr/>
          <a:lstStyle/>
          <a:p>
            <a:fld id="{E1F3A6D8-7277-4D52-A72D-403EC47BF4C2}" type="datetime1">
              <a:rPr lang="tr-TR" smtClean="0"/>
              <a:pPr/>
              <a:t>06.07.2016</a:t>
            </a:fld>
            <a:endParaRPr lang="tr-TR"/>
          </a:p>
        </p:txBody>
      </p:sp>
      <p:sp>
        <p:nvSpPr>
          <p:cNvPr id="5" name="4 Slayt Numarası Yer Tutucusu"/>
          <p:cNvSpPr>
            <a:spLocks noGrp="1"/>
          </p:cNvSpPr>
          <p:nvPr>
            <p:ph type="sldNum" sz="quarter" idx="12"/>
          </p:nvPr>
        </p:nvSpPr>
        <p:spPr/>
        <p:txBody>
          <a:bodyPr/>
          <a:lstStyle/>
          <a:p>
            <a:fld id="{0CAB5BCB-89B8-4C6C-A804-DAA5BF3103D7}" type="slidenum">
              <a:rPr lang="tr-TR" smtClean="0"/>
              <a:pPr/>
              <a:t>11</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404665"/>
            <a:ext cx="7772400" cy="1296144"/>
          </a:xfrm>
        </p:spPr>
        <p:txBody>
          <a:bodyPr>
            <a:normAutofit/>
          </a:bodyPr>
          <a:lstStyle/>
          <a:p>
            <a:r>
              <a:rPr lang="tr-TR" sz="3200" dirty="0" smtClean="0">
                <a:solidFill>
                  <a:srgbClr val="FF0000"/>
                </a:solidFill>
              </a:rPr>
              <a:t>ÖRGÜN EĞİTİM </a:t>
            </a:r>
            <a:br>
              <a:rPr lang="tr-TR" sz="3200" dirty="0" smtClean="0">
                <a:solidFill>
                  <a:srgbClr val="FF0000"/>
                </a:solidFill>
              </a:rPr>
            </a:br>
            <a:r>
              <a:rPr lang="tr-TR" sz="3200" dirty="0" smtClean="0">
                <a:solidFill>
                  <a:srgbClr val="FF0000"/>
                </a:solidFill>
              </a:rPr>
              <a:t> </a:t>
            </a:r>
            <a:r>
              <a:rPr lang="tr-TR" sz="2800" i="1" dirty="0">
                <a:solidFill>
                  <a:srgbClr val="FF0000"/>
                </a:solidFill>
              </a:rPr>
              <a:t>B) </a:t>
            </a:r>
            <a:r>
              <a:rPr lang="tr-TR" sz="2800" i="1" dirty="0" smtClean="0">
                <a:solidFill>
                  <a:srgbClr val="FF0000"/>
                </a:solidFill>
              </a:rPr>
              <a:t>İlköğretim</a:t>
            </a:r>
            <a:endParaRPr lang="tr-TR" sz="3200" dirty="0">
              <a:solidFill>
                <a:srgbClr val="FF0000"/>
              </a:solidFill>
            </a:endParaRPr>
          </a:p>
        </p:txBody>
      </p:sp>
      <p:sp>
        <p:nvSpPr>
          <p:cNvPr id="3" name="2 Alt Başlık"/>
          <p:cNvSpPr>
            <a:spLocks noGrp="1"/>
          </p:cNvSpPr>
          <p:nvPr>
            <p:ph type="subTitle" idx="1"/>
          </p:nvPr>
        </p:nvSpPr>
        <p:spPr>
          <a:xfrm>
            <a:off x="395536" y="1628800"/>
            <a:ext cx="8280920" cy="4320480"/>
          </a:xfrm>
        </p:spPr>
        <p:txBody>
          <a:bodyPr>
            <a:noAutofit/>
          </a:bodyPr>
          <a:lstStyle/>
          <a:p>
            <a:pPr algn="l"/>
            <a:r>
              <a:rPr lang="tr-TR" sz="2800" dirty="0" smtClean="0">
                <a:solidFill>
                  <a:srgbClr val="FF0000"/>
                </a:solidFill>
              </a:rPr>
              <a:t> </a:t>
            </a:r>
            <a:r>
              <a:rPr lang="tr-TR" sz="2800" i="1" dirty="0" smtClean="0">
                <a:solidFill>
                  <a:srgbClr val="FF0000"/>
                </a:solidFill>
              </a:rPr>
              <a:t> </a:t>
            </a:r>
            <a:r>
              <a:rPr lang="tr-TR" sz="2800" i="1" dirty="0">
                <a:solidFill>
                  <a:srgbClr val="FF0000"/>
                </a:solidFill>
              </a:rPr>
              <a:t>b) Kuruluş şekilleri: </a:t>
            </a:r>
            <a:endParaRPr lang="tr-TR" sz="2800" dirty="0">
              <a:solidFill>
                <a:srgbClr val="FF0000"/>
              </a:solidFill>
            </a:endParaRPr>
          </a:p>
          <a:p>
            <a:pPr algn="l"/>
            <a:r>
              <a:rPr lang="tr-TR" sz="2800" dirty="0" smtClean="0"/>
              <a:t>Ortaokul </a:t>
            </a:r>
            <a:r>
              <a:rPr lang="tr-TR" sz="2800" dirty="0"/>
              <a:t>ve liselerde, </a:t>
            </a:r>
            <a:r>
              <a:rPr lang="tr-TR" sz="2800" dirty="0" err="1"/>
              <a:t>Kur’an</a:t>
            </a:r>
            <a:r>
              <a:rPr lang="tr-TR" sz="2800" dirty="0"/>
              <a:t>-ı Kerim ve Hz. Peygamberimizin hayatı, isteğe bağlı seçmeli ders olarak okutulur. Bu okullarda okutulacak diğer seçmeli dersler ile imam-hatip ortaokulları ve diğer ortaokullar için oluşturulacak program seçenekleri Bakanlıkça belirlenir.</a:t>
            </a:r>
            <a:r>
              <a:rPr lang="tr-TR" sz="2800" i="1" baseline="30000" dirty="0"/>
              <a:t>(1)</a:t>
            </a:r>
            <a:endParaRPr lang="tr-TR" sz="2800" dirty="0"/>
          </a:p>
          <a:p>
            <a:pPr algn="l"/>
            <a:endParaRPr lang="tr-TR" sz="2800" dirty="0"/>
          </a:p>
          <a:p>
            <a:pPr algn="l"/>
            <a:endParaRPr lang="tr-TR" sz="2000" dirty="0">
              <a:solidFill>
                <a:schemeClr val="tx1"/>
              </a:solidFill>
            </a:endParaRPr>
          </a:p>
        </p:txBody>
      </p:sp>
      <p:sp>
        <p:nvSpPr>
          <p:cNvPr id="4" name="3 Veri Yer Tutucusu"/>
          <p:cNvSpPr>
            <a:spLocks noGrp="1"/>
          </p:cNvSpPr>
          <p:nvPr>
            <p:ph type="dt" sz="half" idx="10"/>
          </p:nvPr>
        </p:nvSpPr>
        <p:spPr/>
        <p:txBody>
          <a:bodyPr/>
          <a:lstStyle/>
          <a:p>
            <a:fld id="{BECA9431-1B5E-4245-856A-7EA741D94BA4}" type="datetime1">
              <a:rPr lang="tr-TR" smtClean="0"/>
              <a:pPr/>
              <a:t>06.07.2016</a:t>
            </a:fld>
            <a:endParaRPr lang="tr-TR"/>
          </a:p>
        </p:txBody>
      </p:sp>
      <p:sp>
        <p:nvSpPr>
          <p:cNvPr id="5" name="4 Slayt Numarası Yer Tutucusu"/>
          <p:cNvSpPr>
            <a:spLocks noGrp="1"/>
          </p:cNvSpPr>
          <p:nvPr>
            <p:ph type="sldNum" sz="quarter" idx="12"/>
          </p:nvPr>
        </p:nvSpPr>
        <p:spPr/>
        <p:txBody>
          <a:bodyPr/>
          <a:lstStyle/>
          <a:p>
            <a:fld id="{0CAB5BCB-89B8-4C6C-A804-DAA5BF3103D7}" type="slidenum">
              <a:rPr lang="tr-TR" smtClean="0"/>
              <a:pPr/>
              <a:t>12</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404665"/>
            <a:ext cx="7772400" cy="1296144"/>
          </a:xfrm>
        </p:spPr>
        <p:txBody>
          <a:bodyPr>
            <a:normAutofit/>
          </a:bodyPr>
          <a:lstStyle/>
          <a:p>
            <a:r>
              <a:rPr lang="tr-TR" sz="3200" dirty="0" smtClean="0">
                <a:solidFill>
                  <a:srgbClr val="FF0000"/>
                </a:solidFill>
              </a:rPr>
              <a:t>ÖRGÜN EĞİTİM </a:t>
            </a:r>
            <a:br>
              <a:rPr lang="tr-TR" sz="3200" dirty="0" smtClean="0">
                <a:solidFill>
                  <a:srgbClr val="FF0000"/>
                </a:solidFill>
              </a:rPr>
            </a:br>
            <a:r>
              <a:rPr lang="tr-TR" sz="3200" dirty="0" smtClean="0">
                <a:solidFill>
                  <a:srgbClr val="FF0000"/>
                </a:solidFill>
              </a:rPr>
              <a:t> </a:t>
            </a:r>
            <a:r>
              <a:rPr lang="tr-TR" sz="2800" i="1" dirty="0">
                <a:solidFill>
                  <a:srgbClr val="FF0000"/>
                </a:solidFill>
              </a:rPr>
              <a:t>B) </a:t>
            </a:r>
            <a:r>
              <a:rPr lang="tr-TR" sz="2800" i="1" dirty="0" smtClean="0">
                <a:solidFill>
                  <a:srgbClr val="FF0000"/>
                </a:solidFill>
              </a:rPr>
              <a:t>İlköğretim</a:t>
            </a:r>
            <a:endParaRPr lang="tr-TR" sz="3200" dirty="0">
              <a:solidFill>
                <a:srgbClr val="FF0000"/>
              </a:solidFill>
            </a:endParaRPr>
          </a:p>
        </p:txBody>
      </p:sp>
      <p:sp>
        <p:nvSpPr>
          <p:cNvPr id="3" name="2 Alt Başlık"/>
          <p:cNvSpPr>
            <a:spLocks noGrp="1"/>
          </p:cNvSpPr>
          <p:nvPr>
            <p:ph type="subTitle" idx="1"/>
          </p:nvPr>
        </p:nvSpPr>
        <p:spPr>
          <a:xfrm>
            <a:off x="395536" y="1628800"/>
            <a:ext cx="8280920" cy="4320480"/>
          </a:xfrm>
        </p:spPr>
        <p:txBody>
          <a:bodyPr>
            <a:noAutofit/>
          </a:bodyPr>
          <a:lstStyle/>
          <a:p>
            <a:pPr algn="l"/>
            <a:r>
              <a:rPr lang="tr-TR" dirty="0" smtClean="0">
                <a:solidFill>
                  <a:srgbClr val="FF0000"/>
                </a:solidFill>
              </a:rPr>
              <a:t> </a:t>
            </a:r>
            <a:r>
              <a:rPr lang="tr-TR" dirty="0"/>
              <a:t>Nüfusun az ve dağınık olduğu yerlerde, köyler gruplaştırılarak, merkezi durumda olan köylerde ilköğretim bölge okulları ve bunlara bağlı pansiyonlar, gruplaştırmanın mümkün olmadığı yerlerde yatılı ilköğretim bölge okulları kurulur. </a:t>
            </a:r>
          </a:p>
          <a:p>
            <a:pPr algn="l"/>
            <a:endParaRPr lang="tr-TR" sz="2800" dirty="0"/>
          </a:p>
          <a:p>
            <a:pPr algn="l"/>
            <a:endParaRPr lang="tr-TR" sz="2000" dirty="0">
              <a:solidFill>
                <a:schemeClr val="tx1"/>
              </a:solidFill>
            </a:endParaRPr>
          </a:p>
        </p:txBody>
      </p:sp>
      <p:sp>
        <p:nvSpPr>
          <p:cNvPr id="4" name="3 Veri Yer Tutucusu"/>
          <p:cNvSpPr>
            <a:spLocks noGrp="1"/>
          </p:cNvSpPr>
          <p:nvPr>
            <p:ph type="dt" sz="half" idx="10"/>
          </p:nvPr>
        </p:nvSpPr>
        <p:spPr/>
        <p:txBody>
          <a:bodyPr/>
          <a:lstStyle/>
          <a:p>
            <a:fld id="{8EE3F4A9-4E76-4EE6-B35B-0CEEA33660ED}" type="datetime1">
              <a:rPr lang="tr-TR" smtClean="0"/>
              <a:pPr/>
              <a:t>06.07.2016</a:t>
            </a:fld>
            <a:endParaRPr lang="tr-TR"/>
          </a:p>
        </p:txBody>
      </p:sp>
      <p:sp>
        <p:nvSpPr>
          <p:cNvPr id="5" name="4 Slayt Numarası Yer Tutucusu"/>
          <p:cNvSpPr>
            <a:spLocks noGrp="1"/>
          </p:cNvSpPr>
          <p:nvPr>
            <p:ph type="sldNum" sz="quarter" idx="12"/>
          </p:nvPr>
        </p:nvSpPr>
        <p:spPr/>
        <p:txBody>
          <a:bodyPr/>
          <a:lstStyle/>
          <a:p>
            <a:fld id="{0CAB5BCB-89B8-4C6C-A804-DAA5BF3103D7}" type="slidenum">
              <a:rPr lang="tr-TR" smtClean="0"/>
              <a:pPr/>
              <a:t>13</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476673"/>
            <a:ext cx="7772400" cy="1152128"/>
          </a:xfrm>
        </p:spPr>
        <p:txBody>
          <a:bodyPr>
            <a:normAutofit/>
          </a:bodyPr>
          <a:lstStyle/>
          <a:p>
            <a:r>
              <a:rPr lang="tr-TR" sz="3200" dirty="0" smtClean="0">
                <a:solidFill>
                  <a:srgbClr val="FF0000"/>
                </a:solidFill>
              </a:rPr>
              <a:t>ÖRGÜN EĞİTİM  </a:t>
            </a:r>
            <a:br>
              <a:rPr lang="tr-TR" sz="3200" dirty="0" smtClean="0">
                <a:solidFill>
                  <a:srgbClr val="FF0000"/>
                </a:solidFill>
              </a:rPr>
            </a:br>
            <a:r>
              <a:rPr lang="tr-TR" sz="2800" i="1" dirty="0" smtClean="0">
                <a:solidFill>
                  <a:srgbClr val="FF0000"/>
                </a:solidFill>
              </a:rPr>
              <a:t>C</a:t>
            </a:r>
            <a:r>
              <a:rPr lang="tr-TR" sz="2800" i="1" dirty="0">
                <a:solidFill>
                  <a:srgbClr val="FF0000"/>
                </a:solidFill>
              </a:rPr>
              <a:t>) Orta öğretim</a:t>
            </a:r>
            <a:r>
              <a:rPr lang="tr-TR" sz="2800" i="1" dirty="0" smtClean="0">
                <a:solidFill>
                  <a:srgbClr val="FF0000"/>
                </a:solidFill>
              </a:rPr>
              <a:t>:</a:t>
            </a:r>
            <a:endParaRPr lang="tr-TR" sz="3200" dirty="0">
              <a:solidFill>
                <a:srgbClr val="FF0000"/>
              </a:solidFill>
            </a:endParaRPr>
          </a:p>
        </p:txBody>
      </p:sp>
      <p:sp>
        <p:nvSpPr>
          <p:cNvPr id="3" name="2 Alt Başlık"/>
          <p:cNvSpPr>
            <a:spLocks noGrp="1"/>
          </p:cNvSpPr>
          <p:nvPr>
            <p:ph type="subTitle" idx="1"/>
          </p:nvPr>
        </p:nvSpPr>
        <p:spPr>
          <a:xfrm>
            <a:off x="683568" y="1484784"/>
            <a:ext cx="7560840" cy="4154016"/>
          </a:xfrm>
        </p:spPr>
        <p:txBody>
          <a:bodyPr/>
          <a:lstStyle/>
          <a:p>
            <a:pPr algn="l"/>
            <a:r>
              <a:rPr lang="tr-TR" dirty="0" smtClean="0">
                <a:solidFill>
                  <a:srgbClr val="FF0000"/>
                </a:solidFill>
              </a:rPr>
              <a:t> </a:t>
            </a:r>
            <a:r>
              <a:rPr lang="tr-TR" i="1" dirty="0">
                <a:solidFill>
                  <a:srgbClr val="FF0000"/>
                </a:solidFill>
              </a:rPr>
              <a:t>I – Kapsam: </a:t>
            </a:r>
            <a:endParaRPr lang="tr-TR" dirty="0">
              <a:solidFill>
                <a:srgbClr val="FF0000"/>
              </a:solidFill>
            </a:endParaRPr>
          </a:p>
          <a:p>
            <a:pPr algn="l"/>
            <a:r>
              <a:rPr lang="tr-TR" b="1" dirty="0"/>
              <a:t>Madde 26 –</a:t>
            </a:r>
            <a:r>
              <a:rPr lang="tr-TR" dirty="0"/>
              <a:t> </a:t>
            </a:r>
            <a:r>
              <a:rPr lang="tr-TR" b="1" dirty="0"/>
              <a:t>(Değişik: 30/3/2012 - 6287/10 md.)</a:t>
            </a:r>
            <a:r>
              <a:rPr lang="tr-TR" dirty="0"/>
              <a:t> Ortaöğretim, ilköğretime dayalı, dört yıllık zorunlu, örgün veya yaygın öğrenim veren genel, mesleki ve teknik öğretim kurumlarının tümünü kapsar. Bu okulları bitirenlere ortaöğretim diploması verilir.</a:t>
            </a:r>
          </a:p>
          <a:p>
            <a:pPr algn="l"/>
            <a:endParaRPr lang="tr-TR" dirty="0">
              <a:solidFill>
                <a:schemeClr val="tx1"/>
              </a:solidFill>
            </a:endParaRPr>
          </a:p>
        </p:txBody>
      </p:sp>
      <p:sp>
        <p:nvSpPr>
          <p:cNvPr id="4" name="3 Veri Yer Tutucusu"/>
          <p:cNvSpPr>
            <a:spLocks noGrp="1"/>
          </p:cNvSpPr>
          <p:nvPr>
            <p:ph type="dt" sz="half" idx="10"/>
          </p:nvPr>
        </p:nvSpPr>
        <p:spPr/>
        <p:txBody>
          <a:bodyPr/>
          <a:lstStyle/>
          <a:p>
            <a:fld id="{7CBC6EC9-59A8-47E9-AE3F-0C42AE124873}" type="datetime1">
              <a:rPr lang="tr-TR" smtClean="0"/>
              <a:pPr/>
              <a:t>06.07.2016</a:t>
            </a:fld>
            <a:endParaRPr lang="tr-TR"/>
          </a:p>
        </p:txBody>
      </p:sp>
      <p:sp>
        <p:nvSpPr>
          <p:cNvPr id="5" name="4 Slayt Numarası Yer Tutucusu"/>
          <p:cNvSpPr>
            <a:spLocks noGrp="1"/>
          </p:cNvSpPr>
          <p:nvPr>
            <p:ph type="sldNum" sz="quarter" idx="12"/>
          </p:nvPr>
        </p:nvSpPr>
        <p:spPr/>
        <p:txBody>
          <a:bodyPr/>
          <a:lstStyle/>
          <a:p>
            <a:fld id="{0CAB5BCB-89B8-4C6C-A804-DAA5BF3103D7}" type="slidenum">
              <a:rPr lang="tr-TR" smtClean="0"/>
              <a:pPr/>
              <a:t>14</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476673"/>
            <a:ext cx="7772400" cy="1152128"/>
          </a:xfrm>
        </p:spPr>
        <p:txBody>
          <a:bodyPr>
            <a:normAutofit/>
          </a:bodyPr>
          <a:lstStyle/>
          <a:p>
            <a:r>
              <a:rPr lang="tr-TR" sz="3200" dirty="0" smtClean="0">
                <a:solidFill>
                  <a:srgbClr val="FF0000"/>
                </a:solidFill>
              </a:rPr>
              <a:t>ÖRGÜN EĞİTİM  </a:t>
            </a:r>
            <a:br>
              <a:rPr lang="tr-TR" sz="3200" dirty="0" smtClean="0">
                <a:solidFill>
                  <a:srgbClr val="FF0000"/>
                </a:solidFill>
              </a:rPr>
            </a:br>
            <a:r>
              <a:rPr lang="tr-TR" sz="2800" i="1" dirty="0" smtClean="0">
                <a:solidFill>
                  <a:srgbClr val="FF0000"/>
                </a:solidFill>
              </a:rPr>
              <a:t>C</a:t>
            </a:r>
            <a:r>
              <a:rPr lang="tr-TR" sz="2800" i="1" dirty="0">
                <a:solidFill>
                  <a:srgbClr val="FF0000"/>
                </a:solidFill>
              </a:rPr>
              <a:t>) Orta öğretim</a:t>
            </a:r>
            <a:r>
              <a:rPr lang="tr-TR" sz="2800" i="1" dirty="0" smtClean="0">
                <a:solidFill>
                  <a:srgbClr val="FF0000"/>
                </a:solidFill>
              </a:rPr>
              <a:t>:</a:t>
            </a:r>
            <a:endParaRPr lang="tr-TR" sz="3200" dirty="0">
              <a:solidFill>
                <a:srgbClr val="FF0000"/>
              </a:solidFill>
            </a:endParaRPr>
          </a:p>
        </p:txBody>
      </p:sp>
      <p:sp>
        <p:nvSpPr>
          <p:cNvPr id="3" name="2 Alt Başlık"/>
          <p:cNvSpPr>
            <a:spLocks noGrp="1"/>
          </p:cNvSpPr>
          <p:nvPr>
            <p:ph type="subTitle" idx="1"/>
          </p:nvPr>
        </p:nvSpPr>
        <p:spPr>
          <a:xfrm>
            <a:off x="683568" y="1484784"/>
            <a:ext cx="7560840" cy="4154016"/>
          </a:xfrm>
        </p:spPr>
        <p:txBody>
          <a:bodyPr>
            <a:normAutofit lnSpcReduction="10000"/>
          </a:bodyPr>
          <a:lstStyle/>
          <a:p>
            <a:pPr algn="l"/>
            <a:r>
              <a:rPr lang="tr-TR" dirty="0" smtClean="0">
                <a:solidFill>
                  <a:srgbClr val="FF0000"/>
                </a:solidFill>
              </a:rPr>
              <a:t> </a:t>
            </a:r>
            <a:r>
              <a:rPr lang="tr-TR" i="1" dirty="0">
                <a:solidFill>
                  <a:srgbClr val="FF0000"/>
                </a:solidFill>
              </a:rPr>
              <a:t>II – Ortaöğretimden yararlanma hakkı: </a:t>
            </a:r>
            <a:endParaRPr lang="tr-TR" dirty="0">
              <a:solidFill>
                <a:srgbClr val="FF0000"/>
              </a:solidFill>
            </a:endParaRPr>
          </a:p>
          <a:p>
            <a:pPr algn="l"/>
            <a:r>
              <a:rPr lang="tr-TR" b="1" dirty="0"/>
              <a:t>Madde 27 – </a:t>
            </a:r>
            <a:r>
              <a:rPr lang="tr-TR" dirty="0"/>
              <a:t>İlköğretimini tamamlayan ve ortaöğretime girmeye hak kazanmış olan her öğrenci, ortaöğretime devam etmek ve ortaöğretim imkanlarından ilgi, istidat ve kabiliyetleri ölçüsünde yararlanmak hakkına sahiptir. </a:t>
            </a:r>
          </a:p>
          <a:p>
            <a:pPr algn="l"/>
            <a:r>
              <a:rPr lang="tr-TR" dirty="0" smtClean="0"/>
              <a:t>.</a:t>
            </a:r>
            <a:endParaRPr lang="tr-TR" dirty="0"/>
          </a:p>
          <a:p>
            <a:pPr algn="l"/>
            <a:endParaRPr lang="tr-TR" dirty="0">
              <a:solidFill>
                <a:schemeClr val="tx1"/>
              </a:solidFill>
            </a:endParaRPr>
          </a:p>
        </p:txBody>
      </p:sp>
      <p:sp>
        <p:nvSpPr>
          <p:cNvPr id="4" name="3 Veri Yer Tutucusu"/>
          <p:cNvSpPr>
            <a:spLocks noGrp="1"/>
          </p:cNvSpPr>
          <p:nvPr>
            <p:ph type="dt" sz="half" idx="10"/>
          </p:nvPr>
        </p:nvSpPr>
        <p:spPr/>
        <p:txBody>
          <a:bodyPr/>
          <a:lstStyle/>
          <a:p>
            <a:fld id="{E93A9792-2111-4211-9997-E07FC0707004}" type="datetime1">
              <a:rPr lang="tr-TR" smtClean="0"/>
              <a:pPr/>
              <a:t>06.07.2016</a:t>
            </a:fld>
            <a:endParaRPr lang="tr-TR"/>
          </a:p>
        </p:txBody>
      </p:sp>
      <p:sp>
        <p:nvSpPr>
          <p:cNvPr id="5" name="4 Slayt Numarası Yer Tutucusu"/>
          <p:cNvSpPr>
            <a:spLocks noGrp="1"/>
          </p:cNvSpPr>
          <p:nvPr>
            <p:ph type="sldNum" sz="quarter" idx="12"/>
          </p:nvPr>
        </p:nvSpPr>
        <p:spPr/>
        <p:txBody>
          <a:bodyPr/>
          <a:lstStyle/>
          <a:p>
            <a:fld id="{0CAB5BCB-89B8-4C6C-A804-DAA5BF3103D7}" type="slidenum">
              <a:rPr lang="tr-TR" smtClean="0"/>
              <a:pPr/>
              <a:t>15</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476673"/>
            <a:ext cx="7772400" cy="1152128"/>
          </a:xfrm>
        </p:spPr>
        <p:txBody>
          <a:bodyPr>
            <a:normAutofit/>
          </a:bodyPr>
          <a:lstStyle/>
          <a:p>
            <a:r>
              <a:rPr lang="tr-TR" sz="3200" dirty="0" smtClean="0">
                <a:solidFill>
                  <a:srgbClr val="FF0000"/>
                </a:solidFill>
              </a:rPr>
              <a:t>ÖRGÜN EĞİTİM  </a:t>
            </a:r>
            <a:br>
              <a:rPr lang="tr-TR" sz="3200" dirty="0" smtClean="0">
                <a:solidFill>
                  <a:srgbClr val="FF0000"/>
                </a:solidFill>
              </a:rPr>
            </a:br>
            <a:r>
              <a:rPr lang="tr-TR" sz="2800" i="1" dirty="0" smtClean="0">
                <a:solidFill>
                  <a:srgbClr val="FF0000"/>
                </a:solidFill>
              </a:rPr>
              <a:t>C</a:t>
            </a:r>
            <a:r>
              <a:rPr lang="tr-TR" sz="2800" i="1" dirty="0">
                <a:solidFill>
                  <a:srgbClr val="FF0000"/>
                </a:solidFill>
              </a:rPr>
              <a:t>) Orta öğretim</a:t>
            </a:r>
            <a:r>
              <a:rPr lang="tr-TR" sz="2800" i="1" dirty="0" smtClean="0">
                <a:solidFill>
                  <a:srgbClr val="FF0000"/>
                </a:solidFill>
              </a:rPr>
              <a:t>:</a:t>
            </a:r>
            <a:endParaRPr lang="tr-TR" sz="3200" dirty="0">
              <a:solidFill>
                <a:srgbClr val="FF0000"/>
              </a:solidFill>
            </a:endParaRPr>
          </a:p>
        </p:txBody>
      </p:sp>
      <p:sp>
        <p:nvSpPr>
          <p:cNvPr id="3" name="2 Alt Başlık"/>
          <p:cNvSpPr>
            <a:spLocks noGrp="1"/>
          </p:cNvSpPr>
          <p:nvPr>
            <p:ph type="subTitle" idx="1"/>
          </p:nvPr>
        </p:nvSpPr>
        <p:spPr>
          <a:xfrm>
            <a:off x="683568" y="1484784"/>
            <a:ext cx="7560840" cy="4154016"/>
          </a:xfrm>
        </p:spPr>
        <p:txBody>
          <a:bodyPr>
            <a:normAutofit fontScale="92500" lnSpcReduction="20000"/>
          </a:bodyPr>
          <a:lstStyle/>
          <a:p>
            <a:pPr algn="l"/>
            <a:r>
              <a:rPr lang="tr-TR" i="1" dirty="0">
                <a:solidFill>
                  <a:srgbClr val="FF0000"/>
                </a:solidFill>
              </a:rPr>
              <a:t>III – Amaç ve görevler: </a:t>
            </a:r>
            <a:endParaRPr lang="tr-TR" dirty="0">
              <a:solidFill>
                <a:srgbClr val="FF0000"/>
              </a:solidFill>
            </a:endParaRPr>
          </a:p>
          <a:p>
            <a:pPr algn="l"/>
            <a:r>
              <a:rPr lang="tr-TR" b="1" dirty="0"/>
              <a:t>Madde 28 –</a:t>
            </a:r>
            <a:r>
              <a:rPr lang="tr-TR" dirty="0"/>
              <a:t> Ortaöğretimin amaç ve görevleri, Milli Eğitimin genel amaçlarına ve temel ilkelerine uygun olarak, </a:t>
            </a:r>
          </a:p>
          <a:p>
            <a:pPr algn="l"/>
            <a:r>
              <a:rPr lang="tr-TR" dirty="0"/>
              <a:t>1. Bütün öğrencilere ortaöğretim seviyesinde asgari ortak bir genel kültür vermek suretiyle onlara kişi ve toplum sorunlarını tanımak, çözüm yolları aramak ve yurdun iktisadi sosyal ve kültürel kalkınmasına katkıda bulunmak bilincini ve gücünü kazandırmak, </a:t>
            </a:r>
          </a:p>
          <a:p>
            <a:pPr algn="l"/>
            <a:endParaRPr lang="tr-TR" dirty="0"/>
          </a:p>
          <a:p>
            <a:pPr algn="l"/>
            <a:endParaRPr lang="tr-TR" dirty="0">
              <a:solidFill>
                <a:schemeClr val="tx1"/>
              </a:solidFill>
            </a:endParaRPr>
          </a:p>
        </p:txBody>
      </p:sp>
      <p:sp>
        <p:nvSpPr>
          <p:cNvPr id="4" name="3 Veri Yer Tutucusu"/>
          <p:cNvSpPr>
            <a:spLocks noGrp="1"/>
          </p:cNvSpPr>
          <p:nvPr>
            <p:ph type="dt" sz="half" idx="10"/>
          </p:nvPr>
        </p:nvSpPr>
        <p:spPr/>
        <p:txBody>
          <a:bodyPr/>
          <a:lstStyle/>
          <a:p>
            <a:fld id="{E5D08FBD-04A2-4C91-B85C-ABF63356206E}" type="datetime1">
              <a:rPr lang="tr-TR" smtClean="0"/>
              <a:pPr/>
              <a:t>06.07.2016</a:t>
            </a:fld>
            <a:endParaRPr lang="tr-TR"/>
          </a:p>
        </p:txBody>
      </p:sp>
      <p:sp>
        <p:nvSpPr>
          <p:cNvPr id="5" name="4 Slayt Numarası Yer Tutucusu"/>
          <p:cNvSpPr>
            <a:spLocks noGrp="1"/>
          </p:cNvSpPr>
          <p:nvPr>
            <p:ph type="sldNum" sz="quarter" idx="12"/>
          </p:nvPr>
        </p:nvSpPr>
        <p:spPr/>
        <p:txBody>
          <a:bodyPr/>
          <a:lstStyle/>
          <a:p>
            <a:fld id="{0CAB5BCB-89B8-4C6C-A804-DAA5BF3103D7}" type="slidenum">
              <a:rPr lang="tr-TR" smtClean="0"/>
              <a:pPr/>
              <a:t>16</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476673"/>
            <a:ext cx="7772400" cy="1152128"/>
          </a:xfrm>
        </p:spPr>
        <p:txBody>
          <a:bodyPr>
            <a:normAutofit/>
          </a:bodyPr>
          <a:lstStyle/>
          <a:p>
            <a:r>
              <a:rPr lang="tr-TR" sz="3200" dirty="0" smtClean="0">
                <a:solidFill>
                  <a:srgbClr val="FF0000"/>
                </a:solidFill>
              </a:rPr>
              <a:t>ÖRGÜN EĞİTİM  </a:t>
            </a:r>
            <a:br>
              <a:rPr lang="tr-TR" sz="3200" dirty="0" smtClean="0">
                <a:solidFill>
                  <a:srgbClr val="FF0000"/>
                </a:solidFill>
              </a:rPr>
            </a:br>
            <a:r>
              <a:rPr lang="tr-TR" sz="2800" i="1" dirty="0" smtClean="0">
                <a:solidFill>
                  <a:srgbClr val="FF0000"/>
                </a:solidFill>
              </a:rPr>
              <a:t>C</a:t>
            </a:r>
            <a:r>
              <a:rPr lang="tr-TR" sz="2800" i="1" dirty="0">
                <a:solidFill>
                  <a:srgbClr val="FF0000"/>
                </a:solidFill>
              </a:rPr>
              <a:t>) Orta öğretim</a:t>
            </a:r>
            <a:r>
              <a:rPr lang="tr-TR" sz="2800" i="1" dirty="0" smtClean="0">
                <a:solidFill>
                  <a:srgbClr val="FF0000"/>
                </a:solidFill>
              </a:rPr>
              <a:t>:</a:t>
            </a:r>
            <a:endParaRPr lang="tr-TR" sz="3200" dirty="0">
              <a:solidFill>
                <a:srgbClr val="FF0000"/>
              </a:solidFill>
            </a:endParaRPr>
          </a:p>
        </p:txBody>
      </p:sp>
      <p:sp>
        <p:nvSpPr>
          <p:cNvPr id="3" name="2 Alt Başlık"/>
          <p:cNvSpPr>
            <a:spLocks noGrp="1"/>
          </p:cNvSpPr>
          <p:nvPr>
            <p:ph type="subTitle" idx="1"/>
          </p:nvPr>
        </p:nvSpPr>
        <p:spPr>
          <a:xfrm>
            <a:off x="683568" y="1484784"/>
            <a:ext cx="7560840" cy="4154016"/>
          </a:xfrm>
        </p:spPr>
        <p:txBody>
          <a:bodyPr>
            <a:normAutofit/>
          </a:bodyPr>
          <a:lstStyle/>
          <a:p>
            <a:pPr algn="l"/>
            <a:r>
              <a:rPr lang="tr-TR" i="1" dirty="0" smtClean="0">
                <a:solidFill>
                  <a:srgbClr val="FF0000"/>
                </a:solidFill>
              </a:rPr>
              <a:t> </a:t>
            </a:r>
            <a:r>
              <a:rPr lang="tr-TR" dirty="0"/>
              <a:t>2. Öğrencileri, çeşitli program ve okullarla ilgi, istidat ve kabiliyetleri ölçüsünde ve doğrultusunda yüksek öğretime veya hem mesleğe hem de yüksek öğretime veya hayata ve iş alanlarına hazırlamaktır. </a:t>
            </a:r>
          </a:p>
          <a:p>
            <a:pPr algn="l"/>
            <a:r>
              <a:rPr lang="tr-TR" dirty="0"/>
              <a:t>Bu görevler yerine getirilirken öğrencilerin istekleri ve kabiliyetleri ile toplum ihtiyaçları arasında denge sağlanır. </a:t>
            </a:r>
          </a:p>
          <a:p>
            <a:pPr algn="l"/>
            <a:endParaRPr lang="tr-TR" dirty="0"/>
          </a:p>
          <a:p>
            <a:pPr algn="l"/>
            <a:endParaRPr lang="tr-TR" dirty="0"/>
          </a:p>
          <a:p>
            <a:pPr algn="l"/>
            <a:endParaRPr lang="tr-TR" dirty="0">
              <a:solidFill>
                <a:schemeClr val="tx1"/>
              </a:solidFill>
            </a:endParaRPr>
          </a:p>
        </p:txBody>
      </p:sp>
      <p:sp>
        <p:nvSpPr>
          <p:cNvPr id="4" name="3 Veri Yer Tutucusu"/>
          <p:cNvSpPr>
            <a:spLocks noGrp="1"/>
          </p:cNvSpPr>
          <p:nvPr>
            <p:ph type="dt" sz="half" idx="10"/>
          </p:nvPr>
        </p:nvSpPr>
        <p:spPr/>
        <p:txBody>
          <a:bodyPr/>
          <a:lstStyle/>
          <a:p>
            <a:fld id="{1558B640-B4F4-4BF0-A070-95061C2589AA}" type="datetime1">
              <a:rPr lang="tr-TR" smtClean="0"/>
              <a:pPr/>
              <a:t>06.07.2016</a:t>
            </a:fld>
            <a:endParaRPr lang="tr-TR"/>
          </a:p>
        </p:txBody>
      </p:sp>
      <p:sp>
        <p:nvSpPr>
          <p:cNvPr id="5" name="4 Slayt Numarası Yer Tutucusu"/>
          <p:cNvSpPr>
            <a:spLocks noGrp="1"/>
          </p:cNvSpPr>
          <p:nvPr>
            <p:ph type="sldNum" sz="quarter" idx="12"/>
          </p:nvPr>
        </p:nvSpPr>
        <p:spPr/>
        <p:txBody>
          <a:bodyPr/>
          <a:lstStyle/>
          <a:p>
            <a:fld id="{0CAB5BCB-89B8-4C6C-A804-DAA5BF3103D7}" type="slidenum">
              <a:rPr lang="tr-TR" smtClean="0"/>
              <a:pPr/>
              <a:t>17</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476673"/>
            <a:ext cx="7772400" cy="1152128"/>
          </a:xfrm>
        </p:spPr>
        <p:txBody>
          <a:bodyPr>
            <a:normAutofit/>
          </a:bodyPr>
          <a:lstStyle/>
          <a:p>
            <a:r>
              <a:rPr lang="tr-TR" sz="3200" dirty="0" smtClean="0">
                <a:solidFill>
                  <a:srgbClr val="FF0000"/>
                </a:solidFill>
              </a:rPr>
              <a:t>ÖRGÜN EĞİTİM  </a:t>
            </a:r>
            <a:br>
              <a:rPr lang="tr-TR" sz="3200" dirty="0" smtClean="0">
                <a:solidFill>
                  <a:srgbClr val="FF0000"/>
                </a:solidFill>
              </a:rPr>
            </a:br>
            <a:r>
              <a:rPr lang="tr-TR" sz="2800" i="1" dirty="0" smtClean="0">
                <a:solidFill>
                  <a:srgbClr val="FF0000"/>
                </a:solidFill>
              </a:rPr>
              <a:t>C</a:t>
            </a:r>
            <a:r>
              <a:rPr lang="tr-TR" sz="2800" i="1" dirty="0">
                <a:solidFill>
                  <a:srgbClr val="FF0000"/>
                </a:solidFill>
              </a:rPr>
              <a:t>) Orta öğretim</a:t>
            </a:r>
            <a:r>
              <a:rPr lang="tr-TR" sz="2800" i="1" dirty="0" smtClean="0">
                <a:solidFill>
                  <a:srgbClr val="FF0000"/>
                </a:solidFill>
              </a:rPr>
              <a:t>:</a:t>
            </a:r>
            <a:endParaRPr lang="tr-TR" sz="3200" dirty="0">
              <a:solidFill>
                <a:srgbClr val="FF0000"/>
              </a:solidFill>
            </a:endParaRPr>
          </a:p>
        </p:txBody>
      </p:sp>
      <p:sp>
        <p:nvSpPr>
          <p:cNvPr id="3" name="2 Alt Başlık"/>
          <p:cNvSpPr>
            <a:spLocks noGrp="1"/>
          </p:cNvSpPr>
          <p:nvPr>
            <p:ph type="subTitle" idx="1"/>
          </p:nvPr>
        </p:nvSpPr>
        <p:spPr>
          <a:xfrm>
            <a:off x="467544" y="1484784"/>
            <a:ext cx="8208912" cy="4680520"/>
          </a:xfrm>
        </p:spPr>
        <p:txBody>
          <a:bodyPr>
            <a:normAutofit fontScale="77500" lnSpcReduction="20000"/>
          </a:bodyPr>
          <a:lstStyle/>
          <a:p>
            <a:pPr algn="l"/>
            <a:r>
              <a:rPr lang="tr-TR" i="1" dirty="0" smtClean="0">
                <a:solidFill>
                  <a:srgbClr val="FF0000"/>
                </a:solidFill>
              </a:rPr>
              <a:t> </a:t>
            </a:r>
            <a:r>
              <a:rPr lang="tr-TR" dirty="0" smtClean="0"/>
              <a:t> </a:t>
            </a:r>
            <a:r>
              <a:rPr lang="tr-TR" sz="3400" i="1" dirty="0">
                <a:solidFill>
                  <a:srgbClr val="FF0000"/>
                </a:solidFill>
              </a:rPr>
              <a:t>IV – Kuruluş: </a:t>
            </a:r>
            <a:endParaRPr lang="tr-TR" sz="3400" dirty="0">
              <a:solidFill>
                <a:srgbClr val="FF0000"/>
              </a:solidFill>
            </a:endParaRPr>
          </a:p>
          <a:p>
            <a:pPr algn="l"/>
            <a:r>
              <a:rPr lang="tr-TR" sz="3400" b="1" dirty="0"/>
              <a:t>Madde 29 –</a:t>
            </a:r>
            <a:r>
              <a:rPr lang="tr-TR" sz="3400" dirty="0"/>
              <a:t> Ortaöğretim, çeşitli programlar uygulayan liselerden meydana gelir. </a:t>
            </a:r>
          </a:p>
          <a:p>
            <a:pPr algn="l"/>
            <a:r>
              <a:rPr lang="tr-TR" sz="3400" dirty="0"/>
              <a:t>Belli bir programa ağırlık veren okullara lise, teknik lise ve tarım meslek lisesi gibi eğitim dallarını belirleyen adlar verilir. </a:t>
            </a:r>
          </a:p>
          <a:p>
            <a:pPr algn="l"/>
            <a:r>
              <a:rPr lang="tr-TR" sz="3400" dirty="0"/>
              <a:t>Nüfusu az ve dağınık olan ve Milli Eğitim Bakanlığınca gerekli görülen yerlerde, ortaöğretimin, genel, mesleki ve teknik öğretim programlarını bir yönetim altında uygulayan çok programlı liseler kurulabilir</a:t>
            </a:r>
            <a:r>
              <a:rPr lang="tr-TR" sz="3400" dirty="0" smtClean="0"/>
              <a:t>.</a:t>
            </a:r>
            <a:r>
              <a:rPr lang="tr-TR" sz="3400" dirty="0"/>
              <a:t> </a:t>
            </a:r>
            <a:endParaRPr lang="tr-TR" sz="3400" dirty="0" smtClean="0"/>
          </a:p>
          <a:p>
            <a:pPr algn="l"/>
            <a:r>
              <a:rPr lang="tr-TR" sz="3400" dirty="0" smtClean="0"/>
              <a:t>Ortaöğretim </a:t>
            </a:r>
            <a:r>
              <a:rPr lang="tr-TR" sz="3400" dirty="0"/>
              <a:t>kurumlarının öğrenim süresi, uygulanan programın özelliğine göre, Milli Eğitim Bakanlığınca tespit edilir.</a:t>
            </a:r>
            <a:endParaRPr lang="tr-TR" sz="3400" dirty="0" smtClean="0"/>
          </a:p>
          <a:p>
            <a:pPr algn="l"/>
            <a:endParaRPr lang="tr-TR" dirty="0"/>
          </a:p>
          <a:p>
            <a:pPr algn="l"/>
            <a:endParaRPr lang="tr-TR" dirty="0"/>
          </a:p>
          <a:p>
            <a:pPr algn="l"/>
            <a:endParaRPr lang="tr-TR" dirty="0"/>
          </a:p>
          <a:p>
            <a:pPr algn="l"/>
            <a:endParaRPr lang="tr-TR" dirty="0">
              <a:solidFill>
                <a:schemeClr val="tx1"/>
              </a:solidFill>
            </a:endParaRPr>
          </a:p>
        </p:txBody>
      </p:sp>
      <p:sp>
        <p:nvSpPr>
          <p:cNvPr id="4" name="3 Veri Yer Tutucusu"/>
          <p:cNvSpPr>
            <a:spLocks noGrp="1"/>
          </p:cNvSpPr>
          <p:nvPr>
            <p:ph type="dt" sz="half" idx="10"/>
          </p:nvPr>
        </p:nvSpPr>
        <p:spPr/>
        <p:txBody>
          <a:bodyPr/>
          <a:lstStyle/>
          <a:p>
            <a:fld id="{1C5DC8FC-F7B6-41AF-9EA3-D5017D6FED4E}" type="datetime1">
              <a:rPr lang="tr-TR" smtClean="0"/>
              <a:pPr/>
              <a:t>06.07.2016</a:t>
            </a:fld>
            <a:endParaRPr lang="tr-TR"/>
          </a:p>
        </p:txBody>
      </p:sp>
      <p:sp>
        <p:nvSpPr>
          <p:cNvPr id="5" name="4 Slayt Numarası Yer Tutucusu"/>
          <p:cNvSpPr>
            <a:spLocks noGrp="1"/>
          </p:cNvSpPr>
          <p:nvPr>
            <p:ph type="sldNum" sz="quarter" idx="12"/>
          </p:nvPr>
        </p:nvSpPr>
        <p:spPr/>
        <p:txBody>
          <a:bodyPr/>
          <a:lstStyle/>
          <a:p>
            <a:fld id="{0CAB5BCB-89B8-4C6C-A804-DAA5BF3103D7}" type="slidenum">
              <a:rPr lang="tr-TR" smtClean="0"/>
              <a:pPr/>
              <a:t>18</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476673"/>
            <a:ext cx="7772400" cy="1152128"/>
          </a:xfrm>
        </p:spPr>
        <p:txBody>
          <a:bodyPr>
            <a:normAutofit/>
          </a:bodyPr>
          <a:lstStyle/>
          <a:p>
            <a:r>
              <a:rPr lang="tr-TR" sz="3200" dirty="0" smtClean="0">
                <a:solidFill>
                  <a:srgbClr val="FF0000"/>
                </a:solidFill>
              </a:rPr>
              <a:t>ÖRGÜN EĞİTİM  </a:t>
            </a:r>
            <a:br>
              <a:rPr lang="tr-TR" sz="3200" dirty="0" smtClean="0">
                <a:solidFill>
                  <a:srgbClr val="FF0000"/>
                </a:solidFill>
              </a:rPr>
            </a:br>
            <a:r>
              <a:rPr lang="tr-TR" sz="2800" i="1" dirty="0" smtClean="0">
                <a:solidFill>
                  <a:srgbClr val="FF0000"/>
                </a:solidFill>
              </a:rPr>
              <a:t>C</a:t>
            </a:r>
            <a:r>
              <a:rPr lang="tr-TR" sz="2800" i="1" dirty="0">
                <a:solidFill>
                  <a:srgbClr val="FF0000"/>
                </a:solidFill>
              </a:rPr>
              <a:t>) Orta öğretim</a:t>
            </a:r>
            <a:r>
              <a:rPr lang="tr-TR" sz="2800" i="1" dirty="0" smtClean="0">
                <a:solidFill>
                  <a:srgbClr val="FF0000"/>
                </a:solidFill>
              </a:rPr>
              <a:t>:</a:t>
            </a:r>
            <a:endParaRPr lang="tr-TR" sz="3200" dirty="0">
              <a:solidFill>
                <a:srgbClr val="FF0000"/>
              </a:solidFill>
            </a:endParaRPr>
          </a:p>
        </p:txBody>
      </p:sp>
      <p:sp>
        <p:nvSpPr>
          <p:cNvPr id="3" name="2 Alt Başlık"/>
          <p:cNvSpPr>
            <a:spLocks noGrp="1"/>
          </p:cNvSpPr>
          <p:nvPr>
            <p:ph type="subTitle" idx="1"/>
          </p:nvPr>
        </p:nvSpPr>
        <p:spPr>
          <a:xfrm>
            <a:off x="683568" y="1484784"/>
            <a:ext cx="7560840" cy="4154016"/>
          </a:xfrm>
        </p:spPr>
        <p:txBody>
          <a:bodyPr>
            <a:normAutofit fontScale="92500" lnSpcReduction="10000"/>
          </a:bodyPr>
          <a:lstStyle/>
          <a:p>
            <a:pPr algn="l"/>
            <a:r>
              <a:rPr lang="tr-TR" i="1" dirty="0" smtClean="0">
                <a:solidFill>
                  <a:srgbClr val="FF0000"/>
                </a:solidFill>
              </a:rPr>
              <a:t> </a:t>
            </a:r>
            <a:r>
              <a:rPr lang="tr-TR" dirty="0" smtClean="0"/>
              <a:t> </a:t>
            </a:r>
            <a:r>
              <a:rPr lang="tr-TR" i="1" dirty="0" smtClean="0">
                <a:solidFill>
                  <a:srgbClr val="FF0000"/>
                </a:solidFill>
              </a:rPr>
              <a:t>V </a:t>
            </a:r>
            <a:r>
              <a:rPr lang="tr-TR" i="1" dirty="0">
                <a:solidFill>
                  <a:srgbClr val="FF0000"/>
                </a:solidFill>
              </a:rPr>
              <a:t>– Ortaöğretimde yöneltme: </a:t>
            </a:r>
            <a:endParaRPr lang="tr-TR" dirty="0">
              <a:solidFill>
                <a:srgbClr val="FF0000"/>
              </a:solidFill>
            </a:endParaRPr>
          </a:p>
          <a:p>
            <a:pPr algn="l"/>
            <a:r>
              <a:rPr lang="tr-TR" b="1" dirty="0"/>
              <a:t>Madde 30 –</a:t>
            </a:r>
            <a:r>
              <a:rPr lang="tr-TR" dirty="0"/>
              <a:t> Yöneltme ilköğretimde başlar; yanılmaları önlemek ve muhtemel gelişmelere göre yeniden yöneltmeyi sağlamak için ortaöğretimde de devam eder. </a:t>
            </a:r>
          </a:p>
          <a:p>
            <a:pPr algn="l"/>
            <a:r>
              <a:rPr lang="tr-TR" dirty="0"/>
              <a:t>Yöneltme esasları ve çeşitli programlar veya ortaöğretim okulları arasında yapılacak yatay ve dikey geçiş şartları, Milli Eğitim Bakanlığınca düzenlenir. </a:t>
            </a:r>
          </a:p>
          <a:p>
            <a:pPr algn="l"/>
            <a:endParaRPr lang="tr-TR" dirty="0"/>
          </a:p>
          <a:p>
            <a:pPr algn="l"/>
            <a:endParaRPr lang="tr-TR" dirty="0"/>
          </a:p>
          <a:p>
            <a:pPr algn="l"/>
            <a:endParaRPr lang="tr-TR" dirty="0">
              <a:solidFill>
                <a:schemeClr val="tx1"/>
              </a:solidFill>
            </a:endParaRPr>
          </a:p>
        </p:txBody>
      </p:sp>
      <p:sp>
        <p:nvSpPr>
          <p:cNvPr id="4" name="3 Veri Yer Tutucusu"/>
          <p:cNvSpPr>
            <a:spLocks noGrp="1"/>
          </p:cNvSpPr>
          <p:nvPr>
            <p:ph type="dt" sz="half" idx="10"/>
          </p:nvPr>
        </p:nvSpPr>
        <p:spPr/>
        <p:txBody>
          <a:bodyPr/>
          <a:lstStyle/>
          <a:p>
            <a:fld id="{79449CA2-391F-4C83-BEA4-303CDE047725}" type="datetime1">
              <a:rPr lang="tr-TR" smtClean="0"/>
              <a:pPr/>
              <a:t>06.07.2016</a:t>
            </a:fld>
            <a:endParaRPr lang="tr-TR"/>
          </a:p>
        </p:txBody>
      </p:sp>
      <p:sp>
        <p:nvSpPr>
          <p:cNvPr id="5" name="4 Slayt Numarası Yer Tutucusu"/>
          <p:cNvSpPr>
            <a:spLocks noGrp="1"/>
          </p:cNvSpPr>
          <p:nvPr>
            <p:ph type="sldNum" sz="quarter" idx="12"/>
          </p:nvPr>
        </p:nvSpPr>
        <p:spPr/>
        <p:txBody>
          <a:bodyPr/>
          <a:lstStyle/>
          <a:p>
            <a:fld id="{0CAB5BCB-89B8-4C6C-A804-DAA5BF3103D7}" type="slidenum">
              <a:rPr lang="tr-TR" smtClean="0"/>
              <a:pPr/>
              <a:t>19</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620689"/>
            <a:ext cx="7772400" cy="576063"/>
          </a:xfrm>
        </p:spPr>
        <p:txBody>
          <a:bodyPr>
            <a:normAutofit fontScale="90000"/>
          </a:bodyPr>
          <a:lstStyle/>
          <a:p>
            <a:r>
              <a:rPr lang="tr-TR" sz="3200" dirty="0" smtClean="0">
                <a:solidFill>
                  <a:srgbClr val="FF0000"/>
                </a:solidFill>
              </a:rPr>
              <a:t>1739 SAYILI MİLLÎ EĞİTİM TEMEL KANUNU</a:t>
            </a:r>
            <a:endParaRPr lang="tr-TR" sz="3200" dirty="0">
              <a:solidFill>
                <a:srgbClr val="FF0000"/>
              </a:solidFill>
            </a:endParaRPr>
          </a:p>
        </p:txBody>
      </p:sp>
      <p:sp>
        <p:nvSpPr>
          <p:cNvPr id="3" name="2 Alt Başlık"/>
          <p:cNvSpPr>
            <a:spLocks noGrp="1"/>
          </p:cNvSpPr>
          <p:nvPr>
            <p:ph type="subTitle" idx="1"/>
          </p:nvPr>
        </p:nvSpPr>
        <p:spPr>
          <a:xfrm>
            <a:off x="683568" y="1484784"/>
            <a:ext cx="7560840" cy="4154016"/>
          </a:xfrm>
        </p:spPr>
        <p:txBody>
          <a:bodyPr>
            <a:normAutofit/>
          </a:bodyPr>
          <a:lstStyle/>
          <a:p>
            <a:pPr algn="l"/>
            <a:r>
              <a:rPr lang="tr-TR" dirty="0" smtClean="0">
                <a:solidFill>
                  <a:srgbClr val="FF0000"/>
                </a:solidFill>
              </a:rPr>
              <a:t>KONULAR: (</a:t>
            </a:r>
            <a:r>
              <a:rPr lang="tr-TR" i="1" dirty="0">
                <a:solidFill>
                  <a:srgbClr val="FF0000"/>
                </a:solidFill>
              </a:rPr>
              <a:t>I – Kanunun </a:t>
            </a:r>
            <a:r>
              <a:rPr lang="tr-TR" i="1" dirty="0" smtClean="0">
                <a:solidFill>
                  <a:srgbClr val="FF0000"/>
                </a:solidFill>
              </a:rPr>
              <a:t>kapsamı)</a:t>
            </a:r>
            <a:endParaRPr lang="tr-TR" dirty="0" smtClean="0">
              <a:solidFill>
                <a:srgbClr val="FF0000"/>
              </a:solidFill>
            </a:endParaRPr>
          </a:p>
          <a:p>
            <a:pPr algn="l">
              <a:buFont typeface="Arial" charset="0"/>
              <a:buChar char="•"/>
            </a:pPr>
            <a:r>
              <a:rPr lang="tr-TR" dirty="0" smtClean="0">
                <a:solidFill>
                  <a:schemeClr val="tx1"/>
                </a:solidFill>
              </a:rPr>
              <a:t>Türk Millî Eğitim Sisteminin Genel Yapısı</a:t>
            </a:r>
          </a:p>
          <a:p>
            <a:pPr algn="l">
              <a:buFont typeface="Arial" charset="0"/>
              <a:buChar char="•"/>
            </a:pPr>
            <a:r>
              <a:rPr lang="tr-TR" dirty="0" smtClean="0">
                <a:solidFill>
                  <a:schemeClr val="tx1"/>
                </a:solidFill>
              </a:rPr>
              <a:t>Öğretmenlik Mesleğine Dair Hükümler</a:t>
            </a:r>
          </a:p>
          <a:p>
            <a:pPr algn="l">
              <a:buFont typeface="Arial" charset="0"/>
              <a:buChar char="•"/>
            </a:pPr>
            <a:r>
              <a:rPr lang="tr-TR" dirty="0" smtClean="0">
                <a:solidFill>
                  <a:schemeClr val="tx1"/>
                </a:solidFill>
              </a:rPr>
              <a:t>Okul Binaları ve Tesisleri</a:t>
            </a:r>
          </a:p>
          <a:p>
            <a:pPr algn="l">
              <a:buFont typeface="Arial" charset="0"/>
              <a:buChar char="•"/>
            </a:pPr>
            <a:r>
              <a:rPr lang="tr-TR" dirty="0" smtClean="0">
                <a:solidFill>
                  <a:schemeClr val="tx1"/>
                </a:solidFill>
              </a:rPr>
              <a:t>Eğitim Araç ve Gereçleri</a:t>
            </a:r>
          </a:p>
          <a:p>
            <a:pPr algn="l">
              <a:buFont typeface="Arial" charset="0"/>
              <a:buChar char="•"/>
            </a:pPr>
            <a:r>
              <a:rPr lang="tr-TR" dirty="0" smtClean="0">
                <a:solidFill>
                  <a:schemeClr val="tx1"/>
                </a:solidFill>
              </a:rPr>
              <a:t>Eğitim Öğretim Alanındaki Görev ve Sorumluluklar.</a:t>
            </a:r>
            <a:endParaRPr lang="tr-TR" dirty="0">
              <a:solidFill>
                <a:schemeClr val="tx1"/>
              </a:solidFill>
            </a:endParaRPr>
          </a:p>
        </p:txBody>
      </p:sp>
      <p:sp>
        <p:nvSpPr>
          <p:cNvPr id="4" name="3 Veri Yer Tutucusu"/>
          <p:cNvSpPr>
            <a:spLocks noGrp="1"/>
          </p:cNvSpPr>
          <p:nvPr>
            <p:ph type="dt" sz="half" idx="10"/>
          </p:nvPr>
        </p:nvSpPr>
        <p:spPr/>
        <p:txBody>
          <a:bodyPr/>
          <a:lstStyle/>
          <a:p>
            <a:fld id="{D80F9772-F6D0-43C6-8937-8AE2FFBFBB8F}" type="datetime1">
              <a:rPr lang="tr-TR" smtClean="0"/>
              <a:pPr/>
              <a:t>06.07.2016</a:t>
            </a:fld>
            <a:endParaRPr lang="tr-TR"/>
          </a:p>
        </p:txBody>
      </p:sp>
      <p:sp>
        <p:nvSpPr>
          <p:cNvPr id="5" name="4 Slayt Numarası Yer Tutucusu"/>
          <p:cNvSpPr>
            <a:spLocks noGrp="1"/>
          </p:cNvSpPr>
          <p:nvPr>
            <p:ph type="sldNum" sz="quarter" idx="12"/>
          </p:nvPr>
        </p:nvSpPr>
        <p:spPr/>
        <p:txBody>
          <a:bodyPr/>
          <a:lstStyle/>
          <a:p>
            <a:fld id="{0CAB5BCB-89B8-4C6C-A804-DAA5BF3103D7}" type="slidenum">
              <a:rPr lang="tr-TR" smtClean="0"/>
              <a:pPr/>
              <a:t>2</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476673"/>
            <a:ext cx="7772400" cy="1152128"/>
          </a:xfrm>
        </p:spPr>
        <p:txBody>
          <a:bodyPr>
            <a:normAutofit/>
          </a:bodyPr>
          <a:lstStyle/>
          <a:p>
            <a:r>
              <a:rPr lang="tr-TR" sz="3200" dirty="0" smtClean="0">
                <a:solidFill>
                  <a:srgbClr val="FF0000"/>
                </a:solidFill>
              </a:rPr>
              <a:t>ÖRGÜN EĞİTİM  </a:t>
            </a:r>
            <a:br>
              <a:rPr lang="tr-TR" sz="3200" dirty="0" smtClean="0">
                <a:solidFill>
                  <a:srgbClr val="FF0000"/>
                </a:solidFill>
              </a:rPr>
            </a:br>
            <a:r>
              <a:rPr lang="tr-TR" sz="2800" i="1" dirty="0" smtClean="0">
                <a:solidFill>
                  <a:srgbClr val="FF0000"/>
                </a:solidFill>
              </a:rPr>
              <a:t>C</a:t>
            </a:r>
            <a:r>
              <a:rPr lang="tr-TR" sz="2800" i="1" dirty="0">
                <a:solidFill>
                  <a:srgbClr val="FF0000"/>
                </a:solidFill>
              </a:rPr>
              <a:t>) Orta öğretim</a:t>
            </a:r>
            <a:r>
              <a:rPr lang="tr-TR" sz="2800" i="1" dirty="0" smtClean="0">
                <a:solidFill>
                  <a:srgbClr val="FF0000"/>
                </a:solidFill>
              </a:rPr>
              <a:t>:</a:t>
            </a:r>
            <a:endParaRPr lang="tr-TR" sz="3200" dirty="0">
              <a:solidFill>
                <a:srgbClr val="FF0000"/>
              </a:solidFill>
            </a:endParaRPr>
          </a:p>
        </p:txBody>
      </p:sp>
      <p:sp>
        <p:nvSpPr>
          <p:cNvPr id="3" name="2 Alt Başlık"/>
          <p:cNvSpPr>
            <a:spLocks noGrp="1"/>
          </p:cNvSpPr>
          <p:nvPr>
            <p:ph type="subTitle" idx="1"/>
          </p:nvPr>
        </p:nvSpPr>
        <p:spPr>
          <a:xfrm>
            <a:off x="539552" y="1484784"/>
            <a:ext cx="7992888" cy="4154016"/>
          </a:xfrm>
        </p:spPr>
        <p:txBody>
          <a:bodyPr>
            <a:normAutofit fontScale="47500" lnSpcReduction="20000"/>
          </a:bodyPr>
          <a:lstStyle/>
          <a:p>
            <a:pPr algn="l"/>
            <a:r>
              <a:rPr lang="tr-TR" i="1" dirty="0" smtClean="0">
                <a:solidFill>
                  <a:srgbClr val="FF0000"/>
                </a:solidFill>
              </a:rPr>
              <a:t> </a:t>
            </a:r>
            <a:r>
              <a:rPr lang="tr-TR" dirty="0" smtClean="0">
                <a:solidFill>
                  <a:srgbClr val="FF0000"/>
                </a:solidFill>
              </a:rPr>
              <a:t> </a:t>
            </a:r>
            <a:r>
              <a:rPr lang="tr-TR" sz="5800" i="1" dirty="0">
                <a:solidFill>
                  <a:srgbClr val="FF0000"/>
                </a:solidFill>
              </a:rPr>
              <a:t>VI – Yükseköğretime geçiş: </a:t>
            </a:r>
            <a:endParaRPr lang="tr-TR" sz="5800" dirty="0">
              <a:solidFill>
                <a:srgbClr val="FF0000"/>
              </a:solidFill>
            </a:endParaRPr>
          </a:p>
          <a:p>
            <a:pPr algn="l"/>
            <a:r>
              <a:rPr lang="tr-TR" sz="6100" b="1" dirty="0" smtClean="0"/>
              <a:t>Madde 31 – (Değişik: 16/6/1983 - 2842/10 md.) </a:t>
            </a:r>
            <a:endParaRPr lang="tr-TR" sz="6100" dirty="0" smtClean="0"/>
          </a:p>
          <a:p>
            <a:pPr algn="l"/>
            <a:r>
              <a:rPr lang="tr-TR" sz="6100" dirty="0" smtClean="0"/>
              <a:t>Lise veya dengi okulları bitirenler, yükseköğretim kurumlarına girmek için aday olmaya hak kazanır. </a:t>
            </a:r>
          </a:p>
          <a:p>
            <a:pPr algn="l"/>
            <a:r>
              <a:rPr lang="tr-TR" sz="6100" dirty="0" smtClean="0"/>
              <a:t>Hangi yükseköğretim kurumlarına, hangi programları bitirenlerin nasıl girecekleri, giriş şartları Milli Eğitim Bakanlığı ile işbirliği yapılarak Yükseköğretim Kurulu tarafından tespit edilir. </a:t>
            </a:r>
          </a:p>
          <a:p>
            <a:pPr algn="l"/>
            <a:endParaRPr lang="tr-TR" dirty="0"/>
          </a:p>
          <a:p>
            <a:pPr algn="l"/>
            <a:endParaRPr lang="tr-TR" dirty="0"/>
          </a:p>
          <a:p>
            <a:pPr algn="l"/>
            <a:endParaRPr lang="tr-TR" dirty="0">
              <a:solidFill>
                <a:schemeClr val="tx1"/>
              </a:solidFill>
            </a:endParaRPr>
          </a:p>
        </p:txBody>
      </p:sp>
      <p:sp>
        <p:nvSpPr>
          <p:cNvPr id="4" name="3 Veri Yer Tutucusu"/>
          <p:cNvSpPr>
            <a:spLocks noGrp="1"/>
          </p:cNvSpPr>
          <p:nvPr>
            <p:ph type="dt" sz="half" idx="10"/>
          </p:nvPr>
        </p:nvSpPr>
        <p:spPr/>
        <p:txBody>
          <a:bodyPr/>
          <a:lstStyle/>
          <a:p>
            <a:fld id="{02500FDF-2E2A-48E0-86C1-2796838D5AEA}" type="datetime1">
              <a:rPr lang="tr-TR" smtClean="0"/>
              <a:pPr/>
              <a:t>06.07.2016</a:t>
            </a:fld>
            <a:endParaRPr lang="tr-TR"/>
          </a:p>
        </p:txBody>
      </p:sp>
      <p:sp>
        <p:nvSpPr>
          <p:cNvPr id="5" name="4 Slayt Numarası Yer Tutucusu"/>
          <p:cNvSpPr>
            <a:spLocks noGrp="1"/>
          </p:cNvSpPr>
          <p:nvPr>
            <p:ph type="sldNum" sz="quarter" idx="12"/>
          </p:nvPr>
        </p:nvSpPr>
        <p:spPr/>
        <p:txBody>
          <a:bodyPr/>
          <a:lstStyle/>
          <a:p>
            <a:fld id="{0CAB5BCB-89B8-4C6C-A804-DAA5BF3103D7}" type="slidenum">
              <a:rPr lang="tr-TR" smtClean="0"/>
              <a:pPr/>
              <a:t>20</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476673"/>
            <a:ext cx="7772400" cy="1152128"/>
          </a:xfrm>
        </p:spPr>
        <p:txBody>
          <a:bodyPr>
            <a:normAutofit/>
          </a:bodyPr>
          <a:lstStyle/>
          <a:p>
            <a:r>
              <a:rPr lang="tr-TR" sz="3200" dirty="0" smtClean="0">
                <a:solidFill>
                  <a:srgbClr val="FF0000"/>
                </a:solidFill>
              </a:rPr>
              <a:t>ÖRGÜN EĞİTİM  </a:t>
            </a:r>
            <a:br>
              <a:rPr lang="tr-TR" sz="3200" dirty="0" smtClean="0">
                <a:solidFill>
                  <a:srgbClr val="FF0000"/>
                </a:solidFill>
              </a:rPr>
            </a:br>
            <a:r>
              <a:rPr lang="tr-TR" sz="2800" i="1" dirty="0" smtClean="0">
                <a:solidFill>
                  <a:srgbClr val="FF0000"/>
                </a:solidFill>
              </a:rPr>
              <a:t>C</a:t>
            </a:r>
            <a:r>
              <a:rPr lang="tr-TR" sz="2800" i="1" dirty="0">
                <a:solidFill>
                  <a:srgbClr val="FF0000"/>
                </a:solidFill>
              </a:rPr>
              <a:t>) Orta öğretim</a:t>
            </a:r>
            <a:r>
              <a:rPr lang="tr-TR" sz="2800" i="1" dirty="0" smtClean="0">
                <a:solidFill>
                  <a:srgbClr val="FF0000"/>
                </a:solidFill>
              </a:rPr>
              <a:t>:</a:t>
            </a:r>
            <a:endParaRPr lang="tr-TR" sz="3200" dirty="0">
              <a:solidFill>
                <a:srgbClr val="FF0000"/>
              </a:solidFill>
            </a:endParaRPr>
          </a:p>
        </p:txBody>
      </p:sp>
      <p:sp>
        <p:nvSpPr>
          <p:cNvPr id="3" name="2 Alt Başlık"/>
          <p:cNvSpPr>
            <a:spLocks noGrp="1"/>
          </p:cNvSpPr>
          <p:nvPr>
            <p:ph type="subTitle" idx="1"/>
          </p:nvPr>
        </p:nvSpPr>
        <p:spPr>
          <a:xfrm>
            <a:off x="539552" y="1484784"/>
            <a:ext cx="7992888" cy="4154016"/>
          </a:xfrm>
        </p:spPr>
        <p:txBody>
          <a:bodyPr>
            <a:normAutofit fontScale="47500" lnSpcReduction="20000"/>
          </a:bodyPr>
          <a:lstStyle/>
          <a:p>
            <a:pPr algn="l"/>
            <a:r>
              <a:rPr lang="tr-TR" i="1" dirty="0" smtClean="0">
                <a:solidFill>
                  <a:srgbClr val="FF0000"/>
                </a:solidFill>
              </a:rPr>
              <a:t> </a:t>
            </a:r>
            <a:r>
              <a:rPr lang="tr-TR" dirty="0" smtClean="0">
                <a:solidFill>
                  <a:srgbClr val="FF0000"/>
                </a:solidFill>
              </a:rPr>
              <a:t> </a:t>
            </a:r>
            <a:r>
              <a:rPr lang="tr-TR" sz="5800" i="1" dirty="0" smtClean="0">
                <a:solidFill>
                  <a:srgbClr val="FF0000"/>
                </a:solidFill>
              </a:rPr>
              <a:t> </a:t>
            </a:r>
            <a:r>
              <a:rPr lang="tr-TR" sz="6600" i="1" dirty="0">
                <a:solidFill>
                  <a:srgbClr val="FF0000"/>
                </a:solidFill>
              </a:rPr>
              <a:t>VII – İmam-hatip liseleri: </a:t>
            </a:r>
            <a:endParaRPr lang="tr-TR" sz="6600" dirty="0">
              <a:solidFill>
                <a:srgbClr val="FF0000"/>
              </a:solidFill>
            </a:endParaRPr>
          </a:p>
          <a:p>
            <a:pPr algn="l"/>
            <a:r>
              <a:rPr lang="tr-TR" sz="6600" b="1" dirty="0"/>
              <a:t>Madde 32 –</a:t>
            </a:r>
            <a:r>
              <a:rPr lang="tr-TR" sz="6600" dirty="0"/>
              <a:t> İmam - hatip liseleri, imamlık, hatiplik ve </a:t>
            </a:r>
            <a:r>
              <a:rPr lang="tr-TR" sz="6600" dirty="0" err="1"/>
              <a:t>Kur'an</a:t>
            </a:r>
            <a:r>
              <a:rPr lang="tr-TR" sz="6600" dirty="0"/>
              <a:t> kursu öğreticiliği gibi dini hizmetlerin yerine getirilmesi ile görevli elemanları yetiştirmek üzere, Milli Eğitim Bakanlığınca açılan ortaöğretim sistemi içinde, hem mesleğe hem yüksek öğrenime hazırlayıcı programlar uygulayan öğretim kurumlarıdır. </a:t>
            </a:r>
          </a:p>
          <a:p>
            <a:pPr algn="l"/>
            <a:endParaRPr lang="tr-TR" sz="6100" dirty="0" smtClean="0"/>
          </a:p>
          <a:p>
            <a:pPr algn="l"/>
            <a:endParaRPr lang="tr-TR" dirty="0"/>
          </a:p>
          <a:p>
            <a:pPr algn="l"/>
            <a:endParaRPr lang="tr-TR" dirty="0"/>
          </a:p>
          <a:p>
            <a:pPr algn="l"/>
            <a:endParaRPr lang="tr-TR" dirty="0">
              <a:solidFill>
                <a:schemeClr val="tx1"/>
              </a:solidFill>
            </a:endParaRPr>
          </a:p>
        </p:txBody>
      </p:sp>
      <p:sp>
        <p:nvSpPr>
          <p:cNvPr id="4" name="3 Veri Yer Tutucusu"/>
          <p:cNvSpPr>
            <a:spLocks noGrp="1"/>
          </p:cNvSpPr>
          <p:nvPr>
            <p:ph type="dt" sz="half" idx="10"/>
          </p:nvPr>
        </p:nvSpPr>
        <p:spPr/>
        <p:txBody>
          <a:bodyPr/>
          <a:lstStyle/>
          <a:p>
            <a:fld id="{BFF1A2E7-9653-4710-9470-97C0DF45C547}" type="datetime1">
              <a:rPr lang="tr-TR" smtClean="0"/>
              <a:pPr/>
              <a:t>06.07.2016</a:t>
            </a:fld>
            <a:endParaRPr lang="tr-TR"/>
          </a:p>
        </p:txBody>
      </p:sp>
      <p:sp>
        <p:nvSpPr>
          <p:cNvPr id="5" name="4 Slayt Numarası Yer Tutucusu"/>
          <p:cNvSpPr>
            <a:spLocks noGrp="1"/>
          </p:cNvSpPr>
          <p:nvPr>
            <p:ph type="sldNum" sz="quarter" idx="12"/>
          </p:nvPr>
        </p:nvSpPr>
        <p:spPr/>
        <p:txBody>
          <a:bodyPr/>
          <a:lstStyle/>
          <a:p>
            <a:fld id="{0CAB5BCB-89B8-4C6C-A804-DAA5BF3103D7}" type="slidenum">
              <a:rPr lang="tr-TR" smtClean="0"/>
              <a:pPr/>
              <a:t>21</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476673"/>
            <a:ext cx="7772400" cy="1152128"/>
          </a:xfrm>
        </p:spPr>
        <p:txBody>
          <a:bodyPr>
            <a:normAutofit/>
          </a:bodyPr>
          <a:lstStyle/>
          <a:p>
            <a:r>
              <a:rPr lang="tr-TR" sz="3200" dirty="0" smtClean="0">
                <a:solidFill>
                  <a:srgbClr val="FF0000"/>
                </a:solidFill>
              </a:rPr>
              <a:t>ÖRGÜN EĞİTİM  </a:t>
            </a:r>
            <a:br>
              <a:rPr lang="tr-TR" sz="3200" dirty="0" smtClean="0">
                <a:solidFill>
                  <a:srgbClr val="FF0000"/>
                </a:solidFill>
              </a:rPr>
            </a:br>
            <a:r>
              <a:rPr lang="tr-TR" sz="2800" i="1" dirty="0" smtClean="0">
                <a:solidFill>
                  <a:srgbClr val="FF0000"/>
                </a:solidFill>
              </a:rPr>
              <a:t>C</a:t>
            </a:r>
            <a:r>
              <a:rPr lang="tr-TR" sz="2800" i="1" dirty="0">
                <a:solidFill>
                  <a:srgbClr val="FF0000"/>
                </a:solidFill>
              </a:rPr>
              <a:t>) Orta öğretim</a:t>
            </a:r>
            <a:r>
              <a:rPr lang="tr-TR" sz="2800" i="1" dirty="0" smtClean="0">
                <a:solidFill>
                  <a:srgbClr val="FF0000"/>
                </a:solidFill>
              </a:rPr>
              <a:t>:</a:t>
            </a:r>
            <a:endParaRPr lang="tr-TR" sz="3200" dirty="0">
              <a:solidFill>
                <a:srgbClr val="FF0000"/>
              </a:solidFill>
            </a:endParaRPr>
          </a:p>
        </p:txBody>
      </p:sp>
      <p:sp>
        <p:nvSpPr>
          <p:cNvPr id="3" name="2 Alt Başlık"/>
          <p:cNvSpPr>
            <a:spLocks noGrp="1"/>
          </p:cNvSpPr>
          <p:nvPr>
            <p:ph type="subTitle" idx="1"/>
          </p:nvPr>
        </p:nvSpPr>
        <p:spPr>
          <a:xfrm>
            <a:off x="539552" y="1484784"/>
            <a:ext cx="7992888" cy="4154016"/>
          </a:xfrm>
        </p:spPr>
        <p:txBody>
          <a:bodyPr>
            <a:normAutofit fontScale="47500" lnSpcReduction="20000"/>
          </a:bodyPr>
          <a:lstStyle/>
          <a:p>
            <a:pPr algn="l"/>
            <a:r>
              <a:rPr lang="tr-TR" i="1" dirty="0" smtClean="0">
                <a:solidFill>
                  <a:srgbClr val="FF0000"/>
                </a:solidFill>
              </a:rPr>
              <a:t> </a:t>
            </a:r>
            <a:r>
              <a:rPr lang="tr-TR" dirty="0" smtClean="0">
                <a:solidFill>
                  <a:srgbClr val="FF0000"/>
                </a:solidFill>
              </a:rPr>
              <a:t> </a:t>
            </a:r>
            <a:r>
              <a:rPr lang="tr-TR" sz="5800" i="1" dirty="0" smtClean="0">
                <a:solidFill>
                  <a:srgbClr val="FF0000"/>
                </a:solidFill>
              </a:rPr>
              <a:t> </a:t>
            </a:r>
            <a:r>
              <a:rPr lang="tr-TR" sz="6600" i="1" dirty="0">
                <a:solidFill>
                  <a:srgbClr val="FF0000"/>
                </a:solidFill>
              </a:rPr>
              <a:t>VIII – Güzel sanatlar eğitimi: </a:t>
            </a:r>
            <a:endParaRPr lang="tr-TR" sz="6600" dirty="0">
              <a:solidFill>
                <a:srgbClr val="FF0000"/>
              </a:solidFill>
            </a:endParaRPr>
          </a:p>
          <a:p>
            <a:pPr algn="l"/>
            <a:r>
              <a:rPr lang="tr-TR" sz="6600" b="1" dirty="0"/>
              <a:t>Madde 33 –</a:t>
            </a:r>
            <a:r>
              <a:rPr lang="tr-TR" sz="6600" dirty="0"/>
              <a:t> Güzel sanatlar alanlarında özel istidat ve kabiliyetleri beliren çocukları küçük yaşlardan itibaren yetiştirmek üzere ilköğretim ve orta öğretim seviyesinde ayrı okullar açılabilir veya ayrı yetiştirme tedbirleri alınabilir. Özellikleri </a:t>
            </a:r>
            <a:r>
              <a:rPr lang="tr-TR" sz="6600" dirty="0" smtClean="0"/>
              <a:t>dolayısıyla </a:t>
            </a:r>
            <a:r>
              <a:rPr lang="tr-TR" sz="6600" dirty="0"/>
              <a:t>bunların kuruluş, işleyiş ve yetiştirme ile ilgili esasları ayrı bir yönetmelikle düzenlenir. </a:t>
            </a:r>
          </a:p>
          <a:p>
            <a:pPr algn="l"/>
            <a:endParaRPr lang="tr-TR" dirty="0"/>
          </a:p>
          <a:p>
            <a:pPr algn="l"/>
            <a:endParaRPr lang="tr-TR" dirty="0"/>
          </a:p>
          <a:p>
            <a:pPr algn="l"/>
            <a:endParaRPr lang="tr-TR" dirty="0">
              <a:solidFill>
                <a:schemeClr val="tx1"/>
              </a:solidFill>
            </a:endParaRPr>
          </a:p>
        </p:txBody>
      </p:sp>
      <p:sp>
        <p:nvSpPr>
          <p:cNvPr id="4" name="3 Veri Yer Tutucusu"/>
          <p:cNvSpPr>
            <a:spLocks noGrp="1"/>
          </p:cNvSpPr>
          <p:nvPr>
            <p:ph type="dt" sz="half" idx="10"/>
          </p:nvPr>
        </p:nvSpPr>
        <p:spPr/>
        <p:txBody>
          <a:bodyPr/>
          <a:lstStyle/>
          <a:p>
            <a:fld id="{874735BB-ED7E-4E2E-84AE-8F2D68F48F3D}" type="datetime1">
              <a:rPr lang="tr-TR" smtClean="0"/>
              <a:pPr/>
              <a:t>06.07.2016</a:t>
            </a:fld>
            <a:endParaRPr lang="tr-TR"/>
          </a:p>
        </p:txBody>
      </p:sp>
      <p:sp>
        <p:nvSpPr>
          <p:cNvPr id="5" name="4 Slayt Numarası Yer Tutucusu"/>
          <p:cNvSpPr>
            <a:spLocks noGrp="1"/>
          </p:cNvSpPr>
          <p:nvPr>
            <p:ph type="sldNum" sz="quarter" idx="12"/>
          </p:nvPr>
        </p:nvSpPr>
        <p:spPr/>
        <p:txBody>
          <a:bodyPr/>
          <a:lstStyle/>
          <a:p>
            <a:fld id="{0CAB5BCB-89B8-4C6C-A804-DAA5BF3103D7}" type="slidenum">
              <a:rPr lang="tr-TR" smtClean="0"/>
              <a:pPr/>
              <a:t>22</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476673"/>
            <a:ext cx="7772400" cy="1152128"/>
          </a:xfrm>
        </p:spPr>
        <p:txBody>
          <a:bodyPr>
            <a:normAutofit/>
          </a:bodyPr>
          <a:lstStyle/>
          <a:p>
            <a:r>
              <a:rPr lang="tr-TR" sz="3200" dirty="0" smtClean="0">
                <a:solidFill>
                  <a:srgbClr val="FF0000"/>
                </a:solidFill>
              </a:rPr>
              <a:t>ÖRGÜN EĞİTİM  </a:t>
            </a:r>
            <a:br>
              <a:rPr lang="tr-TR" sz="3200" dirty="0" smtClean="0">
                <a:solidFill>
                  <a:srgbClr val="FF0000"/>
                </a:solidFill>
              </a:rPr>
            </a:br>
            <a:r>
              <a:rPr lang="tr-TR" sz="2800" i="1" dirty="0">
                <a:solidFill>
                  <a:srgbClr val="FF0000"/>
                </a:solidFill>
              </a:rPr>
              <a:t>D</a:t>
            </a:r>
            <a:r>
              <a:rPr lang="tr-TR" sz="2800" i="1" dirty="0" smtClean="0">
                <a:solidFill>
                  <a:srgbClr val="FF0000"/>
                </a:solidFill>
              </a:rPr>
              <a:t>) Yüksek  </a:t>
            </a:r>
            <a:r>
              <a:rPr lang="tr-TR" sz="2800" i="1" dirty="0">
                <a:solidFill>
                  <a:srgbClr val="FF0000"/>
                </a:solidFill>
              </a:rPr>
              <a:t>öğretim</a:t>
            </a:r>
            <a:r>
              <a:rPr lang="tr-TR" sz="2800" i="1" dirty="0" smtClean="0">
                <a:solidFill>
                  <a:srgbClr val="FF0000"/>
                </a:solidFill>
              </a:rPr>
              <a:t>:</a:t>
            </a:r>
            <a:endParaRPr lang="tr-TR" sz="3200" dirty="0">
              <a:solidFill>
                <a:srgbClr val="FF0000"/>
              </a:solidFill>
            </a:endParaRPr>
          </a:p>
        </p:txBody>
      </p:sp>
      <p:sp>
        <p:nvSpPr>
          <p:cNvPr id="3" name="2 Alt Başlık"/>
          <p:cNvSpPr>
            <a:spLocks noGrp="1"/>
          </p:cNvSpPr>
          <p:nvPr>
            <p:ph type="subTitle" idx="1"/>
          </p:nvPr>
        </p:nvSpPr>
        <p:spPr>
          <a:xfrm>
            <a:off x="539552" y="1484784"/>
            <a:ext cx="7992888" cy="4154016"/>
          </a:xfrm>
        </p:spPr>
        <p:txBody>
          <a:bodyPr>
            <a:normAutofit fontScale="77500" lnSpcReduction="20000"/>
          </a:bodyPr>
          <a:lstStyle/>
          <a:p>
            <a:pPr algn="l"/>
            <a:r>
              <a:rPr lang="tr-TR" i="1" dirty="0" smtClean="0">
                <a:solidFill>
                  <a:srgbClr val="FF0000"/>
                </a:solidFill>
              </a:rPr>
              <a:t> </a:t>
            </a:r>
            <a:r>
              <a:rPr lang="tr-TR" dirty="0" smtClean="0">
                <a:solidFill>
                  <a:srgbClr val="FF0000"/>
                </a:solidFill>
              </a:rPr>
              <a:t> </a:t>
            </a:r>
            <a:r>
              <a:rPr lang="tr-TR" sz="5800" i="1" dirty="0" smtClean="0">
                <a:solidFill>
                  <a:srgbClr val="FF0000"/>
                </a:solidFill>
              </a:rPr>
              <a:t> </a:t>
            </a:r>
            <a:r>
              <a:rPr lang="tr-TR" sz="6600" i="1" dirty="0">
                <a:solidFill>
                  <a:srgbClr val="FF0000"/>
                </a:solidFill>
              </a:rPr>
              <a:t>I – Kapsam: </a:t>
            </a:r>
            <a:endParaRPr lang="tr-TR" sz="6600" dirty="0">
              <a:solidFill>
                <a:srgbClr val="FF0000"/>
              </a:solidFill>
            </a:endParaRPr>
          </a:p>
          <a:p>
            <a:r>
              <a:rPr lang="tr-TR" sz="6600" b="1" dirty="0"/>
              <a:t>Madde 34 –</a:t>
            </a:r>
            <a:r>
              <a:rPr lang="tr-TR" sz="6600" dirty="0"/>
              <a:t> Yüksek öğretim, orta öğretime dayalı en az iki yıllık yüksek öğrenim veren eğitim kurumlarının tümünü kapsar. </a:t>
            </a:r>
          </a:p>
          <a:p>
            <a:pPr algn="l"/>
            <a:endParaRPr lang="tr-TR" dirty="0"/>
          </a:p>
          <a:p>
            <a:pPr algn="l"/>
            <a:endParaRPr lang="tr-TR" dirty="0"/>
          </a:p>
          <a:p>
            <a:pPr algn="l"/>
            <a:endParaRPr lang="tr-TR" dirty="0">
              <a:solidFill>
                <a:schemeClr val="tx1"/>
              </a:solidFill>
            </a:endParaRPr>
          </a:p>
        </p:txBody>
      </p:sp>
      <p:sp>
        <p:nvSpPr>
          <p:cNvPr id="4" name="3 Veri Yer Tutucusu"/>
          <p:cNvSpPr>
            <a:spLocks noGrp="1"/>
          </p:cNvSpPr>
          <p:nvPr>
            <p:ph type="dt" sz="half" idx="10"/>
          </p:nvPr>
        </p:nvSpPr>
        <p:spPr/>
        <p:txBody>
          <a:bodyPr/>
          <a:lstStyle/>
          <a:p>
            <a:fld id="{0A29DC3C-16BB-4616-A255-E4C3C68666EC}" type="datetime1">
              <a:rPr lang="tr-TR" smtClean="0"/>
              <a:pPr/>
              <a:t>06.07.2016</a:t>
            </a:fld>
            <a:endParaRPr lang="tr-TR"/>
          </a:p>
        </p:txBody>
      </p:sp>
      <p:sp>
        <p:nvSpPr>
          <p:cNvPr id="5" name="4 Slayt Numarası Yer Tutucusu"/>
          <p:cNvSpPr>
            <a:spLocks noGrp="1"/>
          </p:cNvSpPr>
          <p:nvPr>
            <p:ph type="sldNum" sz="quarter" idx="12"/>
          </p:nvPr>
        </p:nvSpPr>
        <p:spPr/>
        <p:txBody>
          <a:bodyPr/>
          <a:lstStyle/>
          <a:p>
            <a:fld id="{0CAB5BCB-89B8-4C6C-A804-DAA5BF3103D7}" type="slidenum">
              <a:rPr lang="tr-TR" smtClean="0"/>
              <a:pPr/>
              <a:t>23</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476673"/>
            <a:ext cx="7772400" cy="1152128"/>
          </a:xfrm>
        </p:spPr>
        <p:txBody>
          <a:bodyPr>
            <a:normAutofit/>
          </a:bodyPr>
          <a:lstStyle/>
          <a:p>
            <a:r>
              <a:rPr lang="tr-TR" sz="3200" dirty="0" smtClean="0">
                <a:solidFill>
                  <a:srgbClr val="FF0000"/>
                </a:solidFill>
              </a:rPr>
              <a:t>ÖRGÜN EĞİTİM  </a:t>
            </a:r>
            <a:br>
              <a:rPr lang="tr-TR" sz="3200" dirty="0" smtClean="0">
                <a:solidFill>
                  <a:srgbClr val="FF0000"/>
                </a:solidFill>
              </a:rPr>
            </a:br>
            <a:r>
              <a:rPr lang="tr-TR" sz="2800" i="1" dirty="0">
                <a:solidFill>
                  <a:srgbClr val="FF0000"/>
                </a:solidFill>
              </a:rPr>
              <a:t>D</a:t>
            </a:r>
            <a:r>
              <a:rPr lang="tr-TR" sz="2800" i="1" dirty="0" smtClean="0">
                <a:solidFill>
                  <a:srgbClr val="FF0000"/>
                </a:solidFill>
              </a:rPr>
              <a:t>) Yüksek  </a:t>
            </a:r>
            <a:r>
              <a:rPr lang="tr-TR" sz="2800" i="1" dirty="0">
                <a:solidFill>
                  <a:srgbClr val="FF0000"/>
                </a:solidFill>
              </a:rPr>
              <a:t>öğretim</a:t>
            </a:r>
            <a:r>
              <a:rPr lang="tr-TR" sz="2800" i="1" dirty="0" smtClean="0">
                <a:solidFill>
                  <a:srgbClr val="FF0000"/>
                </a:solidFill>
              </a:rPr>
              <a:t>:</a:t>
            </a:r>
            <a:endParaRPr lang="tr-TR" sz="3200" dirty="0">
              <a:solidFill>
                <a:srgbClr val="FF0000"/>
              </a:solidFill>
            </a:endParaRPr>
          </a:p>
        </p:txBody>
      </p:sp>
      <p:sp>
        <p:nvSpPr>
          <p:cNvPr id="3" name="2 Alt Başlık"/>
          <p:cNvSpPr>
            <a:spLocks noGrp="1"/>
          </p:cNvSpPr>
          <p:nvPr>
            <p:ph type="subTitle" idx="1"/>
          </p:nvPr>
        </p:nvSpPr>
        <p:spPr>
          <a:xfrm>
            <a:off x="539552" y="1484784"/>
            <a:ext cx="7992888" cy="4154016"/>
          </a:xfrm>
        </p:spPr>
        <p:txBody>
          <a:bodyPr>
            <a:normAutofit fontScale="92500" lnSpcReduction="20000"/>
          </a:bodyPr>
          <a:lstStyle/>
          <a:p>
            <a:pPr algn="l"/>
            <a:r>
              <a:rPr lang="tr-TR" i="1" dirty="0" smtClean="0">
                <a:solidFill>
                  <a:srgbClr val="FF0000"/>
                </a:solidFill>
              </a:rPr>
              <a:t> II </a:t>
            </a:r>
            <a:r>
              <a:rPr lang="tr-TR" i="1" dirty="0">
                <a:solidFill>
                  <a:srgbClr val="FF0000"/>
                </a:solidFill>
              </a:rPr>
              <a:t>– Amaç ve görevler: </a:t>
            </a:r>
            <a:endParaRPr lang="tr-TR" dirty="0">
              <a:solidFill>
                <a:srgbClr val="FF0000"/>
              </a:solidFill>
            </a:endParaRPr>
          </a:p>
          <a:p>
            <a:pPr algn="l"/>
            <a:r>
              <a:rPr lang="tr-TR" b="1" dirty="0"/>
              <a:t>Madde 35 –</a:t>
            </a:r>
            <a:r>
              <a:rPr lang="tr-TR" dirty="0"/>
              <a:t> Yüksek </a:t>
            </a:r>
            <a:r>
              <a:rPr lang="tr-TR" dirty="0" smtClean="0"/>
              <a:t>öğretimin </a:t>
            </a:r>
            <a:r>
              <a:rPr lang="tr-TR" dirty="0"/>
              <a:t>amaç ve görevleri, milli eğitimin genel amaçlarına ve temel ilkelerine uygun olarak, </a:t>
            </a:r>
          </a:p>
          <a:p>
            <a:pPr algn="l"/>
            <a:r>
              <a:rPr lang="tr-TR" dirty="0"/>
              <a:t>1. Öğrencileri ilgi, istidat ve kabiliyetleri ölçüsünde ve doğrultusunda yurdumuzun bilim politikasına ve toplumun yüksek seviyede ve çeşitli kademelerdeki insan gücü ihtiyaçlarına göre yetiştirmek; </a:t>
            </a:r>
          </a:p>
          <a:p>
            <a:pPr algn="l"/>
            <a:r>
              <a:rPr lang="tr-TR" dirty="0"/>
              <a:t>2. Çeşitli kademelerde bilimsel öğretim yapmak; </a:t>
            </a:r>
          </a:p>
          <a:p>
            <a:pPr algn="l"/>
            <a:endParaRPr lang="tr-TR" dirty="0"/>
          </a:p>
          <a:p>
            <a:pPr algn="l"/>
            <a:endParaRPr lang="tr-TR" dirty="0"/>
          </a:p>
          <a:p>
            <a:pPr algn="l"/>
            <a:endParaRPr lang="tr-TR" dirty="0">
              <a:solidFill>
                <a:schemeClr val="tx1"/>
              </a:solidFill>
            </a:endParaRPr>
          </a:p>
        </p:txBody>
      </p:sp>
      <p:sp>
        <p:nvSpPr>
          <p:cNvPr id="4" name="3 Veri Yer Tutucusu"/>
          <p:cNvSpPr>
            <a:spLocks noGrp="1"/>
          </p:cNvSpPr>
          <p:nvPr>
            <p:ph type="dt" sz="half" idx="10"/>
          </p:nvPr>
        </p:nvSpPr>
        <p:spPr/>
        <p:txBody>
          <a:bodyPr/>
          <a:lstStyle/>
          <a:p>
            <a:fld id="{13447EE0-8878-4A51-95C2-446D7A92C5E3}" type="datetime1">
              <a:rPr lang="tr-TR" smtClean="0"/>
              <a:pPr/>
              <a:t>06.07.2016</a:t>
            </a:fld>
            <a:endParaRPr lang="tr-TR"/>
          </a:p>
        </p:txBody>
      </p:sp>
      <p:sp>
        <p:nvSpPr>
          <p:cNvPr id="5" name="4 Slayt Numarası Yer Tutucusu"/>
          <p:cNvSpPr>
            <a:spLocks noGrp="1"/>
          </p:cNvSpPr>
          <p:nvPr>
            <p:ph type="sldNum" sz="quarter" idx="12"/>
          </p:nvPr>
        </p:nvSpPr>
        <p:spPr/>
        <p:txBody>
          <a:bodyPr/>
          <a:lstStyle/>
          <a:p>
            <a:fld id="{0CAB5BCB-89B8-4C6C-A804-DAA5BF3103D7}" type="slidenum">
              <a:rPr lang="tr-TR" smtClean="0"/>
              <a:pPr/>
              <a:t>24</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476673"/>
            <a:ext cx="7772400" cy="1152128"/>
          </a:xfrm>
        </p:spPr>
        <p:txBody>
          <a:bodyPr>
            <a:normAutofit/>
          </a:bodyPr>
          <a:lstStyle/>
          <a:p>
            <a:r>
              <a:rPr lang="tr-TR" sz="3200" dirty="0" smtClean="0">
                <a:solidFill>
                  <a:srgbClr val="FF0000"/>
                </a:solidFill>
              </a:rPr>
              <a:t>ÖRGÜN EĞİTİM  </a:t>
            </a:r>
            <a:br>
              <a:rPr lang="tr-TR" sz="3200" dirty="0" smtClean="0">
                <a:solidFill>
                  <a:srgbClr val="FF0000"/>
                </a:solidFill>
              </a:rPr>
            </a:br>
            <a:r>
              <a:rPr lang="tr-TR" sz="2800" i="1" dirty="0">
                <a:solidFill>
                  <a:srgbClr val="FF0000"/>
                </a:solidFill>
              </a:rPr>
              <a:t>D</a:t>
            </a:r>
            <a:r>
              <a:rPr lang="tr-TR" sz="2800" i="1" dirty="0" smtClean="0">
                <a:solidFill>
                  <a:srgbClr val="FF0000"/>
                </a:solidFill>
              </a:rPr>
              <a:t>) Yüksek  </a:t>
            </a:r>
            <a:r>
              <a:rPr lang="tr-TR" sz="2800" i="1" dirty="0">
                <a:solidFill>
                  <a:srgbClr val="FF0000"/>
                </a:solidFill>
              </a:rPr>
              <a:t>öğretim</a:t>
            </a:r>
            <a:r>
              <a:rPr lang="tr-TR" sz="2800" i="1" dirty="0" smtClean="0">
                <a:solidFill>
                  <a:srgbClr val="FF0000"/>
                </a:solidFill>
              </a:rPr>
              <a:t>:</a:t>
            </a:r>
            <a:endParaRPr lang="tr-TR" sz="3200" dirty="0">
              <a:solidFill>
                <a:srgbClr val="FF0000"/>
              </a:solidFill>
            </a:endParaRPr>
          </a:p>
        </p:txBody>
      </p:sp>
      <p:sp>
        <p:nvSpPr>
          <p:cNvPr id="3" name="2 Alt Başlık"/>
          <p:cNvSpPr>
            <a:spLocks noGrp="1"/>
          </p:cNvSpPr>
          <p:nvPr>
            <p:ph type="subTitle" idx="1"/>
          </p:nvPr>
        </p:nvSpPr>
        <p:spPr>
          <a:xfrm>
            <a:off x="539552" y="1484784"/>
            <a:ext cx="7992888" cy="4154016"/>
          </a:xfrm>
        </p:spPr>
        <p:txBody>
          <a:bodyPr>
            <a:normAutofit fontScale="85000" lnSpcReduction="20000"/>
          </a:bodyPr>
          <a:lstStyle/>
          <a:p>
            <a:pPr algn="l"/>
            <a:r>
              <a:rPr lang="tr-TR" i="1" dirty="0" smtClean="0">
                <a:solidFill>
                  <a:srgbClr val="FF0000"/>
                </a:solidFill>
              </a:rPr>
              <a:t> </a:t>
            </a:r>
            <a:r>
              <a:rPr lang="tr-TR" dirty="0" smtClean="0">
                <a:solidFill>
                  <a:srgbClr val="FF0000"/>
                </a:solidFill>
              </a:rPr>
              <a:t> </a:t>
            </a:r>
            <a:r>
              <a:rPr lang="tr-TR" sz="5800" i="1" dirty="0" smtClean="0">
                <a:solidFill>
                  <a:srgbClr val="FF0000"/>
                </a:solidFill>
              </a:rPr>
              <a:t> </a:t>
            </a:r>
            <a:r>
              <a:rPr lang="tr-TR" dirty="0"/>
              <a:t>3. Yurdumuzu ilgilendirenler başta olmak üzere, bütün bilimsel, teknik ve kültürel sorunları çözmek için bilimleri genişletip derinleştirecek inceleme ve araştırmalarda bulunmak; </a:t>
            </a:r>
          </a:p>
          <a:p>
            <a:pPr algn="l"/>
            <a:r>
              <a:rPr lang="tr-TR" dirty="0" smtClean="0"/>
              <a:t>    4</a:t>
            </a:r>
            <a:r>
              <a:rPr lang="tr-TR" dirty="0"/>
              <a:t>. Yurdumuzun türlü yönde ilerleme ve gelişmesini ilgilendiren bütün sorunları, Hükümet ve kurumlarla da elbirliği etmek suretiyle öğretim ve araştırma konusu yaparak sonuçlarını toplumun yararlanmasına sunmak ve Hükümetçe istenecek inceleme ve araştırmaları sonuçlandırarak düşüncelerini bildirmek; </a:t>
            </a:r>
          </a:p>
          <a:p>
            <a:pPr algn="l"/>
            <a:endParaRPr lang="tr-TR" dirty="0"/>
          </a:p>
          <a:p>
            <a:pPr algn="l"/>
            <a:endParaRPr lang="tr-TR" dirty="0"/>
          </a:p>
          <a:p>
            <a:pPr algn="l"/>
            <a:endParaRPr lang="tr-TR" dirty="0">
              <a:solidFill>
                <a:schemeClr val="tx1"/>
              </a:solidFill>
            </a:endParaRPr>
          </a:p>
        </p:txBody>
      </p:sp>
      <p:sp>
        <p:nvSpPr>
          <p:cNvPr id="4" name="3 Veri Yer Tutucusu"/>
          <p:cNvSpPr>
            <a:spLocks noGrp="1"/>
          </p:cNvSpPr>
          <p:nvPr>
            <p:ph type="dt" sz="half" idx="10"/>
          </p:nvPr>
        </p:nvSpPr>
        <p:spPr/>
        <p:txBody>
          <a:bodyPr/>
          <a:lstStyle/>
          <a:p>
            <a:fld id="{8F17552A-D183-418D-ABF3-AE1EAB110492}" type="datetime1">
              <a:rPr lang="tr-TR" smtClean="0"/>
              <a:pPr/>
              <a:t>06.07.2016</a:t>
            </a:fld>
            <a:endParaRPr lang="tr-TR"/>
          </a:p>
        </p:txBody>
      </p:sp>
      <p:sp>
        <p:nvSpPr>
          <p:cNvPr id="5" name="4 Slayt Numarası Yer Tutucusu"/>
          <p:cNvSpPr>
            <a:spLocks noGrp="1"/>
          </p:cNvSpPr>
          <p:nvPr>
            <p:ph type="sldNum" sz="quarter" idx="12"/>
          </p:nvPr>
        </p:nvSpPr>
        <p:spPr/>
        <p:txBody>
          <a:bodyPr/>
          <a:lstStyle/>
          <a:p>
            <a:fld id="{0CAB5BCB-89B8-4C6C-A804-DAA5BF3103D7}" type="slidenum">
              <a:rPr lang="tr-TR" smtClean="0"/>
              <a:pPr/>
              <a:t>25</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476673"/>
            <a:ext cx="7772400" cy="1152128"/>
          </a:xfrm>
        </p:spPr>
        <p:txBody>
          <a:bodyPr>
            <a:normAutofit/>
          </a:bodyPr>
          <a:lstStyle/>
          <a:p>
            <a:r>
              <a:rPr lang="tr-TR" sz="3200" dirty="0" smtClean="0">
                <a:solidFill>
                  <a:srgbClr val="FF0000"/>
                </a:solidFill>
              </a:rPr>
              <a:t>ÖRGÜN EĞİTİM  </a:t>
            </a:r>
            <a:br>
              <a:rPr lang="tr-TR" sz="3200" dirty="0" smtClean="0">
                <a:solidFill>
                  <a:srgbClr val="FF0000"/>
                </a:solidFill>
              </a:rPr>
            </a:br>
            <a:r>
              <a:rPr lang="tr-TR" sz="2800" i="1" dirty="0">
                <a:solidFill>
                  <a:srgbClr val="FF0000"/>
                </a:solidFill>
              </a:rPr>
              <a:t>D</a:t>
            </a:r>
            <a:r>
              <a:rPr lang="tr-TR" sz="2800" i="1" dirty="0" smtClean="0">
                <a:solidFill>
                  <a:srgbClr val="FF0000"/>
                </a:solidFill>
              </a:rPr>
              <a:t>) Yüksek  </a:t>
            </a:r>
            <a:r>
              <a:rPr lang="tr-TR" sz="2800" i="1" dirty="0">
                <a:solidFill>
                  <a:srgbClr val="FF0000"/>
                </a:solidFill>
              </a:rPr>
              <a:t>öğretim</a:t>
            </a:r>
            <a:r>
              <a:rPr lang="tr-TR" sz="2800" i="1" dirty="0" smtClean="0">
                <a:solidFill>
                  <a:srgbClr val="FF0000"/>
                </a:solidFill>
              </a:rPr>
              <a:t>:</a:t>
            </a:r>
            <a:endParaRPr lang="tr-TR" sz="3200" dirty="0">
              <a:solidFill>
                <a:srgbClr val="FF0000"/>
              </a:solidFill>
            </a:endParaRPr>
          </a:p>
        </p:txBody>
      </p:sp>
      <p:sp>
        <p:nvSpPr>
          <p:cNvPr id="3" name="2 Alt Başlık"/>
          <p:cNvSpPr>
            <a:spLocks noGrp="1"/>
          </p:cNvSpPr>
          <p:nvPr>
            <p:ph type="subTitle" idx="1"/>
          </p:nvPr>
        </p:nvSpPr>
        <p:spPr>
          <a:xfrm>
            <a:off x="539552" y="1484784"/>
            <a:ext cx="7992888" cy="4154016"/>
          </a:xfrm>
        </p:spPr>
        <p:txBody>
          <a:bodyPr>
            <a:normAutofit/>
          </a:bodyPr>
          <a:lstStyle/>
          <a:p>
            <a:pPr algn="l"/>
            <a:r>
              <a:rPr lang="tr-TR" i="1" dirty="0" smtClean="0">
                <a:solidFill>
                  <a:srgbClr val="FF0000"/>
                </a:solidFill>
              </a:rPr>
              <a:t> </a:t>
            </a:r>
            <a:r>
              <a:rPr lang="tr-TR" dirty="0" smtClean="0">
                <a:solidFill>
                  <a:srgbClr val="FF0000"/>
                </a:solidFill>
              </a:rPr>
              <a:t> </a:t>
            </a:r>
            <a:r>
              <a:rPr lang="tr-TR" dirty="0" smtClean="0"/>
              <a:t>5</a:t>
            </a:r>
            <a:r>
              <a:rPr lang="tr-TR" dirty="0"/>
              <a:t>. Araştırma ve incelemelerinin sonuçlarını gösteren, bilim ve tekniğin ilerlemesini sağlayan her türlü yayınları yapmak; </a:t>
            </a:r>
          </a:p>
          <a:p>
            <a:pPr algn="l"/>
            <a:r>
              <a:rPr lang="tr-TR" dirty="0"/>
              <a:t>6. Türk toplumunun genel seviyesini yükseltici ve kamu oyunu aydınlatıcı bilim verilerini sözle, yazı ile halka yaymak ve yaygın eğitim hizmetlerinde bulunmaktır. </a:t>
            </a:r>
          </a:p>
          <a:p>
            <a:pPr algn="l"/>
            <a:endParaRPr lang="tr-TR" dirty="0"/>
          </a:p>
          <a:p>
            <a:pPr algn="l"/>
            <a:endParaRPr lang="tr-TR" dirty="0">
              <a:solidFill>
                <a:schemeClr val="tx1"/>
              </a:solidFill>
            </a:endParaRPr>
          </a:p>
        </p:txBody>
      </p:sp>
      <p:sp>
        <p:nvSpPr>
          <p:cNvPr id="4" name="3 Veri Yer Tutucusu"/>
          <p:cNvSpPr>
            <a:spLocks noGrp="1"/>
          </p:cNvSpPr>
          <p:nvPr>
            <p:ph type="dt" sz="half" idx="10"/>
          </p:nvPr>
        </p:nvSpPr>
        <p:spPr/>
        <p:txBody>
          <a:bodyPr/>
          <a:lstStyle/>
          <a:p>
            <a:fld id="{094CAFDD-A6D7-488C-8D30-985293574234}" type="datetime1">
              <a:rPr lang="tr-TR" smtClean="0"/>
              <a:pPr/>
              <a:t>06.07.2016</a:t>
            </a:fld>
            <a:endParaRPr lang="tr-TR"/>
          </a:p>
        </p:txBody>
      </p:sp>
      <p:sp>
        <p:nvSpPr>
          <p:cNvPr id="5" name="4 Slayt Numarası Yer Tutucusu"/>
          <p:cNvSpPr>
            <a:spLocks noGrp="1"/>
          </p:cNvSpPr>
          <p:nvPr>
            <p:ph type="sldNum" sz="quarter" idx="12"/>
          </p:nvPr>
        </p:nvSpPr>
        <p:spPr/>
        <p:txBody>
          <a:bodyPr/>
          <a:lstStyle/>
          <a:p>
            <a:fld id="{0CAB5BCB-89B8-4C6C-A804-DAA5BF3103D7}" type="slidenum">
              <a:rPr lang="tr-TR" smtClean="0"/>
              <a:pPr/>
              <a:t>26</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476673"/>
            <a:ext cx="7772400" cy="1152128"/>
          </a:xfrm>
        </p:spPr>
        <p:txBody>
          <a:bodyPr>
            <a:normAutofit/>
          </a:bodyPr>
          <a:lstStyle/>
          <a:p>
            <a:r>
              <a:rPr lang="tr-TR" sz="3200" dirty="0" smtClean="0">
                <a:solidFill>
                  <a:srgbClr val="FF0000"/>
                </a:solidFill>
              </a:rPr>
              <a:t>ÖRGÜN EĞİTİM  </a:t>
            </a:r>
            <a:br>
              <a:rPr lang="tr-TR" sz="3200" dirty="0" smtClean="0">
                <a:solidFill>
                  <a:srgbClr val="FF0000"/>
                </a:solidFill>
              </a:rPr>
            </a:br>
            <a:r>
              <a:rPr lang="tr-TR" sz="2800" i="1" dirty="0">
                <a:solidFill>
                  <a:srgbClr val="FF0000"/>
                </a:solidFill>
              </a:rPr>
              <a:t>D</a:t>
            </a:r>
            <a:r>
              <a:rPr lang="tr-TR" sz="2800" i="1" dirty="0" smtClean="0">
                <a:solidFill>
                  <a:srgbClr val="FF0000"/>
                </a:solidFill>
              </a:rPr>
              <a:t>) Yüksek  </a:t>
            </a:r>
            <a:r>
              <a:rPr lang="tr-TR" sz="2800" i="1" dirty="0">
                <a:solidFill>
                  <a:srgbClr val="FF0000"/>
                </a:solidFill>
              </a:rPr>
              <a:t>öğretim</a:t>
            </a:r>
            <a:r>
              <a:rPr lang="tr-TR" sz="2800" i="1" dirty="0" smtClean="0">
                <a:solidFill>
                  <a:srgbClr val="FF0000"/>
                </a:solidFill>
              </a:rPr>
              <a:t>:</a:t>
            </a:r>
            <a:endParaRPr lang="tr-TR" sz="3200" dirty="0">
              <a:solidFill>
                <a:srgbClr val="FF0000"/>
              </a:solidFill>
            </a:endParaRPr>
          </a:p>
        </p:txBody>
      </p:sp>
      <p:sp>
        <p:nvSpPr>
          <p:cNvPr id="3" name="2 Alt Başlık"/>
          <p:cNvSpPr>
            <a:spLocks noGrp="1"/>
          </p:cNvSpPr>
          <p:nvPr>
            <p:ph type="subTitle" idx="1"/>
          </p:nvPr>
        </p:nvSpPr>
        <p:spPr>
          <a:xfrm>
            <a:off x="539552" y="1484784"/>
            <a:ext cx="8208912" cy="4608512"/>
          </a:xfrm>
        </p:spPr>
        <p:txBody>
          <a:bodyPr>
            <a:normAutofit fontScale="55000" lnSpcReduction="20000"/>
          </a:bodyPr>
          <a:lstStyle/>
          <a:p>
            <a:pPr algn="l"/>
            <a:r>
              <a:rPr lang="tr-TR" sz="4500" i="1" dirty="0" smtClean="0">
                <a:solidFill>
                  <a:srgbClr val="FF0000"/>
                </a:solidFill>
              </a:rPr>
              <a:t> </a:t>
            </a:r>
            <a:r>
              <a:rPr lang="tr-TR" sz="4500" dirty="0" smtClean="0">
                <a:solidFill>
                  <a:srgbClr val="FF0000"/>
                </a:solidFill>
              </a:rPr>
              <a:t> </a:t>
            </a:r>
            <a:r>
              <a:rPr lang="tr-TR" sz="4500" i="1" dirty="0" smtClean="0">
                <a:solidFill>
                  <a:srgbClr val="FF0000"/>
                </a:solidFill>
              </a:rPr>
              <a:t> </a:t>
            </a:r>
            <a:r>
              <a:rPr lang="tr-TR" sz="4500" i="1" dirty="0">
                <a:solidFill>
                  <a:srgbClr val="FF0000"/>
                </a:solidFill>
              </a:rPr>
              <a:t>III – Kuruluş: </a:t>
            </a:r>
            <a:endParaRPr lang="tr-TR" sz="4500" dirty="0">
              <a:solidFill>
                <a:srgbClr val="FF0000"/>
              </a:solidFill>
            </a:endParaRPr>
          </a:p>
          <a:p>
            <a:pPr algn="l"/>
            <a:r>
              <a:rPr lang="tr-TR" sz="4500" dirty="0"/>
              <a:t>a) Yükseköğretim kurumları: </a:t>
            </a:r>
            <a:r>
              <a:rPr lang="tr-TR" sz="4500" dirty="0" smtClean="0"/>
              <a:t> </a:t>
            </a:r>
            <a:r>
              <a:rPr lang="tr-TR" sz="4500" b="1" dirty="0" smtClean="0"/>
              <a:t>Madde </a:t>
            </a:r>
            <a:r>
              <a:rPr lang="tr-TR" sz="4500" b="1" dirty="0"/>
              <a:t>36 – (Değişik: 16/6/1983 - 2842/11 md.) </a:t>
            </a:r>
            <a:endParaRPr lang="tr-TR" sz="4500" dirty="0"/>
          </a:p>
          <a:p>
            <a:pPr algn="l"/>
            <a:r>
              <a:rPr lang="tr-TR" sz="4500" dirty="0"/>
              <a:t>Yükseköğretim kurumları şunlardır: </a:t>
            </a:r>
          </a:p>
          <a:p>
            <a:pPr algn="l"/>
            <a:r>
              <a:rPr lang="tr-TR" sz="4500" dirty="0"/>
              <a:t>1. Üniversiteler, </a:t>
            </a:r>
          </a:p>
          <a:p>
            <a:pPr algn="l"/>
            <a:r>
              <a:rPr lang="tr-TR" sz="4500" dirty="0"/>
              <a:t>2. Fakülteler, </a:t>
            </a:r>
          </a:p>
          <a:p>
            <a:pPr algn="l"/>
            <a:r>
              <a:rPr lang="tr-TR" sz="4500" dirty="0"/>
              <a:t>3. Enstitüler, </a:t>
            </a:r>
          </a:p>
          <a:p>
            <a:pPr algn="l"/>
            <a:r>
              <a:rPr lang="tr-TR" sz="4500" dirty="0"/>
              <a:t>4. Yüksekokullar, </a:t>
            </a:r>
          </a:p>
          <a:p>
            <a:pPr algn="l"/>
            <a:r>
              <a:rPr lang="tr-TR" sz="4500" dirty="0"/>
              <a:t>5. </a:t>
            </a:r>
            <a:r>
              <a:rPr lang="tr-TR" sz="4500" dirty="0" smtClean="0"/>
              <a:t>Konservatuarlar, </a:t>
            </a:r>
            <a:endParaRPr lang="tr-TR" sz="4500" dirty="0"/>
          </a:p>
          <a:p>
            <a:pPr algn="l"/>
            <a:r>
              <a:rPr lang="tr-TR" sz="4500" dirty="0"/>
              <a:t>6. Meslek yüksekokulları </a:t>
            </a:r>
          </a:p>
          <a:p>
            <a:pPr algn="l"/>
            <a:r>
              <a:rPr lang="tr-TR" sz="4500" dirty="0"/>
              <a:t>7. Uygulama ve araştırma merkezleri, </a:t>
            </a:r>
          </a:p>
          <a:p>
            <a:pPr algn="l"/>
            <a:endParaRPr lang="tr-TR" dirty="0"/>
          </a:p>
          <a:p>
            <a:pPr algn="l"/>
            <a:endParaRPr lang="tr-TR" dirty="0"/>
          </a:p>
          <a:p>
            <a:pPr algn="l"/>
            <a:endParaRPr lang="tr-TR" dirty="0">
              <a:solidFill>
                <a:schemeClr val="tx1"/>
              </a:solidFill>
            </a:endParaRPr>
          </a:p>
        </p:txBody>
      </p:sp>
      <p:sp>
        <p:nvSpPr>
          <p:cNvPr id="4" name="3 Veri Yer Tutucusu"/>
          <p:cNvSpPr>
            <a:spLocks noGrp="1"/>
          </p:cNvSpPr>
          <p:nvPr>
            <p:ph type="dt" sz="half" idx="10"/>
          </p:nvPr>
        </p:nvSpPr>
        <p:spPr/>
        <p:txBody>
          <a:bodyPr/>
          <a:lstStyle/>
          <a:p>
            <a:fld id="{FB418C9D-BE62-4F1E-80C6-CB74EF7ABDAE}" type="datetime1">
              <a:rPr lang="tr-TR" smtClean="0"/>
              <a:pPr/>
              <a:t>06.07.2016</a:t>
            </a:fld>
            <a:endParaRPr lang="tr-TR"/>
          </a:p>
        </p:txBody>
      </p:sp>
      <p:sp>
        <p:nvSpPr>
          <p:cNvPr id="5" name="4 Slayt Numarası Yer Tutucusu"/>
          <p:cNvSpPr>
            <a:spLocks noGrp="1"/>
          </p:cNvSpPr>
          <p:nvPr>
            <p:ph type="sldNum" sz="quarter" idx="12"/>
          </p:nvPr>
        </p:nvSpPr>
        <p:spPr/>
        <p:txBody>
          <a:bodyPr/>
          <a:lstStyle/>
          <a:p>
            <a:fld id="{0CAB5BCB-89B8-4C6C-A804-DAA5BF3103D7}" type="slidenum">
              <a:rPr lang="tr-TR" smtClean="0"/>
              <a:pPr/>
              <a:t>27</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476673"/>
            <a:ext cx="7772400" cy="1152128"/>
          </a:xfrm>
        </p:spPr>
        <p:txBody>
          <a:bodyPr>
            <a:normAutofit/>
          </a:bodyPr>
          <a:lstStyle/>
          <a:p>
            <a:r>
              <a:rPr lang="tr-TR" sz="3200" dirty="0" smtClean="0">
                <a:solidFill>
                  <a:srgbClr val="FF0000"/>
                </a:solidFill>
              </a:rPr>
              <a:t>ÖRGÜN EĞİTİM  </a:t>
            </a:r>
            <a:br>
              <a:rPr lang="tr-TR" sz="3200" dirty="0" smtClean="0">
                <a:solidFill>
                  <a:srgbClr val="FF0000"/>
                </a:solidFill>
              </a:rPr>
            </a:br>
            <a:r>
              <a:rPr lang="tr-TR" sz="2800" i="1" dirty="0">
                <a:solidFill>
                  <a:srgbClr val="FF0000"/>
                </a:solidFill>
              </a:rPr>
              <a:t>D</a:t>
            </a:r>
            <a:r>
              <a:rPr lang="tr-TR" sz="2800" i="1" dirty="0" smtClean="0">
                <a:solidFill>
                  <a:srgbClr val="FF0000"/>
                </a:solidFill>
              </a:rPr>
              <a:t>) Yüksek  </a:t>
            </a:r>
            <a:r>
              <a:rPr lang="tr-TR" sz="2800" i="1" dirty="0">
                <a:solidFill>
                  <a:srgbClr val="FF0000"/>
                </a:solidFill>
              </a:rPr>
              <a:t>öğretim</a:t>
            </a:r>
            <a:r>
              <a:rPr lang="tr-TR" sz="2800" i="1" dirty="0" smtClean="0">
                <a:solidFill>
                  <a:srgbClr val="FF0000"/>
                </a:solidFill>
              </a:rPr>
              <a:t>:</a:t>
            </a:r>
            <a:endParaRPr lang="tr-TR" sz="3200" dirty="0">
              <a:solidFill>
                <a:srgbClr val="FF0000"/>
              </a:solidFill>
            </a:endParaRPr>
          </a:p>
        </p:txBody>
      </p:sp>
      <p:sp>
        <p:nvSpPr>
          <p:cNvPr id="3" name="2 Alt Başlık"/>
          <p:cNvSpPr>
            <a:spLocks noGrp="1"/>
          </p:cNvSpPr>
          <p:nvPr>
            <p:ph type="subTitle" idx="1"/>
          </p:nvPr>
        </p:nvSpPr>
        <p:spPr>
          <a:xfrm>
            <a:off x="539552" y="1484784"/>
            <a:ext cx="7992888" cy="4154016"/>
          </a:xfrm>
        </p:spPr>
        <p:txBody>
          <a:bodyPr>
            <a:normAutofit/>
          </a:bodyPr>
          <a:lstStyle/>
          <a:p>
            <a:pPr algn="l"/>
            <a:r>
              <a:rPr lang="tr-TR" i="1" dirty="0" smtClean="0">
                <a:solidFill>
                  <a:srgbClr val="FF0000"/>
                </a:solidFill>
              </a:rPr>
              <a:t> </a:t>
            </a:r>
            <a:r>
              <a:rPr lang="tr-TR" dirty="0" smtClean="0">
                <a:solidFill>
                  <a:srgbClr val="FF0000"/>
                </a:solidFill>
              </a:rPr>
              <a:t> </a:t>
            </a:r>
            <a:r>
              <a:rPr lang="tr-TR" sz="5800" i="1" dirty="0" smtClean="0">
                <a:solidFill>
                  <a:srgbClr val="FF0000"/>
                </a:solidFill>
              </a:rPr>
              <a:t> </a:t>
            </a:r>
            <a:r>
              <a:rPr lang="tr-TR" dirty="0"/>
              <a:t>Yükseköğretim kurumlarının amaçları, açılış, kuruluş ve işleyişleri ile öğretim elemanlarına ilişkin esaslar ve yükseköğretim kurumları ile ilgili diğer hususlar, özel kanunlarında belirlenir. </a:t>
            </a:r>
          </a:p>
          <a:p>
            <a:pPr algn="l"/>
            <a:endParaRPr lang="tr-TR" dirty="0"/>
          </a:p>
          <a:p>
            <a:pPr algn="l"/>
            <a:endParaRPr lang="tr-TR" dirty="0">
              <a:solidFill>
                <a:schemeClr val="tx1"/>
              </a:solidFill>
            </a:endParaRPr>
          </a:p>
        </p:txBody>
      </p:sp>
      <p:sp>
        <p:nvSpPr>
          <p:cNvPr id="4" name="3 Veri Yer Tutucusu"/>
          <p:cNvSpPr>
            <a:spLocks noGrp="1"/>
          </p:cNvSpPr>
          <p:nvPr>
            <p:ph type="dt" sz="half" idx="10"/>
          </p:nvPr>
        </p:nvSpPr>
        <p:spPr/>
        <p:txBody>
          <a:bodyPr/>
          <a:lstStyle/>
          <a:p>
            <a:fld id="{9CFD92C9-56A0-4918-9929-3BC105C58D7A}" type="datetime1">
              <a:rPr lang="tr-TR" smtClean="0"/>
              <a:pPr/>
              <a:t>06.07.2016</a:t>
            </a:fld>
            <a:endParaRPr lang="tr-TR"/>
          </a:p>
        </p:txBody>
      </p:sp>
      <p:sp>
        <p:nvSpPr>
          <p:cNvPr id="5" name="4 Slayt Numarası Yer Tutucusu"/>
          <p:cNvSpPr>
            <a:spLocks noGrp="1"/>
          </p:cNvSpPr>
          <p:nvPr>
            <p:ph type="sldNum" sz="quarter" idx="12"/>
          </p:nvPr>
        </p:nvSpPr>
        <p:spPr/>
        <p:txBody>
          <a:bodyPr/>
          <a:lstStyle/>
          <a:p>
            <a:fld id="{0CAB5BCB-89B8-4C6C-A804-DAA5BF3103D7}" type="slidenum">
              <a:rPr lang="tr-TR" smtClean="0"/>
              <a:pPr/>
              <a:t>28</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476673"/>
            <a:ext cx="7772400" cy="1152128"/>
          </a:xfrm>
        </p:spPr>
        <p:txBody>
          <a:bodyPr>
            <a:normAutofit/>
          </a:bodyPr>
          <a:lstStyle/>
          <a:p>
            <a:r>
              <a:rPr lang="tr-TR" sz="3200" dirty="0" smtClean="0">
                <a:solidFill>
                  <a:srgbClr val="FF0000"/>
                </a:solidFill>
              </a:rPr>
              <a:t>ÖRGÜN EĞİTİM  </a:t>
            </a:r>
            <a:br>
              <a:rPr lang="tr-TR" sz="3200" dirty="0" smtClean="0">
                <a:solidFill>
                  <a:srgbClr val="FF0000"/>
                </a:solidFill>
              </a:rPr>
            </a:br>
            <a:r>
              <a:rPr lang="tr-TR" sz="2800" i="1" dirty="0">
                <a:solidFill>
                  <a:srgbClr val="FF0000"/>
                </a:solidFill>
              </a:rPr>
              <a:t>D</a:t>
            </a:r>
            <a:r>
              <a:rPr lang="tr-TR" sz="2800" i="1" dirty="0" smtClean="0">
                <a:solidFill>
                  <a:srgbClr val="FF0000"/>
                </a:solidFill>
              </a:rPr>
              <a:t>) Yüksek  </a:t>
            </a:r>
            <a:r>
              <a:rPr lang="tr-TR" sz="2800" i="1" dirty="0">
                <a:solidFill>
                  <a:srgbClr val="FF0000"/>
                </a:solidFill>
              </a:rPr>
              <a:t>öğretim</a:t>
            </a:r>
            <a:r>
              <a:rPr lang="tr-TR" sz="2800" i="1" dirty="0" smtClean="0">
                <a:solidFill>
                  <a:srgbClr val="FF0000"/>
                </a:solidFill>
              </a:rPr>
              <a:t>:</a:t>
            </a:r>
            <a:endParaRPr lang="tr-TR" sz="3200" dirty="0">
              <a:solidFill>
                <a:srgbClr val="FF0000"/>
              </a:solidFill>
            </a:endParaRPr>
          </a:p>
        </p:txBody>
      </p:sp>
      <p:sp>
        <p:nvSpPr>
          <p:cNvPr id="3" name="2 Alt Başlık"/>
          <p:cNvSpPr>
            <a:spLocks noGrp="1"/>
          </p:cNvSpPr>
          <p:nvPr>
            <p:ph type="subTitle" idx="1"/>
          </p:nvPr>
        </p:nvSpPr>
        <p:spPr>
          <a:xfrm>
            <a:off x="539552" y="1484784"/>
            <a:ext cx="7992888" cy="4154016"/>
          </a:xfrm>
        </p:spPr>
        <p:txBody>
          <a:bodyPr>
            <a:normAutofit fontScale="85000" lnSpcReduction="20000"/>
          </a:bodyPr>
          <a:lstStyle/>
          <a:p>
            <a:pPr algn="l"/>
            <a:r>
              <a:rPr lang="tr-TR" i="1" dirty="0" smtClean="0">
                <a:solidFill>
                  <a:srgbClr val="FF0000"/>
                </a:solidFill>
              </a:rPr>
              <a:t> </a:t>
            </a:r>
            <a:r>
              <a:rPr lang="tr-TR" dirty="0" smtClean="0">
                <a:solidFill>
                  <a:srgbClr val="FF0000"/>
                </a:solidFill>
              </a:rPr>
              <a:t> </a:t>
            </a:r>
            <a:r>
              <a:rPr lang="tr-TR" sz="5800" i="1" dirty="0" smtClean="0">
                <a:solidFill>
                  <a:srgbClr val="FF0000"/>
                </a:solidFill>
              </a:rPr>
              <a:t> </a:t>
            </a:r>
            <a:r>
              <a:rPr lang="tr-TR" i="1" dirty="0">
                <a:solidFill>
                  <a:srgbClr val="FF0000"/>
                </a:solidFill>
              </a:rPr>
              <a:t>b) Yükseköğretimin düzenlenmesi: </a:t>
            </a:r>
            <a:endParaRPr lang="tr-TR" dirty="0">
              <a:solidFill>
                <a:srgbClr val="FF0000"/>
              </a:solidFill>
            </a:endParaRPr>
          </a:p>
          <a:p>
            <a:pPr algn="l"/>
            <a:r>
              <a:rPr lang="tr-TR" b="1" dirty="0"/>
              <a:t>Madde 37 –</a:t>
            </a:r>
            <a:r>
              <a:rPr lang="tr-TR" dirty="0"/>
              <a:t> Yüksek öğretim, milli eğitim sistemi çerçevesinde, öğrencileri lisans öncesi, lisans ve lisans üstü seviyelerinde yetiştiren bir bütünlük içinde düzenlenir. </a:t>
            </a:r>
          </a:p>
          <a:p>
            <a:pPr algn="l"/>
            <a:r>
              <a:rPr lang="tr-TR" dirty="0"/>
              <a:t>Bu bütünlük içinde çeşitli görevleri yerine getiren ve farklı seviyelerde öğretim yapan kuruluşlar bulunur. </a:t>
            </a:r>
          </a:p>
          <a:p>
            <a:pPr algn="l"/>
            <a:r>
              <a:rPr lang="tr-TR" dirty="0"/>
              <a:t>Farklı seviyeler ve kuruluşlar arasında öğrencilere kabiliyetlerine göre, yatay ve dikey geçiş yolları açık tutulur. </a:t>
            </a:r>
          </a:p>
          <a:p>
            <a:pPr algn="l"/>
            <a:endParaRPr lang="tr-TR" dirty="0"/>
          </a:p>
          <a:p>
            <a:pPr algn="l"/>
            <a:endParaRPr lang="tr-TR" dirty="0">
              <a:solidFill>
                <a:schemeClr val="tx1"/>
              </a:solidFill>
            </a:endParaRPr>
          </a:p>
        </p:txBody>
      </p:sp>
      <p:sp>
        <p:nvSpPr>
          <p:cNvPr id="4" name="3 Veri Yer Tutucusu"/>
          <p:cNvSpPr>
            <a:spLocks noGrp="1"/>
          </p:cNvSpPr>
          <p:nvPr>
            <p:ph type="dt" sz="half" idx="10"/>
          </p:nvPr>
        </p:nvSpPr>
        <p:spPr/>
        <p:txBody>
          <a:bodyPr/>
          <a:lstStyle/>
          <a:p>
            <a:fld id="{DBB45DB4-A6B9-417C-9D23-EBB466410BEC}" type="datetime1">
              <a:rPr lang="tr-TR" smtClean="0"/>
              <a:pPr/>
              <a:t>06.07.2016</a:t>
            </a:fld>
            <a:endParaRPr lang="tr-TR"/>
          </a:p>
        </p:txBody>
      </p:sp>
      <p:sp>
        <p:nvSpPr>
          <p:cNvPr id="5" name="4 Slayt Numarası Yer Tutucusu"/>
          <p:cNvSpPr>
            <a:spLocks noGrp="1"/>
          </p:cNvSpPr>
          <p:nvPr>
            <p:ph type="sldNum" sz="quarter" idx="12"/>
          </p:nvPr>
        </p:nvSpPr>
        <p:spPr/>
        <p:txBody>
          <a:bodyPr/>
          <a:lstStyle/>
          <a:p>
            <a:fld id="{0CAB5BCB-89B8-4C6C-A804-DAA5BF3103D7}" type="slidenum">
              <a:rPr lang="tr-TR" smtClean="0"/>
              <a:pPr/>
              <a:t>29</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859216" cy="948720"/>
          </a:xfrm>
        </p:spPr>
        <p:txBody>
          <a:bodyPr>
            <a:normAutofit/>
          </a:bodyPr>
          <a:lstStyle/>
          <a:p>
            <a:pPr>
              <a:defRPr/>
            </a:pPr>
            <a:r>
              <a:rPr lang="tr-TR" sz="2800" dirty="0" smtClean="0">
                <a:solidFill>
                  <a:srgbClr val="FF0000"/>
                </a:solidFill>
              </a:rPr>
              <a:t>1739 SAYILI MİLLÎ EĞİTİM TEMEL KANUNU</a:t>
            </a:r>
            <a:r>
              <a:rPr lang="tr-TR" sz="1800" dirty="0" smtClean="0">
                <a:solidFill>
                  <a:schemeClr val="bg2">
                    <a:lumMod val="50000"/>
                  </a:schemeClr>
                </a:solidFill>
                <a:latin typeface="Arial Narrow" pitchFamily="34" charset="0"/>
              </a:rPr>
              <a:t>.</a:t>
            </a:r>
            <a:endParaRPr lang="tr-TR" sz="1800" dirty="0">
              <a:solidFill>
                <a:schemeClr val="bg2">
                  <a:lumMod val="50000"/>
                </a:schemeClr>
              </a:solidFill>
            </a:endParaRPr>
          </a:p>
        </p:txBody>
      </p:sp>
      <p:pic>
        <p:nvPicPr>
          <p:cNvPr id="8196" name="Picture 4"/>
          <p:cNvPicPr>
            <a:picLocks noGrp="1" noChangeAspect="1" noChangeArrowheads="1"/>
          </p:cNvPicPr>
          <p:nvPr>
            <p:ph idx="1"/>
          </p:nvPr>
        </p:nvPicPr>
        <p:blipFill>
          <a:blip r:embed="rId3" cstate="print"/>
          <a:stretch>
            <a:fillRect/>
          </a:stretch>
        </p:blipFill>
        <p:spPr>
          <a:xfrm>
            <a:off x="1115616" y="1700808"/>
            <a:ext cx="7344815" cy="4389437"/>
          </a:xfrm>
        </p:spPr>
      </p:pic>
      <p:sp>
        <p:nvSpPr>
          <p:cNvPr id="4" name="15 Slayt Numarası Yer Tutucusu"/>
          <p:cNvSpPr>
            <a:spLocks noGrp="1"/>
          </p:cNvSpPr>
          <p:nvPr>
            <p:ph type="sldNum" sz="quarter" idx="12"/>
          </p:nvPr>
        </p:nvSpPr>
        <p:spPr/>
        <p:txBody>
          <a:bodyPr/>
          <a:lstStyle/>
          <a:p>
            <a:pPr>
              <a:defRPr/>
            </a:pPr>
            <a:fld id="{6AF8B948-7259-4EAB-8E97-3FB4AA54E17D}" type="slidenum">
              <a:rPr lang="tr-TR"/>
              <a:pPr>
                <a:defRPr/>
              </a:pPr>
              <a:t>3</a:t>
            </a:fld>
            <a:endParaRPr lang="tr-T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476673"/>
            <a:ext cx="7772400" cy="1152128"/>
          </a:xfrm>
        </p:spPr>
        <p:txBody>
          <a:bodyPr>
            <a:normAutofit/>
          </a:bodyPr>
          <a:lstStyle/>
          <a:p>
            <a:r>
              <a:rPr lang="tr-TR" sz="3200" dirty="0" smtClean="0">
                <a:solidFill>
                  <a:srgbClr val="FF0000"/>
                </a:solidFill>
              </a:rPr>
              <a:t>ÖRGÜN EĞİTİM  </a:t>
            </a:r>
            <a:br>
              <a:rPr lang="tr-TR" sz="3200" dirty="0" smtClean="0">
                <a:solidFill>
                  <a:srgbClr val="FF0000"/>
                </a:solidFill>
              </a:rPr>
            </a:br>
            <a:r>
              <a:rPr lang="tr-TR" sz="2800" i="1" dirty="0">
                <a:solidFill>
                  <a:srgbClr val="FF0000"/>
                </a:solidFill>
              </a:rPr>
              <a:t>D</a:t>
            </a:r>
            <a:r>
              <a:rPr lang="tr-TR" sz="2800" i="1" dirty="0" smtClean="0">
                <a:solidFill>
                  <a:srgbClr val="FF0000"/>
                </a:solidFill>
              </a:rPr>
              <a:t>) Yüksek  </a:t>
            </a:r>
            <a:r>
              <a:rPr lang="tr-TR" sz="2800" i="1" dirty="0">
                <a:solidFill>
                  <a:srgbClr val="FF0000"/>
                </a:solidFill>
              </a:rPr>
              <a:t>öğretim</a:t>
            </a:r>
            <a:r>
              <a:rPr lang="tr-TR" sz="2800" i="1" dirty="0" smtClean="0">
                <a:solidFill>
                  <a:srgbClr val="FF0000"/>
                </a:solidFill>
              </a:rPr>
              <a:t>:</a:t>
            </a:r>
            <a:endParaRPr lang="tr-TR" sz="3200" dirty="0">
              <a:solidFill>
                <a:srgbClr val="FF0000"/>
              </a:solidFill>
            </a:endParaRPr>
          </a:p>
        </p:txBody>
      </p:sp>
      <p:sp>
        <p:nvSpPr>
          <p:cNvPr id="3" name="2 Alt Başlık"/>
          <p:cNvSpPr>
            <a:spLocks noGrp="1"/>
          </p:cNvSpPr>
          <p:nvPr>
            <p:ph type="subTitle" idx="1"/>
          </p:nvPr>
        </p:nvSpPr>
        <p:spPr>
          <a:xfrm>
            <a:off x="539552" y="1484784"/>
            <a:ext cx="7992888" cy="4154016"/>
          </a:xfrm>
        </p:spPr>
        <p:txBody>
          <a:bodyPr>
            <a:normAutofit/>
          </a:bodyPr>
          <a:lstStyle/>
          <a:p>
            <a:pPr algn="l"/>
            <a:r>
              <a:rPr lang="tr-TR" i="1" dirty="0" smtClean="0">
                <a:solidFill>
                  <a:srgbClr val="FF0000"/>
                </a:solidFill>
              </a:rPr>
              <a:t> </a:t>
            </a:r>
            <a:r>
              <a:rPr lang="tr-TR" dirty="0" smtClean="0">
                <a:solidFill>
                  <a:srgbClr val="FF0000"/>
                </a:solidFill>
              </a:rPr>
              <a:t> </a:t>
            </a:r>
            <a:r>
              <a:rPr lang="tr-TR" sz="5800" i="1" dirty="0" smtClean="0">
                <a:solidFill>
                  <a:srgbClr val="FF0000"/>
                </a:solidFill>
              </a:rPr>
              <a:t> </a:t>
            </a:r>
            <a:r>
              <a:rPr lang="tr-TR" i="1" dirty="0">
                <a:solidFill>
                  <a:srgbClr val="FF0000"/>
                </a:solidFill>
              </a:rPr>
              <a:t>IV – Yükseköğretimin paralı oluşu</a:t>
            </a:r>
            <a:r>
              <a:rPr lang="tr-TR" i="1" dirty="0"/>
              <a:t>: </a:t>
            </a:r>
            <a:endParaRPr lang="tr-TR" dirty="0"/>
          </a:p>
          <a:p>
            <a:pPr algn="l"/>
            <a:r>
              <a:rPr lang="tr-TR" b="1" dirty="0"/>
              <a:t>Madde 38 –</a:t>
            </a:r>
            <a:r>
              <a:rPr lang="tr-TR" dirty="0"/>
              <a:t> Yüksek öğretim paralıdır. Başarılı olan fakat maddi imkanları elverişli olmayan öğrencilerin kayıt ücreti, imtihan harcı gibi her türlü öğrenim giderleri burs, kredi yatılılık ve benzeri yollarla sağlanır. </a:t>
            </a:r>
          </a:p>
          <a:p>
            <a:pPr algn="l"/>
            <a:endParaRPr lang="tr-TR" dirty="0"/>
          </a:p>
          <a:p>
            <a:pPr algn="l"/>
            <a:endParaRPr lang="tr-TR" dirty="0"/>
          </a:p>
          <a:p>
            <a:pPr algn="l"/>
            <a:endParaRPr lang="tr-TR" dirty="0">
              <a:solidFill>
                <a:schemeClr val="tx1"/>
              </a:solidFill>
            </a:endParaRPr>
          </a:p>
        </p:txBody>
      </p:sp>
      <p:sp>
        <p:nvSpPr>
          <p:cNvPr id="4" name="3 Veri Yer Tutucusu"/>
          <p:cNvSpPr>
            <a:spLocks noGrp="1"/>
          </p:cNvSpPr>
          <p:nvPr>
            <p:ph type="dt" sz="half" idx="10"/>
          </p:nvPr>
        </p:nvSpPr>
        <p:spPr/>
        <p:txBody>
          <a:bodyPr/>
          <a:lstStyle/>
          <a:p>
            <a:fld id="{742694F7-5137-4629-973C-653E7E02418E}" type="datetime1">
              <a:rPr lang="tr-TR" smtClean="0"/>
              <a:pPr/>
              <a:t>06.07.2016</a:t>
            </a:fld>
            <a:endParaRPr lang="tr-TR"/>
          </a:p>
        </p:txBody>
      </p:sp>
      <p:sp>
        <p:nvSpPr>
          <p:cNvPr id="5" name="4 Slayt Numarası Yer Tutucusu"/>
          <p:cNvSpPr>
            <a:spLocks noGrp="1"/>
          </p:cNvSpPr>
          <p:nvPr>
            <p:ph type="sldNum" sz="quarter" idx="12"/>
          </p:nvPr>
        </p:nvSpPr>
        <p:spPr/>
        <p:txBody>
          <a:bodyPr/>
          <a:lstStyle/>
          <a:p>
            <a:fld id="{0CAB5BCB-89B8-4C6C-A804-DAA5BF3103D7}" type="slidenum">
              <a:rPr lang="tr-TR" smtClean="0"/>
              <a:pPr/>
              <a:t>30</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476673"/>
            <a:ext cx="7772400" cy="1152128"/>
          </a:xfrm>
        </p:spPr>
        <p:txBody>
          <a:bodyPr>
            <a:normAutofit/>
          </a:bodyPr>
          <a:lstStyle/>
          <a:p>
            <a:r>
              <a:rPr lang="tr-TR" sz="3200" dirty="0" smtClean="0">
                <a:solidFill>
                  <a:srgbClr val="FF0000"/>
                </a:solidFill>
              </a:rPr>
              <a:t>ÖRGÜN EĞİTİM  </a:t>
            </a:r>
            <a:br>
              <a:rPr lang="tr-TR" sz="3200" dirty="0" smtClean="0">
                <a:solidFill>
                  <a:srgbClr val="FF0000"/>
                </a:solidFill>
              </a:rPr>
            </a:br>
            <a:r>
              <a:rPr lang="tr-TR" sz="2800" i="1" dirty="0">
                <a:solidFill>
                  <a:srgbClr val="FF0000"/>
                </a:solidFill>
              </a:rPr>
              <a:t>D</a:t>
            </a:r>
            <a:r>
              <a:rPr lang="tr-TR" sz="2800" i="1" dirty="0" smtClean="0">
                <a:solidFill>
                  <a:srgbClr val="FF0000"/>
                </a:solidFill>
              </a:rPr>
              <a:t>) Yüksek  </a:t>
            </a:r>
            <a:r>
              <a:rPr lang="tr-TR" sz="2800" i="1" dirty="0">
                <a:solidFill>
                  <a:srgbClr val="FF0000"/>
                </a:solidFill>
              </a:rPr>
              <a:t>öğretim</a:t>
            </a:r>
            <a:r>
              <a:rPr lang="tr-TR" sz="2800" i="1" dirty="0" smtClean="0">
                <a:solidFill>
                  <a:srgbClr val="FF0000"/>
                </a:solidFill>
              </a:rPr>
              <a:t>:</a:t>
            </a:r>
            <a:endParaRPr lang="tr-TR" sz="3200" dirty="0">
              <a:solidFill>
                <a:srgbClr val="FF0000"/>
              </a:solidFill>
            </a:endParaRPr>
          </a:p>
        </p:txBody>
      </p:sp>
      <p:sp>
        <p:nvSpPr>
          <p:cNvPr id="3" name="2 Alt Başlık"/>
          <p:cNvSpPr>
            <a:spLocks noGrp="1"/>
          </p:cNvSpPr>
          <p:nvPr>
            <p:ph type="subTitle" idx="1"/>
          </p:nvPr>
        </p:nvSpPr>
        <p:spPr>
          <a:xfrm>
            <a:off x="539552" y="1484784"/>
            <a:ext cx="7992888" cy="4154016"/>
          </a:xfrm>
        </p:spPr>
        <p:txBody>
          <a:bodyPr>
            <a:normAutofit lnSpcReduction="10000"/>
          </a:bodyPr>
          <a:lstStyle/>
          <a:p>
            <a:pPr algn="l"/>
            <a:r>
              <a:rPr lang="tr-TR" i="1" dirty="0" smtClean="0">
                <a:solidFill>
                  <a:srgbClr val="FF0000"/>
                </a:solidFill>
              </a:rPr>
              <a:t> </a:t>
            </a:r>
            <a:r>
              <a:rPr lang="tr-TR" dirty="0" smtClean="0">
                <a:solidFill>
                  <a:srgbClr val="FF0000"/>
                </a:solidFill>
              </a:rPr>
              <a:t> </a:t>
            </a:r>
            <a:r>
              <a:rPr lang="tr-TR" sz="5800" i="1" dirty="0" smtClean="0">
                <a:solidFill>
                  <a:srgbClr val="FF0000"/>
                </a:solidFill>
              </a:rPr>
              <a:t> </a:t>
            </a:r>
            <a:r>
              <a:rPr lang="tr-TR" dirty="0"/>
              <a:t>Öğrenim harç ve ücretlerinin tutarları ve bunların ödenme tarzları ile burs ve kredilerin tutarları ve bunların veriliş esasları, Maliye Bakanlığı ile birlikle hazırlanacak yönetmelikle tespit edilir. (1) </a:t>
            </a:r>
          </a:p>
          <a:p>
            <a:pPr algn="l"/>
            <a:r>
              <a:rPr lang="tr-TR" dirty="0"/>
              <a:t>Bazı alanlar için mecburi hizmet karşılığı öğrenci yetiştirilmesi hakkındaki hükümler saklıdır. </a:t>
            </a:r>
          </a:p>
          <a:p>
            <a:pPr algn="l"/>
            <a:endParaRPr lang="tr-TR" dirty="0"/>
          </a:p>
          <a:p>
            <a:pPr algn="l"/>
            <a:endParaRPr lang="tr-TR" dirty="0">
              <a:solidFill>
                <a:schemeClr val="tx1"/>
              </a:solidFill>
            </a:endParaRPr>
          </a:p>
        </p:txBody>
      </p:sp>
      <p:sp>
        <p:nvSpPr>
          <p:cNvPr id="4" name="3 Veri Yer Tutucusu"/>
          <p:cNvSpPr>
            <a:spLocks noGrp="1"/>
          </p:cNvSpPr>
          <p:nvPr>
            <p:ph type="dt" sz="half" idx="10"/>
          </p:nvPr>
        </p:nvSpPr>
        <p:spPr/>
        <p:txBody>
          <a:bodyPr/>
          <a:lstStyle/>
          <a:p>
            <a:fld id="{D35DA197-1A77-4D2A-A600-C48C9729C3B8}" type="datetime1">
              <a:rPr lang="tr-TR" smtClean="0"/>
              <a:pPr/>
              <a:t>06.07.2016</a:t>
            </a:fld>
            <a:endParaRPr lang="tr-TR"/>
          </a:p>
        </p:txBody>
      </p:sp>
      <p:sp>
        <p:nvSpPr>
          <p:cNvPr id="5" name="4 Slayt Numarası Yer Tutucusu"/>
          <p:cNvSpPr>
            <a:spLocks noGrp="1"/>
          </p:cNvSpPr>
          <p:nvPr>
            <p:ph type="sldNum" sz="quarter" idx="12"/>
          </p:nvPr>
        </p:nvSpPr>
        <p:spPr/>
        <p:txBody>
          <a:bodyPr/>
          <a:lstStyle/>
          <a:p>
            <a:fld id="{0CAB5BCB-89B8-4C6C-A804-DAA5BF3103D7}" type="slidenum">
              <a:rPr lang="tr-TR" smtClean="0"/>
              <a:pPr/>
              <a:t>31</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476673"/>
            <a:ext cx="7772400" cy="1152128"/>
          </a:xfrm>
        </p:spPr>
        <p:txBody>
          <a:bodyPr>
            <a:normAutofit/>
          </a:bodyPr>
          <a:lstStyle/>
          <a:p>
            <a:r>
              <a:rPr lang="tr-TR" sz="3200" dirty="0" smtClean="0">
                <a:solidFill>
                  <a:srgbClr val="FF0000"/>
                </a:solidFill>
              </a:rPr>
              <a:t>ÖRGÜN EĞİTİM  </a:t>
            </a:r>
            <a:br>
              <a:rPr lang="tr-TR" sz="3200" dirty="0" smtClean="0">
                <a:solidFill>
                  <a:srgbClr val="FF0000"/>
                </a:solidFill>
              </a:rPr>
            </a:br>
            <a:r>
              <a:rPr lang="tr-TR" sz="2800" i="1" dirty="0">
                <a:solidFill>
                  <a:srgbClr val="FF0000"/>
                </a:solidFill>
              </a:rPr>
              <a:t>D</a:t>
            </a:r>
            <a:r>
              <a:rPr lang="tr-TR" sz="2800" i="1" dirty="0" smtClean="0">
                <a:solidFill>
                  <a:srgbClr val="FF0000"/>
                </a:solidFill>
              </a:rPr>
              <a:t>) Yüksek  </a:t>
            </a:r>
            <a:r>
              <a:rPr lang="tr-TR" sz="2800" i="1" dirty="0">
                <a:solidFill>
                  <a:srgbClr val="FF0000"/>
                </a:solidFill>
              </a:rPr>
              <a:t>öğretim</a:t>
            </a:r>
            <a:r>
              <a:rPr lang="tr-TR" sz="2800" i="1" dirty="0" smtClean="0">
                <a:solidFill>
                  <a:srgbClr val="FF0000"/>
                </a:solidFill>
              </a:rPr>
              <a:t>:</a:t>
            </a:r>
            <a:endParaRPr lang="tr-TR" sz="3200" dirty="0">
              <a:solidFill>
                <a:srgbClr val="FF0000"/>
              </a:solidFill>
            </a:endParaRPr>
          </a:p>
        </p:txBody>
      </p:sp>
      <p:sp>
        <p:nvSpPr>
          <p:cNvPr id="3" name="2 Alt Başlık"/>
          <p:cNvSpPr>
            <a:spLocks noGrp="1"/>
          </p:cNvSpPr>
          <p:nvPr>
            <p:ph type="subTitle" idx="1"/>
          </p:nvPr>
        </p:nvSpPr>
        <p:spPr>
          <a:xfrm>
            <a:off x="539552" y="1484784"/>
            <a:ext cx="7992888" cy="4154016"/>
          </a:xfrm>
        </p:spPr>
        <p:txBody>
          <a:bodyPr>
            <a:normAutofit fontScale="92500" lnSpcReduction="20000"/>
          </a:bodyPr>
          <a:lstStyle/>
          <a:p>
            <a:pPr algn="l"/>
            <a:r>
              <a:rPr lang="tr-TR" i="1" dirty="0" smtClean="0">
                <a:solidFill>
                  <a:srgbClr val="FF0000"/>
                </a:solidFill>
              </a:rPr>
              <a:t> </a:t>
            </a:r>
            <a:r>
              <a:rPr lang="tr-TR" dirty="0" smtClean="0">
                <a:solidFill>
                  <a:srgbClr val="FF0000"/>
                </a:solidFill>
              </a:rPr>
              <a:t> </a:t>
            </a:r>
            <a:r>
              <a:rPr lang="tr-TR" sz="5800" i="1" dirty="0" smtClean="0">
                <a:solidFill>
                  <a:srgbClr val="FF0000"/>
                </a:solidFill>
              </a:rPr>
              <a:t> </a:t>
            </a:r>
            <a:r>
              <a:rPr lang="tr-TR" i="1" dirty="0">
                <a:solidFill>
                  <a:srgbClr val="FF0000"/>
                </a:solidFill>
              </a:rPr>
              <a:t>V – Yükseköğretim planlaması: </a:t>
            </a:r>
            <a:endParaRPr lang="tr-TR" dirty="0">
              <a:solidFill>
                <a:srgbClr val="FF0000"/>
              </a:solidFill>
            </a:endParaRPr>
          </a:p>
          <a:p>
            <a:pPr algn="l"/>
            <a:r>
              <a:rPr lang="tr-TR" b="1" dirty="0"/>
              <a:t>Madde 39 – </a:t>
            </a:r>
            <a:r>
              <a:rPr lang="tr-TR" dirty="0"/>
              <a:t>Yüksek öğretimde, öğretim elemanlarından, tesislerden ve öğrencinin zamanından en verimli bir şekilde yararlanmayı mümkün kılacak ve çeşitli bölgelerdeki yüksek öğretim kurumlarının dengeli bir şekilde gelişmesini sağlayacak tedbirler alınır; yüksek öğretimin bütününü kapsayan ve orta öğretimle ilgisini sağlayan bir planlama düzeni kurulur. </a:t>
            </a:r>
          </a:p>
          <a:p>
            <a:pPr algn="l"/>
            <a:endParaRPr lang="tr-TR" dirty="0"/>
          </a:p>
          <a:p>
            <a:pPr algn="l"/>
            <a:endParaRPr lang="tr-TR" dirty="0"/>
          </a:p>
          <a:p>
            <a:pPr algn="l"/>
            <a:endParaRPr lang="tr-TR" dirty="0">
              <a:solidFill>
                <a:schemeClr val="tx1"/>
              </a:solidFill>
            </a:endParaRPr>
          </a:p>
        </p:txBody>
      </p:sp>
      <p:sp>
        <p:nvSpPr>
          <p:cNvPr id="4" name="3 Veri Yer Tutucusu"/>
          <p:cNvSpPr>
            <a:spLocks noGrp="1"/>
          </p:cNvSpPr>
          <p:nvPr>
            <p:ph type="dt" sz="half" idx="10"/>
          </p:nvPr>
        </p:nvSpPr>
        <p:spPr/>
        <p:txBody>
          <a:bodyPr/>
          <a:lstStyle/>
          <a:p>
            <a:fld id="{CEAEE443-9760-49EA-93B2-9A95CFAD9316}" type="datetime1">
              <a:rPr lang="tr-TR" smtClean="0"/>
              <a:pPr/>
              <a:t>06.07.2016</a:t>
            </a:fld>
            <a:endParaRPr lang="tr-TR"/>
          </a:p>
        </p:txBody>
      </p:sp>
      <p:sp>
        <p:nvSpPr>
          <p:cNvPr id="5" name="4 Slayt Numarası Yer Tutucusu"/>
          <p:cNvSpPr>
            <a:spLocks noGrp="1"/>
          </p:cNvSpPr>
          <p:nvPr>
            <p:ph type="sldNum" sz="quarter" idx="12"/>
          </p:nvPr>
        </p:nvSpPr>
        <p:spPr/>
        <p:txBody>
          <a:bodyPr/>
          <a:lstStyle/>
          <a:p>
            <a:fld id="{0CAB5BCB-89B8-4C6C-A804-DAA5BF3103D7}" type="slidenum">
              <a:rPr lang="tr-TR" smtClean="0"/>
              <a:pPr/>
              <a:t>32</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620689"/>
            <a:ext cx="7772400" cy="576063"/>
          </a:xfrm>
        </p:spPr>
        <p:txBody>
          <a:bodyPr>
            <a:normAutofit fontScale="90000"/>
          </a:bodyPr>
          <a:lstStyle/>
          <a:p>
            <a:r>
              <a:rPr lang="tr-TR" sz="3200" dirty="0" smtClean="0">
                <a:solidFill>
                  <a:srgbClr val="FF0000"/>
                </a:solidFill>
              </a:rPr>
              <a:t>YAYGIN EĞİTİM</a:t>
            </a:r>
            <a:br>
              <a:rPr lang="tr-TR" sz="3200" dirty="0" smtClean="0">
                <a:solidFill>
                  <a:srgbClr val="FF0000"/>
                </a:solidFill>
              </a:rPr>
            </a:br>
            <a:endParaRPr lang="tr-TR" sz="3200" dirty="0">
              <a:solidFill>
                <a:srgbClr val="FF0000"/>
              </a:solidFill>
            </a:endParaRPr>
          </a:p>
        </p:txBody>
      </p:sp>
      <p:sp>
        <p:nvSpPr>
          <p:cNvPr id="3" name="2 Alt Başlık"/>
          <p:cNvSpPr>
            <a:spLocks noGrp="1"/>
          </p:cNvSpPr>
          <p:nvPr>
            <p:ph type="subTitle" idx="1"/>
          </p:nvPr>
        </p:nvSpPr>
        <p:spPr>
          <a:xfrm>
            <a:off x="683568" y="1268760"/>
            <a:ext cx="7776864" cy="4608512"/>
          </a:xfrm>
        </p:spPr>
        <p:txBody>
          <a:bodyPr>
            <a:noAutofit/>
          </a:bodyPr>
          <a:lstStyle/>
          <a:p>
            <a:pPr algn="l"/>
            <a:r>
              <a:rPr lang="tr-TR" sz="2800" dirty="0" smtClean="0">
                <a:solidFill>
                  <a:srgbClr val="FF0000"/>
                </a:solidFill>
              </a:rPr>
              <a:t> </a:t>
            </a:r>
            <a:r>
              <a:rPr lang="tr-TR" sz="2800" i="1" dirty="0">
                <a:solidFill>
                  <a:srgbClr val="FF0000"/>
                </a:solidFill>
              </a:rPr>
              <a:t>I – Kapsam, amaç ve görevler: </a:t>
            </a:r>
            <a:endParaRPr lang="tr-TR" sz="2800" dirty="0">
              <a:solidFill>
                <a:srgbClr val="FF0000"/>
              </a:solidFill>
            </a:endParaRPr>
          </a:p>
          <a:p>
            <a:pPr algn="l"/>
            <a:r>
              <a:rPr lang="tr-TR" sz="2800" b="1" dirty="0"/>
              <a:t>Madde 40 –</a:t>
            </a:r>
            <a:r>
              <a:rPr lang="tr-TR" sz="2800" dirty="0"/>
              <a:t> Yaygın eğitimin özel amacı, milli eğitimin genel amaçlarına ve temel ilkelerine uygun olarak, örgün eğitim sistemine hiç girmemiş yahut, herhangi bir kademesinde bulunan veya bu kademeden çıkmış vatandaşlara, örgün eğitimin yanında veya dışında, </a:t>
            </a:r>
          </a:p>
          <a:p>
            <a:pPr algn="l"/>
            <a:r>
              <a:rPr lang="tr-TR" sz="2800" dirty="0"/>
              <a:t>1. Okuma - yazma öğretmek, eksik eğitimlerini tamamlamaları için sürekli eğitim imkanları hazırlamak, </a:t>
            </a:r>
          </a:p>
          <a:p>
            <a:pPr algn="l"/>
            <a:endParaRPr lang="tr-TR" sz="2800" dirty="0">
              <a:solidFill>
                <a:schemeClr val="tx1"/>
              </a:solidFill>
            </a:endParaRPr>
          </a:p>
        </p:txBody>
      </p:sp>
      <p:sp>
        <p:nvSpPr>
          <p:cNvPr id="4" name="3 Veri Yer Tutucusu"/>
          <p:cNvSpPr>
            <a:spLocks noGrp="1"/>
          </p:cNvSpPr>
          <p:nvPr>
            <p:ph type="dt" sz="half" idx="10"/>
          </p:nvPr>
        </p:nvSpPr>
        <p:spPr/>
        <p:txBody>
          <a:bodyPr/>
          <a:lstStyle/>
          <a:p>
            <a:fld id="{E781D7DD-6D96-46AD-82B3-B89269E8565B}" type="datetime1">
              <a:rPr lang="tr-TR" smtClean="0"/>
              <a:pPr/>
              <a:t>06.07.2016</a:t>
            </a:fld>
            <a:endParaRPr lang="tr-TR"/>
          </a:p>
        </p:txBody>
      </p:sp>
      <p:sp>
        <p:nvSpPr>
          <p:cNvPr id="5" name="4 Slayt Numarası Yer Tutucusu"/>
          <p:cNvSpPr>
            <a:spLocks noGrp="1"/>
          </p:cNvSpPr>
          <p:nvPr>
            <p:ph type="sldNum" sz="quarter" idx="12"/>
          </p:nvPr>
        </p:nvSpPr>
        <p:spPr/>
        <p:txBody>
          <a:bodyPr/>
          <a:lstStyle/>
          <a:p>
            <a:fld id="{0CAB5BCB-89B8-4C6C-A804-DAA5BF3103D7}" type="slidenum">
              <a:rPr lang="tr-TR" smtClean="0"/>
              <a:pPr/>
              <a:t>33</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620689"/>
            <a:ext cx="7772400" cy="576063"/>
          </a:xfrm>
        </p:spPr>
        <p:txBody>
          <a:bodyPr>
            <a:normAutofit fontScale="90000"/>
          </a:bodyPr>
          <a:lstStyle/>
          <a:p>
            <a:r>
              <a:rPr lang="tr-TR" sz="3200" dirty="0" smtClean="0">
                <a:solidFill>
                  <a:srgbClr val="FF0000"/>
                </a:solidFill>
              </a:rPr>
              <a:t>YAYGIN EĞİTİM</a:t>
            </a:r>
            <a:br>
              <a:rPr lang="tr-TR" sz="3200" dirty="0" smtClean="0">
                <a:solidFill>
                  <a:srgbClr val="FF0000"/>
                </a:solidFill>
              </a:rPr>
            </a:br>
            <a:endParaRPr lang="tr-TR" sz="3200" dirty="0">
              <a:solidFill>
                <a:srgbClr val="FF0000"/>
              </a:solidFill>
            </a:endParaRPr>
          </a:p>
        </p:txBody>
      </p:sp>
      <p:sp>
        <p:nvSpPr>
          <p:cNvPr id="3" name="2 Alt Başlık"/>
          <p:cNvSpPr>
            <a:spLocks noGrp="1"/>
          </p:cNvSpPr>
          <p:nvPr>
            <p:ph type="subTitle" idx="1"/>
          </p:nvPr>
        </p:nvSpPr>
        <p:spPr>
          <a:xfrm>
            <a:off x="395536" y="1268760"/>
            <a:ext cx="8352928" cy="4608512"/>
          </a:xfrm>
        </p:spPr>
        <p:txBody>
          <a:bodyPr>
            <a:noAutofit/>
          </a:bodyPr>
          <a:lstStyle/>
          <a:p>
            <a:pPr algn="l"/>
            <a:r>
              <a:rPr lang="tr-TR" sz="2800" dirty="0" smtClean="0">
                <a:solidFill>
                  <a:srgbClr val="FF0000"/>
                </a:solidFill>
              </a:rPr>
              <a:t> 	</a:t>
            </a:r>
            <a:r>
              <a:rPr lang="tr-TR" sz="2800" dirty="0" smtClean="0"/>
              <a:t>2</a:t>
            </a:r>
            <a:r>
              <a:rPr lang="tr-TR" sz="2800" dirty="0"/>
              <a:t>. Çağımızın bilimsel, teknolojik, iktisadi, sosyal ve kültürel gelişmelerine uymalarını sağlayıcı eğitim imkanları hazırlamak, </a:t>
            </a:r>
          </a:p>
          <a:p>
            <a:pPr algn="l"/>
            <a:r>
              <a:rPr lang="tr-TR" sz="2800" dirty="0" smtClean="0"/>
              <a:t>	3</a:t>
            </a:r>
            <a:r>
              <a:rPr lang="tr-TR" sz="2800" dirty="0"/>
              <a:t>. Milli kültür değerlerimizi koruyucu, geliştirici, tanıtıcı, benimsetici nitelikte eğitim yapmak, </a:t>
            </a:r>
          </a:p>
          <a:p>
            <a:pPr algn="l"/>
            <a:r>
              <a:rPr lang="tr-TR" sz="2800" dirty="0" smtClean="0"/>
              <a:t>	4</a:t>
            </a:r>
            <a:r>
              <a:rPr lang="tr-TR" sz="2800" dirty="0"/>
              <a:t>. Toplu yaşama, dayanışma, yardımlaşma, birlikte çalışma ve örgütlenme anlayış ve alışkanlıkları kazandırmak, </a:t>
            </a:r>
          </a:p>
          <a:p>
            <a:pPr algn="l"/>
            <a:r>
              <a:rPr lang="tr-TR" sz="2800" dirty="0" smtClean="0"/>
              <a:t>	5</a:t>
            </a:r>
            <a:r>
              <a:rPr lang="tr-TR" sz="2800" dirty="0"/>
              <a:t>. İktisadi gücün arttırılması için gerekli beslenme ve sağlıklı yaşama şekil ve usullerini benimsetmek, </a:t>
            </a:r>
          </a:p>
        </p:txBody>
      </p:sp>
      <p:sp>
        <p:nvSpPr>
          <p:cNvPr id="4" name="3 Veri Yer Tutucusu"/>
          <p:cNvSpPr>
            <a:spLocks noGrp="1"/>
          </p:cNvSpPr>
          <p:nvPr>
            <p:ph type="dt" sz="half" idx="10"/>
          </p:nvPr>
        </p:nvSpPr>
        <p:spPr/>
        <p:txBody>
          <a:bodyPr/>
          <a:lstStyle/>
          <a:p>
            <a:fld id="{63935DB9-AF26-4FDF-9A1B-09C7442B844A}" type="datetime1">
              <a:rPr lang="tr-TR" smtClean="0"/>
              <a:pPr/>
              <a:t>06.07.2016</a:t>
            </a:fld>
            <a:endParaRPr lang="tr-TR"/>
          </a:p>
        </p:txBody>
      </p:sp>
      <p:sp>
        <p:nvSpPr>
          <p:cNvPr id="5" name="4 Slayt Numarası Yer Tutucusu"/>
          <p:cNvSpPr>
            <a:spLocks noGrp="1"/>
          </p:cNvSpPr>
          <p:nvPr>
            <p:ph type="sldNum" sz="quarter" idx="12"/>
          </p:nvPr>
        </p:nvSpPr>
        <p:spPr/>
        <p:txBody>
          <a:bodyPr/>
          <a:lstStyle/>
          <a:p>
            <a:fld id="{0CAB5BCB-89B8-4C6C-A804-DAA5BF3103D7}" type="slidenum">
              <a:rPr lang="tr-TR" smtClean="0"/>
              <a:pPr/>
              <a:t>34</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620689"/>
            <a:ext cx="7772400" cy="576063"/>
          </a:xfrm>
        </p:spPr>
        <p:txBody>
          <a:bodyPr>
            <a:normAutofit fontScale="90000"/>
          </a:bodyPr>
          <a:lstStyle/>
          <a:p>
            <a:r>
              <a:rPr lang="tr-TR" sz="3200" dirty="0" smtClean="0">
                <a:solidFill>
                  <a:srgbClr val="FF0000"/>
                </a:solidFill>
              </a:rPr>
              <a:t>YAYGIN EĞİTİM</a:t>
            </a:r>
            <a:br>
              <a:rPr lang="tr-TR" sz="3200" dirty="0" smtClean="0">
                <a:solidFill>
                  <a:srgbClr val="FF0000"/>
                </a:solidFill>
              </a:rPr>
            </a:br>
            <a:endParaRPr lang="tr-TR" sz="3200" dirty="0">
              <a:solidFill>
                <a:srgbClr val="FF0000"/>
              </a:solidFill>
            </a:endParaRPr>
          </a:p>
        </p:txBody>
      </p:sp>
      <p:sp>
        <p:nvSpPr>
          <p:cNvPr id="3" name="2 Alt Başlık"/>
          <p:cNvSpPr>
            <a:spLocks noGrp="1"/>
          </p:cNvSpPr>
          <p:nvPr>
            <p:ph type="subTitle" idx="1"/>
          </p:nvPr>
        </p:nvSpPr>
        <p:spPr>
          <a:xfrm>
            <a:off x="683568" y="1268760"/>
            <a:ext cx="7776864" cy="4608512"/>
          </a:xfrm>
        </p:spPr>
        <p:txBody>
          <a:bodyPr>
            <a:noAutofit/>
          </a:bodyPr>
          <a:lstStyle/>
          <a:p>
            <a:pPr algn="l"/>
            <a:r>
              <a:rPr lang="tr-TR" sz="2800" dirty="0" smtClean="0"/>
              <a:t>	6</a:t>
            </a:r>
            <a:r>
              <a:rPr lang="tr-TR" sz="2800" dirty="0"/>
              <a:t>. Boş zamanları iyi bir şekilde değerlendirme ve kullanma alışkanlıkları kazandırmak, </a:t>
            </a:r>
          </a:p>
          <a:p>
            <a:pPr algn="l"/>
            <a:r>
              <a:rPr lang="tr-TR" sz="2800" dirty="0" smtClean="0"/>
              <a:t>	7</a:t>
            </a:r>
            <a:r>
              <a:rPr lang="tr-TR" sz="2800" dirty="0"/>
              <a:t>. Kısa süreli ve kademeli eğitim uygulayarak ekonomimizin gelişmesi doğrultusunda ve istihdam politikasına uygun meslekleri edinmelerini sağlayıcı imkanlar hazırlamak, </a:t>
            </a:r>
          </a:p>
          <a:p>
            <a:pPr algn="l"/>
            <a:r>
              <a:rPr lang="tr-TR" sz="2800" dirty="0" smtClean="0"/>
              <a:t>	8</a:t>
            </a:r>
            <a:r>
              <a:rPr lang="tr-TR" sz="2800" dirty="0"/>
              <a:t>. Çeşitli mesleklerde çalışmakta olanların hizmet içinde ve mesleklerinde gelişmeleri için gerekli bilgi ve becerileri kazandırmaktır. </a:t>
            </a:r>
          </a:p>
          <a:p>
            <a:pPr algn="l"/>
            <a:endParaRPr lang="tr-TR" sz="2800" dirty="0">
              <a:solidFill>
                <a:schemeClr val="tx1"/>
              </a:solidFill>
            </a:endParaRPr>
          </a:p>
        </p:txBody>
      </p:sp>
      <p:sp>
        <p:nvSpPr>
          <p:cNvPr id="4" name="3 Veri Yer Tutucusu"/>
          <p:cNvSpPr>
            <a:spLocks noGrp="1"/>
          </p:cNvSpPr>
          <p:nvPr>
            <p:ph type="dt" sz="half" idx="10"/>
          </p:nvPr>
        </p:nvSpPr>
        <p:spPr/>
        <p:txBody>
          <a:bodyPr/>
          <a:lstStyle/>
          <a:p>
            <a:fld id="{5F48D6F8-16FE-4DBE-8758-188EE34C2F16}" type="datetime1">
              <a:rPr lang="tr-TR" smtClean="0"/>
              <a:pPr/>
              <a:t>06.07.2016</a:t>
            </a:fld>
            <a:endParaRPr lang="tr-TR"/>
          </a:p>
        </p:txBody>
      </p:sp>
      <p:sp>
        <p:nvSpPr>
          <p:cNvPr id="5" name="4 Slayt Numarası Yer Tutucusu"/>
          <p:cNvSpPr>
            <a:spLocks noGrp="1"/>
          </p:cNvSpPr>
          <p:nvPr>
            <p:ph type="sldNum" sz="quarter" idx="12"/>
          </p:nvPr>
        </p:nvSpPr>
        <p:spPr/>
        <p:txBody>
          <a:bodyPr/>
          <a:lstStyle/>
          <a:p>
            <a:fld id="{0CAB5BCB-89B8-4C6C-A804-DAA5BF3103D7}" type="slidenum">
              <a:rPr lang="tr-TR" smtClean="0"/>
              <a:pPr/>
              <a:t>35</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620689"/>
            <a:ext cx="7772400" cy="576063"/>
          </a:xfrm>
        </p:spPr>
        <p:txBody>
          <a:bodyPr>
            <a:normAutofit fontScale="90000"/>
          </a:bodyPr>
          <a:lstStyle/>
          <a:p>
            <a:r>
              <a:rPr lang="tr-TR" sz="3200" dirty="0" smtClean="0">
                <a:solidFill>
                  <a:srgbClr val="FF0000"/>
                </a:solidFill>
              </a:rPr>
              <a:t>YAYGIN EĞİTİM</a:t>
            </a:r>
            <a:br>
              <a:rPr lang="tr-TR" sz="3200" dirty="0" smtClean="0">
                <a:solidFill>
                  <a:srgbClr val="FF0000"/>
                </a:solidFill>
              </a:rPr>
            </a:br>
            <a:endParaRPr lang="tr-TR" sz="3200" dirty="0">
              <a:solidFill>
                <a:srgbClr val="FF0000"/>
              </a:solidFill>
            </a:endParaRPr>
          </a:p>
        </p:txBody>
      </p:sp>
      <p:sp>
        <p:nvSpPr>
          <p:cNvPr id="3" name="2 Alt Başlık"/>
          <p:cNvSpPr>
            <a:spLocks noGrp="1"/>
          </p:cNvSpPr>
          <p:nvPr>
            <p:ph type="subTitle" idx="1"/>
          </p:nvPr>
        </p:nvSpPr>
        <p:spPr>
          <a:xfrm>
            <a:off x="683568" y="1268760"/>
            <a:ext cx="7776864" cy="4608512"/>
          </a:xfrm>
        </p:spPr>
        <p:txBody>
          <a:bodyPr>
            <a:noAutofit/>
          </a:bodyPr>
          <a:lstStyle/>
          <a:p>
            <a:pPr algn="l"/>
            <a:r>
              <a:rPr lang="tr-TR" sz="2800" dirty="0" smtClean="0"/>
              <a:t>	</a:t>
            </a:r>
            <a:r>
              <a:rPr lang="tr-TR" sz="2800" i="1" dirty="0">
                <a:solidFill>
                  <a:srgbClr val="FF0000"/>
                </a:solidFill>
              </a:rPr>
              <a:t>II – Kuruluş: </a:t>
            </a:r>
            <a:endParaRPr lang="tr-TR" sz="2800" dirty="0">
              <a:solidFill>
                <a:srgbClr val="FF0000"/>
              </a:solidFill>
            </a:endParaRPr>
          </a:p>
          <a:p>
            <a:pPr algn="l"/>
            <a:r>
              <a:rPr lang="tr-TR" sz="2800" b="1" dirty="0"/>
              <a:t>Madde 41 –</a:t>
            </a:r>
            <a:r>
              <a:rPr lang="tr-TR" sz="2800" dirty="0"/>
              <a:t> Yaygın eğitim, örgün eğitim ile birbirini tamamlayacak, gereğinde aynı vasıfları kazandırabilecek ve birbirinin her türlü imkanlarından yararlanacak biçimde bir bütünlük içinde düzenlenir. </a:t>
            </a:r>
          </a:p>
          <a:p>
            <a:pPr algn="l"/>
            <a:r>
              <a:rPr lang="tr-TR" sz="2800" dirty="0"/>
              <a:t>Yaygın eğitim, genel ve mesleki - teknik olmak üzere iki temel bölümden meydana gelir. </a:t>
            </a:r>
            <a:endParaRPr lang="tr-TR" sz="2800" dirty="0" smtClean="0"/>
          </a:p>
          <a:p>
            <a:pPr algn="l"/>
            <a:r>
              <a:rPr lang="tr-TR" sz="2800" dirty="0" smtClean="0"/>
              <a:t>Bu </a:t>
            </a:r>
            <a:r>
              <a:rPr lang="tr-TR" sz="2800" dirty="0"/>
              <a:t>bölümler birbirini destekleyici biçimde hazırlanır. </a:t>
            </a:r>
          </a:p>
          <a:p>
            <a:pPr algn="l"/>
            <a:endParaRPr lang="tr-TR" sz="2800" dirty="0">
              <a:solidFill>
                <a:schemeClr val="tx1"/>
              </a:solidFill>
            </a:endParaRPr>
          </a:p>
        </p:txBody>
      </p:sp>
      <p:sp>
        <p:nvSpPr>
          <p:cNvPr id="4" name="3 Veri Yer Tutucusu"/>
          <p:cNvSpPr>
            <a:spLocks noGrp="1"/>
          </p:cNvSpPr>
          <p:nvPr>
            <p:ph type="dt" sz="half" idx="10"/>
          </p:nvPr>
        </p:nvSpPr>
        <p:spPr/>
        <p:txBody>
          <a:bodyPr/>
          <a:lstStyle/>
          <a:p>
            <a:fld id="{CEC9DF1B-8BFD-41D5-822C-C0B1230272CC}" type="datetime1">
              <a:rPr lang="tr-TR" smtClean="0"/>
              <a:pPr/>
              <a:t>06.07.2016</a:t>
            </a:fld>
            <a:endParaRPr lang="tr-TR"/>
          </a:p>
        </p:txBody>
      </p:sp>
      <p:sp>
        <p:nvSpPr>
          <p:cNvPr id="5" name="4 Slayt Numarası Yer Tutucusu"/>
          <p:cNvSpPr>
            <a:spLocks noGrp="1"/>
          </p:cNvSpPr>
          <p:nvPr>
            <p:ph type="sldNum" sz="quarter" idx="12"/>
          </p:nvPr>
        </p:nvSpPr>
        <p:spPr/>
        <p:txBody>
          <a:bodyPr/>
          <a:lstStyle/>
          <a:p>
            <a:fld id="{0CAB5BCB-89B8-4C6C-A804-DAA5BF3103D7}" type="slidenum">
              <a:rPr lang="tr-TR" smtClean="0"/>
              <a:pPr/>
              <a:t>36</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620689"/>
            <a:ext cx="7772400" cy="576063"/>
          </a:xfrm>
        </p:spPr>
        <p:txBody>
          <a:bodyPr>
            <a:normAutofit fontScale="90000"/>
          </a:bodyPr>
          <a:lstStyle/>
          <a:p>
            <a:r>
              <a:rPr lang="tr-TR" sz="3200" dirty="0" smtClean="0">
                <a:solidFill>
                  <a:srgbClr val="FF0000"/>
                </a:solidFill>
              </a:rPr>
              <a:t>YAYGIN EĞİTİM</a:t>
            </a:r>
            <a:br>
              <a:rPr lang="tr-TR" sz="3200" dirty="0" smtClean="0">
                <a:solidFill>
                  <a:srgbClr val="FF0000"/>
                </a:solidFill>
              </a:rPr>
            </a:br>
            <a:endParaRPr lang="tr-TR" sz="3200" dirty="0">
              <a:solidFill>
                <a:srgbClr val="FF0000"/>
              </a:solidFill>
            </a:endParaRPr>
          </a:p>
        </p:txBody>
      </p:sp>
      <p:sp>
        <p:nvSpPr>
          <p:cNvPr id="3" name="2 Alt Başlık"/>
          <p:cNvSpPr>
            <a:spLocks noGrp="1"/>
          </p:cNvSpPr>
          <p:nvPr>
            <p:ph type="subTitle" idx="1"/>
          </p:nvPr>
        </p:nvSpPr>
        <p:spPr>
          <a:xfrm>
            <a:off x="467544" y="1052736"/>
            <a:ext cx="8352928" cy="5040560"/>
          </a:xfrm>
        </p:spPr>
        <p:txBody>
          <a:bodyPr>
            <a:noAutofit/>
          </a:bodyPr>
          <a:lstStyle/>
          <a:p>
            <a:pPr algn="l"/>
            <a:r>
              <a:rPr lang="tr-TR" sz="2800" dirty="0" smtClean="0"/>
              <a:t>	</a:t>
            </a:r>
            <a:r>
              <a:rPr lang="tr-TR" sz="2800" i="1" dirty="0">
                <a:solidFill>
                  <a:srgbClr val="FF0000"/>
                </a:solidFill>
              </a:rPr>
              <a:t>III – Koordinasyon: </a:t>
            </a:r>
            <a:endParaRPr lang="tr-TR" sz="2800" dirty="0">
              <a:solidFill>
                <a:srgbClr val="FF0000"/>
              </a:solidFill>
            </a:endParaRPr>
          </a:p>
          <a:p>
            <a:pPr algn="l"/>
            <a:r>
              <a:rPr lang="tr-TR" sz="2800" b="1" dirty="0"/>
              <a:t>Madde 42 –</a:t>
            </a:r>
            <a:r>
              <a:rPr lang="tr-TR" sz="2800" dirty="0"/>
              <a:t> Genel, mesleki ve teknik yaygın eğitim alanında görev alan resmi, özel ve gönüllü kuruluşların çalışmaları arasındaki koordinasyon Milli Eğitim Bakanlığınca sağlanır. </a:t>
            </a:r>
          </a:p>
          <a:p>
            <a:pPr algn="l"/>
            <a:r>
              <a:rPr lang="tr-TR" sz="2800" dirty="0"/>
              <a:t>Genel yaygın eğitim programlarının düzenleniş şekli yönetmelikle tespit edilir. </a:t>
            </a:r>
          </a:p>
          <a:p>
            <a:pPr algn="l"/>
            <a:r>
              <a:rPr lang="tr-TR" sz="2800" dirty="0"/>
              <a:t>Mesleki ve teknik yaygın eğitim faaliyetlerini yürüten Bakanlıklar ile özerk eğitim kurumları ve resmi ve özel işletmeler arasında Milli Eğitim Bakanlığınca sağlanacak koordinasyon ve işbirliğinin esasları kanunla düzenlenir. </a:t>
            </a:r>
          </a:p>
          <a:p>
            <a:pPr algn="l"/>
            <a:endParaRPr lang="tr-TR" sz="2800" dirty="0">
              <a:solidFill>
                <a:schemeClr val="tx1"/>
              </a:solidFill>
            </a:endParaRPr>
          </a:p>
        </p:txBody>
      </p:sp>
      <p:sp>
        <p:nvSpPr>
          <p:cNvPr id="4" name="3 Veri Yer Tutucusu"/>
          <p:cNvSpPr>
            <a:spLocks noGrp="1"/>
          </p:cNvSpPr>
          <p:nvPr>
            <p:ph type="dt" sz="half" idx="10"/>
          </p:nvPr>
        </p:nvSpPr>
        <p:spPr/>
        <p:txBody>
          <a:bodyPr/>
          <a:lstStyle/>
          <a:p>
            <a:fld id="{FDCC6BA5-B838-4E92-80ED-C09DC7A80E43}" type="datetime1">
              <a:rPr lang="tr-TR" smtClean="0"/>
              <a:pPr/>
              <a:t>06.07.2016</a:t>
            </a:fld>
            <a:endParaRPr lang="tr-TR"/>
          </a:p>
        </p:txBody>
      </p:sp>
      <p:sp>
        <p:nvSpPr>
          <p:cNvPr id="5" name="4 Slayt Numarası Yer Tutucusu"/>
          <p:cNvSpPr>
            <a:spLocks noGrp="1"/>
          </p:cNvSpPr>
          <p:nvPr>
            <p:ph type="sldNum" sz="quarter" idx="12"/>
          </p:nvPr>
        </p:nvSpPr>
        <p:spPr/>
        <p:txBody>
          <a:bodyPr/>
          <a:lstStyle/>
          <a:p>
            <a:fld id="{0CAB5BCB-89B8-4C6C-A804-DAA5BF3103D7}" type="slidenum">
              <a:rPr lang="tr-TR" smtClean="0"/>
              <a:pPr/>
              <a:t>37</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620689"/>
            <a:ext cx="7772400" cy="576063"/>
          </a:xfrm>
        </p:spPr>
        <p:txBody>
          <a:bodyPr>
            <a:normAutofit fontScale="90000"/>
          </a:bodyPr>
          <a:lstStyle/>
          <a:p>
            <a:r>
              <a:rPr lang="tr-TR" sz="3200" dirty="0" smtClean="0">
                <a:solidFill>
                  <a:srgbClr val="FF0000"/>
                </a:solidFill>
              </a:rPr>
              <a:t>ÖĞRETMENLİK MESLEĞİ</a:t>
            </a:r>
            <a:endParaRPr lang="tr-TR" sz="3200" dirty="0">
              <a:solidFill>
                <a:srgbClr val="FF0000"/>
              </a:solidFill>
            </a:endParaRPr>
          </a:p>
        </p:txBody>
      </p:sp>
      <p:sp>
        <p:nvSpPr>
          <p:cNvPr id="3" name="2 Alt Başlık"/>
          <p:cNvSpPr>
            <a:spLocks noGrp="1"/>
          </p:cNvSpPr>
          <p:nvPr>
            <p:ph type="subTitle" idx="1"/>
          </p:nvPr>
        </p:nvSpPr>
        <p:spPr>
          <a:xfrm>
            <a:off x="683568" y="1484784"/>
            <a:ext cx="7560840" cy="4154016"/>
          </a:xfrm>
        </p:spPr>
        <p:txBody>
          <a:bodyPr>
            <a:normAutofit fontScale="92500" lnSpcReduction="20000"/>
          </a:bodyPr>
          <a:lstStyle/>
          <a:p>
            <a:pPr algn="l"/>
            <a:r>
              <a:rPr lang="tr-TR" dirty="0" smtClean="0">
                <a:solidFill>
                  <a:srgbClr val="FF0000"/>
                </a:solidFill>
              </a:rPr>
              <a:t> </a:t>
            </a:r>
            <a:r>
              <a:rPr lang="tr-TR" dirty="0">
                <a:solidFill>
                  <a:srgbClr val="FF0000"/>
                </a:solidFill>
              </a:rPr>
              <a:t>1 –  </a:t>
            </a:r>
            <a:r>
              <a:rPr lang="tr-TR" i="1" dirty="0">
                <a:solidFill>
                  <a:srgbClr val="FF0000"/>
                </a:solidFill>
              </a:rPr>
              <a:t>Öğretmenlik </a:t>
            </a:r>
            <a:r>
              <a:rPr lang="tr-TR" i="1" dirty="0" smtClean="0">
                <a:solidFill>
                  <a:srgbClr val="FF0000"/>
                </a:solidFill>
              </a:rPr>
              <a:t>:</a:t>
            </a:r>
            <a:endParaRPr lang="tr-TR" dirty="0">
              <a:solidFill>
                <a:srgbClr val="FF0000"/>
              </a:solidFill>
            </a:endParaRPr>
          </a:p>
          <a:p>
            <a:pPr algn="l"/>
            <a:r>
              <a:rPr lang="tr-TR" b="1" dirty="0"/>
              <a:t>Madde 43 – </a:t>
            </a:r>
            <a:r>
              <a:rPr lang="tr-TR" dirty="0"/>
              <a:t>Öğretmenlik, Devletin eğitim, öğretim ve bununla ilgili yönetim görevlerini üzerine alan özel bir ihtisas mesleğidir. Öğretmenler bu görevlerini Türk Milli Eğitiminin amaçlarına ve temel ilkelerine uygun olarak ifa etmekle yükümlüdürler.</a:t>
            </a:r>
          </a:p>
          <a:p>
            <a:pPr algn="l"/>
            <a:r>
              <a:rPr lang="tr-TR" dirty="0"/>
              <a:t>Öğretmenlik mesleğine hazırlık genel kültür, özel alan eğitimi ve pedagojik formasyon ile sağlanır.</a:t>
            </a:r>
          </a:p>
          <a:p>
            <a:pPr algn="l"/>
            <a:endParaRPr lang="tr-TR" dirty="0">
              <a:solidFill>
                <a:schemeClr val="tx1"/>
              </a:solidFill>
            </a:endParaRPr>
          </a:p>
        </p:txBody>
      </p:sp>
      <p:sp>
        <p:nvSpPr>
          <p:cNvPr id="4" name="3 Veri Yer Tutucusu"/>
          <p:cNvSpPr>
            <a:spLocks noGrp="1"/>
          </p:cNvSpPr>
          <p:nvPr>
            <p:ph type="dt" sz="half" idx="10"/>
          </p:nvPr>
        </p:nvSpPr>
        <p:spPr/>
        <p:txBody>
          <a:bodyPr/>
          <a:lstStyle/>
          <a:p>
            <a:fld id="{CD951303-FE54-432B-9DF6-D289FEF1F215}" type="datetime1">
              <a:rPr lang="tr-TR" smtClean="0"/>
              <a:pPr/>
              <a:t>06.07.2016</a:t>
            </a:fld>
            <a:endParaRPr lang="tr-TR"/>
          </a:p>
        </p:txBody>
      </p:sp>
      <p:sp>
        <p:nvSpPr>
          <p:cNvPr id="5" name="4 Slayt Numarası Yer Tutucusu"/>
          <p:cNvSpPr>
            <a:spLocks noGrp="1"/>
          </p:cNvSpPr>
          <p:nvPr>
            <p:ph type="sldNum" sz="quarter" idx="12"/>
          </p:nvPr>
        </p:nvSpPr>
        <p:spPr/>
        <p:txBody>
          <a:bodyPr/>
          <a:lstStyle/>
          <a:p>
            <a:fld id="{0CAB5BCB-89B8-4C6C-A804-DAA5BF3103D7}" type="slidenum">
              <a:rPr lang="tr-TR" smtClean="0"/>
              <a:pPr/>
              <a:t>38</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620689"/>
            <a:ext cx="7772400" cy="576063"/>
          </a:xfrm>
        </p:spPr>
        <p:txBody>
          <a:bodyPr>
            <a:normAutofit fontScale="90000"/>
          </a:bodyPr>
          <a:lstStyle/>
          <a:p>
            <a:r>
              <a:rPr lang="tr-TR" sz="3200" dirty="0" smtClean="0">
                <a:solidFill>
                  <a:srgbClr val="FF0000"/>
                </a:solidFill>
              </a:rPr>
              <a:t>ÖĞRETMENLİK MESLEĞİ</a:t>
            </a:r>
            <a:endParaRPr lang="tr-TR" sz="3200" dirty="0">
              <a:solidFill>
                <a:srgbClr val="FF0000"/>
              </a:solidFill>
            </a:endParaRPr>
          </a:p>
        </p:txBody>
      </p:sp>
      <p:sp>
        <p:nvSpPr>
          <p:cNvPr id="3" name="2 Alt Başlık"/>
          <p:cNvSpPr>
            <a:spLocks noGrp="1"/>
          </p:cNvSpPr>
          <p:nvPr>
            <p:ph type="subTitle" idx="1"/>
          </p:nvPr>
        </p:nvSpPr>
        <p:spPr>
          <a:xfrm>
            <a:off x="683568" y="1484784"/>
            <a:ext cx="7560840" cy="4154016"/>
          </a:xfrm>
        </p:spPr>
        <p:txBody>
          <a:bodyPr>
            <a:normAutofit fontScale="85000" lnSpcReduction="20000"/>
          </a:bodyPr>
          <a:lstStyle/>
          <a:p>
            <a:pPr algn="l"/>
            <a:r>
              <a:rPr lang="tr-TR" dirty="0" smtClean="0">
                <a:solidFill>
                  <a:srgbClr val="FF0000"/>
                </a:solidFill>
              </a:rPr>
              <a:t> </a:t>
            </a:r>
            <a:r>
              <a:rPr lang="tr-TR" dirty="0"/>
              <a:t>Yukarıda belirtilen nitelikleri kazanabilmeleri için, hangi öğretim kademesinde olursa olsun, öğretmen adaylarının yüksek öğrenim görmelerinin sağlanması esastır. Bu öğrenim lisans öncesi, lisans ve lisans üstü seviyelerde yatay ve dikey geçişlere de imkan verecek biçimde düzenlenir</a:t>
            </a:r>
            <a:r>
              <a:rPr lang="tr-TR" dirty="0" smtClean="0"/>
              <a:t>.</a:t>
            </a:r>
            <a:endParaRPr lang="tr-TR" dirty="0"/>
          </a:p>
          <a:p>
            <a:pPr algn="l"/>
            <a:r>
              <a:rPr lang="tr-TR" b="1" dirty="0"/>
              <a:t>(Ek fıkra: 30/6/2004-5204/1 md.) </a:t>
            </a:r>
            <a:r>
              <a:rPr lang="tr-TR" dirty="0"/>
              <a:t>Öğretmenlik mesleği; adaylık döneminden sonra öğretmen, uzman öğretmen ve başöğretmen olmak üzere üç kariyer basamağına ayrılır.</a:t>
            </a:r>
            <a:r>
              <a:rPr lang="tr-TR" b="1" dirty="0"/>
              <a:t>(Mülga ikinci cümle: 1/3/2014-6528/5 md.)</a:t>
            </a:r>
            <a:endParaRPr lang="tr-TR" dirty="0"/>
          </a:p>
          <a:p>
            <a:pPr algn="l"/>
            <a:endParaRPr lang="tr-TR" dirty="0">
              <a:solidFill>
                <a:schemeClr val="tx1"/>
              </a:solidFill>
            </a:endParaRPr>
          </a:p>
        </p:txBody>
      </p:sp>
      <p:sp>
        <p:nvSpPr>
          <p:cNvPr id="4" name="3 Veri Yer Tutucusu"/>
          <p:cNvSpPr>
            <a:spLocks noGrp="1"/>
          </p:cNvSpPr>
          <p:nvPr>
            <p:ph type="dt" sz="half" idx="10"/>
          </p:nvPr>
        </p:nvSpPr>
        <p:spPr/>
        <p:txBody>
          <a:bodyPr/>
          <a:lstStyle/>
          <a:p>
            <a:fld id="{1940DCDD-727B-4434-B580-9FA0104DB1BE}" type="datetime1">
              <a:rPr lang="tr-TR" smtClean="0"/>
              <a:pPr/>
              <a:t>06.07.2016</a:t>
            </a:fld>
            <a:endParaRPr lang="tr-TR"/>
          </a:p>
        </p:txBody>
      </p:sp>
      <p:sp>
        <p:nvSpPr>
          <p:cNvPr id="5" name="4 Slayt Numarası Yer Tutucusu"/>
          <p:cNvSpPr>
            <a:spLocks noGrp="1"/>
          </p:cNvSpPr>
          <p:nvPr>
            <p:ph type="sldNum" sz="quarter" idx="12"/>
          </p:nvPr>
        </p:nvSpPr>
        <p:spPr/>
        <p:txBody>
          <a:bodyPr/>
          <a:lstStyle/>
          <a:p>
            <a:fld id="{0CAB5BCB-89B8-4C6C-A804-DAA5BF3103D7}" type="slidenum">
              <a:rPr lang="tr-TR" smtClean="0"/>
              <a:pPr/>
              <a:t>39</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620689"/>
            <a:ext cx="7772400" cy="576063"/>
          </a:xfrm>
        </p:spPr>
        <p:txBody>
          <a:bodyPr>
            <a:normAutofit/>
          </a:bodyPr>
          <a:lstStyle/>
          <a:p>
            <a:r>
              <a:rPr lang="tr-TR" sz="2800" i="1" dirty="0">
                <a:solidFill>
                  <a:srgbClr val="FF0000"/>
                </a:solidFill>
              </a:rPr>
              <a:t>Türk Milli Eğitim Sisteminin Genel Yapısı </a:t>
            </a:r>
            <a:endParaRPr lang="tr-TR" sz="3200" dirty="0">
              <a:solidFill>
                <a:srgbClr val="FF0000"/>
              </a:solidFill>
            </a:endParaRPr>
          </a:p>
        </p:txBody>
      </p:sp>
      <p:sp>
        <p:nvSpPr>
          <p:cNvPr id="3" name="2 Alt Başlık"/>
          <p:cNvSpPr>
            <a:spLocks noGrp="1"/>
          </p:cNvSpPr>
          <p:nvPr>
            <p:ph type="subTitle" idx="1"/>
          </p:nvPr>
        </p:nvSpPr>
        <p:spPr>
          <a:xfrm>
            <a:off x="683568" y="1484784"/>
            <a:ext cx="7560840" cy="4154016"/>
          </a:xfrm>
        </p:spPr>
        <p:txBody>
          <a:bodyPr>
            <a:normAutofit fontScale="92500" lnSpcReduction="20000"/>
          </a:bodyPr>
          <a:lstStyle/>
          <a:p>
            <a:pPr algn="l"/>
            <a:r>
              <a:rPr lang="tr-TR" dirty="0" smtClean="0">
                <a:solidFill>
                  <a:srgbClr val="FF0000"/>
                </a:solidFill>
              </a:rPr>
              <a:t> </a:t>
            </a:r>
            <a:r>
              <a:rPr lang="tr-TR" i="1" dirty="0">
                <a:solidFill>
                  <a:srgbClr val="FF0000"/>
                </a:solidFill>
              </a:rPr>
              <a:t>I – Örgün ve yaygın eğitim: </a:t>
            </a:r>
            <a:endParaRPr lang="tr-TR" dirty="0">
              <a:solidFill>
                <a:srgbClr val="FF0000"/>
              </a:solidFill>
            </a:endParaRPr>
          </a:p>
          <a:p>
            <a:pPr algn="l"/>
            <a:r>
              <a:rPr lang="tr-TR" b="1" dirty="0"/>
              <a:t>Madde 18 – </a:t>
            </a:r>
            <a:r>
              <a:rPr lang="tr-TR" dirty="0"/>
              <a:t>Türk milli eğitim sistemi, örgün eğitim ve yaygın eğitim olmak üzere, iki </a:t>
            </a:r>
            <a:r>
              <a:rPr lang="tr-TR" dirty="0" smtClean="0"/>
              <a:t>ana bölümden </a:t>
            </a:r>
            <a:r>
              <a:rPr lang="tr-TR" dirty="0"/>
              <a:t>kurulur. </a:t>
            </a:r>
          </a:p>
          <a:p>
            <a:pPr algn="l"/>
            <a:r>
              <a:rPr lang="tr-TR" dirty="0">
                <a:solidFill>
                  <a:srgbClr val="FF0000"/>
                </a:solidFill>
              </a:rPr>
              <a:t>Örgün eğitim, </a:t>
            </a:r>
            <a:r>
              <a:rPr lang="tr-TR" dirty="0"/>
              <a:t>okul öncesi eğitimi, ilköğretim, ortaöğretim ve yükseköğretim kurumlarını kapsar. </a:t>
            </a:r>
          </a:p>
          <a:p>
            <a:pPr algn="l"/>
            <a:r>
              <a:rPr lang="tr-TR" dirty="0">
                <a:solidFill>
                  <a:srgbClr val="FF0000"/>
                </a:solidFill>
              </a:rPr>
              <a:t>Yaygın eğitim,</a:t>
            </a:r>
            <a:r>
              <a:rPr lang="tr-TR" dirty="0"/>
              <a:t> örgün eğitim yanında veya dışında düzenlenen eğitim faaliyetlerinin tümünü kapsar. </a:t>
            </a:r>
          </a:p>
        </p:txBody>
      </p:sp>
      <p:sp>
        <p:nvSpPr>
          <p:cNvPr id="4" name="3 Veri Yer Tutucusu"/>
          <p:cNvSpPr>
            <a:spLocks noGrp="1"/>
          </p:cNvSpPr>
          <p:nvPr>
            <p:ph type="dt" sz="half" idx="10"/>
          </p:nvPr>
        </p:nvSpPr>
        <p:spPr/>
        <p:txBody>
          <a:bodyPr/>
          <a:lstStyle/>
          <a:p>
            <a:fld id="{74F52F15-7E9A-4955-91F9-A8D57A2F1EBE}" type="datetime1">
              <a:rPr lang="tr-TR" smtClean="0"/>
              <a:pPr/>
              <a:t>06.07.2016</a:t>
            </a:fld>
            <a:endParaRPr lang="tr-TR"/>
          </a:p>
        </p:txBody>
      </p:sp>
      <p:sp>
        <p:nvSpPr>
          <p:cNvPr id="5" name="4 Slayt Numarası Yer Tutucusu"/>
          <p:cNvSpPr>
            <a:spLocks noGrp="1"/>
          </p:cNvSpPr>
          <p:nvPr>
            <p:ph type="sldNum" sz="quarter" idx="12"/>
          </p:nvPr>
        </p:nvSpPr>
        <p:spPr/>
        <p:txBody>
          <a:bodyPr/>
          <a:lstStyle/>
          <a:p>
            <a:fld id="{0CAB5BCB-89B8-4C6C-A804-DAA5BF3103D7}" type="slidenum">
              <a:rPr lang="tr-TR" smtClean="0"/>
              <a:pPr/>
              <a:t>4</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620689"/>
            <a:ext cx="7772400" cy="576063"/>
          </a:xfrm>
        </p:spPr>
        <p:txBody>
          <a:bodyPr>
            <a:normAutofit fontScale="90000"/>
          </a:bodyPr>
          <a:lstStyle/>
          <a:p>
            <a:r>
              <a:rPr lang="tr-TR" sz="3200" dirty="0" smtClean="0">
                <a:solidFill>
                  <a:srgbClr val="FF0000"/>
                </a:solidFill>
              </a:rPr>
              <a:t>ÖĞRETMENLİK MESLEĞİ</a:t>
            </a:r>
            <a:endParaRPr lang="tr-TR" sz="3200" dirty="0">
              <a:solidFill>
                <a:srgbClr val="FF0000"/>
              </a:solidFill>
            </a:endParaRPr>
          </a:p>
        </p:txBody>
      </p:sp>
      <p:sp>
        <p:nvSpPr>
          <p:cNvPr id="3" name="2 Alt Başlık"/>
          <p:cNvSpPr>
            <a:spLocks noGrp="1"/>
          </p:cNvSpPr>
          <p:nvPr>
            <p:ph type="subTitle" idx="1"/>
          </p:nvPr>
        </p:nvSpPr>
        <p:spPr>
          <a:xfrm>
            <a:off x="683568" y="1484784"/>
            <a:ext cx="7560840" cy="4154016"/>
          </a:xfrm>
        </p:spPr>
        <p:txBody>
          <a:bodyPr>
            <a:normAutofit fontScale="92500" lnSpcReduction="10000"/>
          </a:bodyPr>
          <a:lstStyle/>
          <a:p>
            <a:pPr algn="l"/>
            <a:r>
              <a:rPr lang="tr-TR" dirty="0" smtClean="0">
                <a:solidFill>
                  <a:srgbClr val="FF0000"/>
                </a:solidFill>
              </a:rPr>
              <a:t> </a:t>
            </a:r>
            <a:r>
              <a:rPr lang="tr-TR" b="1" dirty="0"/>
              <a:t>(Ek fıkra: 1/3/2014-6528/5 md.)</a:t>
            </a:r>
            <a:r>
              <a:rPr lang="tr-TR" dirty="0"/>
              <a:t> Aday öğretmenliğe atanabilmek için; 14/7/1965 tarihli ve 657 sayılı Devlet Memurları Kanununun 48 inci maddesinde sayılan şartlara ek olarak, yönetmelikle belirlenen yükseköğretim kurumlarından mezun olma ve Bakanlıkça ve/veya Ölçme, Seçme ve Yerleştirme Merkezi</a:t>
            </a:r>
            <a:r>
              <a:rPr lang="tr-TR" i="1" baseline="30000" dirty="0"/>
              <a:t>(2)</a:t>
            </a:r>
            <a:r>
              <a:rPr lang="tr-TR" dirty="0"/>
              <a:t> tarafından yapılacak sınavlarda başarılı olma şartları aranır. </a:t>
            </a:r>
          </a:p>
          <a:p>
            <a:pPr algn="l"/>
            <a:endParaRPr lang="tr-TR" dirty="0">
              <a:solidFill>
                <a:schemeClr val="tx1"/>
              </a:solidFill>
            </a:endParaRPr>
          </a:p>
        </p:txBody>
      </p:sp>
      <p:sp>
        <p:nvSpPr>
          <p:cNvPr id="4" name="3 Veri Yer Tutucusu"/>
          <p:cNvSpPr>
            <a:spLocks noGrp="1"/>
          </p:cNvSpPr>
          <p:nvPr>
            <p:ph type="dt" sz="half" idx="10"/>
          </p:nvPr>
        </p:nvSpPr>
        <p:spPr/>
        <p:txBody>
          <a:bodyPr/>
          <a:lstStyle/>
          <a:p>
            <a:fld id="{431CF8EA-48DC-442D-A98A-FB48BD18272A}" type="datetime1">
              <a:rPr lang="tr-TR" smtClean="0"/>
              <a:pPr/>
              <a:t>06.07.2016</a:t>
            </a:fld>
            <a:endParaRPr lang="tr-TR"/>
          </a:p>
        </p:txBody>
      </p:sp>
      <p:sp>
        <p:nvSpPr>
          <p:cNvPr id="5" name="4 Slayt Numarası Yer Tutucusu"/>
          <p:cNvSpPr>
            <a:spLocks noGrp="1"/>
          </p:cNvSpPr>
          <p:nvPr>
            <p:ph type="sldNum" sz="quarter" idx="12"/>
          </p:nvPr>
        </p:nvSpPr>
        <p:spPr/>
        <p:txBody>
          <a:bodyPr/>
          <a:lstStyle/>
          <a:p>
            <a:fld id="{0CAB5BCB-89B8-4C6C-A804-DAA5BF3103D7}" type="slidenum">
              <a:rPr lang="tr-TR" smtClean="0"/>
              <a:pPr/>
              <a:t>40</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620689"/>
            <a:ext cx="7772400" cy="576063"/>
          </a:xfrm>
        </p:spPr>
        <p:txBody>
          <a:bodyPr>
            <a:normAutofit fontScale="90000"/>
          </a:bodyPr>
          <a:lstStyle/>
          <a:p>
            <a:r>
              <a:rPr lang="tr-TR" sz="3200" dirty="0" smtClean="0">
                <a:solidFill>
                  <a:srgbClr val="FF0000"/>
                </a:solidFill>
              </a:rPr>
              <a:t>ÖĞRETMENLİK MESLEĞİ</a:t>
            </a:r>
            <a:endParaRPr lang="tr-TR" sz="3200" dirty="0">
              <a:solidFill>
                <a:srgbClr val="FF0000"/>
              </a:solidFill>
            </a:endParaRPr>
          </a:p>
        </p:txBody>
      </p:sp>
      <p:sp>
        <p:nvSpPr>
          <p:cNvPr id="3" name="2 Alt Başlık"/>
          <p:cNvSpPr>
            <a:spLocks noGrp="1"/>
          </p:cNvSpPr>
          <p:nvPr>
            <p:ph type="subTitle" idx="1"/>
          </p:nvPr>
        </p:nvSpPr>
        <p:spPr>
          <a:xfrm>
            <a:off x="683568" y="1484784"/>
            <a:ext cx="7560840" cy="4154016"/>
          </a:xfrm>
        </p:spPr>
        <p:txBody>
          <a:bodyPr>
            <a:normAutofit fontScale="77500" lnSpcReduction="20000"/>
          </a:bodyPr>
          <a:lstStyle/>
          <a:p>
            <a:pPr algn="l"/>
            <a:r>
              <a:rPr lang="tr-TR" dirty="0" smtClean="0">
                <a:solidFill>
                  <a:srgbClr val="FF0000"/>
                </a:solidFill>
              </a:rPr>
              <a:t> </a:t>
            </a:r>
            <a:r>
              <a:rPr lang="tr-TR" b="1" dirty="0"/>
              <a:t>(Ek fıkra: 1/3/2014-6528/5 md.)</a:t>
            </a:r>
            <a:r>
              <a:rPr lang="tr-TR" dirty="0"/>
              <a:t> Aday öğretmenler, en az bir yıl fiilen çalışmak ve performans değerlendirmesine göre başarılı olmak şartlarını sağlamak kaydıyla, yapılacak yazılı veya yazılı ve sözlü sınava</a:t>
            </a:r>
            <a:r>
              <a:rPr lang="tr-TR" i="1" baseline="30000" dirty="0"/>
              <a:t>(2)(3)</a:t>
            </a:r>
            <a:r>
              <a:rPr lang="tr-TR" dirty="0"/>
              <a:t> girmeye hak kazanırlar. Uygulanacak olan sözlü sınavda aday öğretmenler; </a:t>
            </a:r>
            <a:br>
              <a:rPr lang="tr-TR" dirty="0"/>
            </a:br>
            <a:r>
              <a:rPr lang="tr-TR" dirty="0"/>
              <a:t>a) Bir konuyu kavrayıp özetleme, ifade kabiliyeti ve muhakeme gücü, </a:t>
            </a:r>
            <a:br>
              <a:rPr lang="tr-TR" dirty="0"/>
            </a:br>
            <a:r>
              <a:rPr lang="tr-TR" dirty="0"/>
              <a:t>b) İletişim becerileri, öz güveni ve ikna kabiliyeti, </a:t>
            </a:r>
            <a:br>
              <a:rPr lang="tr-TR" dirty="0"/>
            </a:br>
            <a:r>
              <a:rPr lang="tr-TR" dirty="0"/>
              <a:t>c) Bilimsel ve teknolojik gelişmelere açıklığı, </a:t>
            </a:r>
            <a:br>
              <a:rPr lang="tr-TR" dirty="0"/>
            </a:br>
            <a:r>
              <a:rPr lang="tr-TR" dirty="0"/>
              <a:t>d) Topluluk önünde temsil yeteneği ve eğitimcilik nitelikleri, yönlerinden Bakanlıkça oluşturulacak komisyon tarafından değerlendirilir.</a:t>
            </a:r>
            <a:endParaRPr lang="tr-TR" dirty="0">
              <a:solidFill>
                <a:schemeClr val="tx1"/>
              </a:solidFill>
            </a:endParaRPr>
          </a:p>
        </p:txBody>
      </p:sp>
      <p:sp>
        <p:nvSpPr>
          <p:cNvPr id="4" name="3 Veri Yer Tutucusu"/>
          <p:cNvSpPr>
            <a:spLocks noGrp="1"/>
          </p:cNvSpPr>
          <p:nvPr>
            <p:ph type="dt" sz="half" idx="10"/>
          </p:nvPr>
        </p:nvSpPr>
        <p:spPr/>
        <p:txBody>
          <a:bodyPr/>
          <a:lstStyle/>
          <a:p>
            <a:fld id="{A9E2D50E-2F25-4308-8C83-B5DA4B5BBA2C}" type="datetime1">
              <a:rPr lang="tr-TR" smtClean="0"/>
              <a:pPr/>
              <a:t>06.07.2016</a:t>
            </a:fld>
            <a:endParaRPr lang="tr-TR"/>
          </a:p>
        </p:txBody>
      </p:sp>
      <p:sp>
        <p:nvSpPr>
          <p:cNvPr id="5" name="4 Slayt Numarası Yer Tutucusu"/>
          <p:cNvSpPr>
            <a:spLocks noGrp="1"/>
          </p:cNvSpPr>
          <p:nvPr>
            <p:ph type="sldNum" sz="quarter" idx="12"/>
          </p:nvPr>
        </p:nvSpPr>
        <p:spPr/>
        <p:txBody>
          <a:bodyPr/>
          <a:lstStyle/>
          <a:p>
            <a:fld id="{0CAB5BCB-89B8-4C6C-A804-DAA5BF3103D7}" type="slidenum">
              <a:rPr lang="tr-TR" smtClean="0"/>
              <a:pPr/>
              <a:t>41</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620689"/>
            <a:ext cx="7772400" cy="576063"/>
          </a:xfrm>
        </p:spPr>
        <p:txBody>
          <a:bodyPr>
            <a:normAutofit fontScale="90000"/>
          </a:bodyPr>
          <a:lstStyle/>
          <a:p>
            <a:r>
              <a:rPr lang="tr-TR" sz="3200" dirty="0" smtClean="0">
                <a:solidFill>
                  <a:srgbClr val="FF0000"/>
                </a:solidFill>
              </a:rPr>
              <a:t>ÖĞRETMENLİK MESLEĞİ</a:t>
            </a:r>
            <a:endParaRPr lang="tr-TR" sz="3200" dirty="0">
              <a:solidFill>
                <a:srgbClr val="FF0000"/>
              </a:solidFill>
            </a:endParaRPr>
          </a:p>
        </p:txBody>
      </p:sp>
      <p:sp>
        <p:nvSpPr>
          <p:cNvPr id="3" name="2 Alt Başlık"/>
          <p:cNvSpPr>
            <a:spLocks noGrp="1"/>
          </p:cNvSpPr>
          <p:nvPr>
            <p:ph type="subTitle" idx="1"/>
          </p:nvPr>
        </p:nvSpPr>
        <p:spPr>
          <a:xfrm>
            <a:off x="683568" y="1484784"/>
            <a:ext cx="7560840" cy="4154016"/>
          </a:xfrm>
        </p:spPr>
        <p:txBody>
          <a:bodyPr>
            <a:normAutofit fontScale="85000" lnSpcReduction="20000"/>
          </a:bodyPr>
          <a:lstStyle/>
          <a:p>
            <a:pPr algn="l"/>
            <a:r>
              <a:rPr lang="tr-TR" dirty="0" smtClean="0">
                <a:solidFill>
                  <a:srgbClr val="FF0000"/>
                </a:solidFill>
              </a:rPr>
              <a:t> </a:t>
            </a:r>
            <a:r>
              <a:rPr lang="tr-TR" b="1" dirty="0"/>
              <a:t>(Ek fıkra: 1/3/2014-6528/5 md.)</a:t>
            </a:r>
            <a:r>
              <a:rPr lang="tr-TR" dirty="0"/>
              <a:t> Sınavda başarılı olanlar öğretmen olarak atanır. Sınavda başarılı olamayan aday öğretmenler il içinde veya dışında başka bir okulda görevlendirilerek bir yılın sonunda altıncı fıkrada belirtilen değerlendirmeye tekrar tabi tutulurlar.</a:t>
            </a:r>
          </a:p>
          <a:p>
            <a:pPr algn="l"/>
            <a:r>
              <a:rPr lang="tr-TR" b="1" dirty="0"/>
              <a:t>(Ek fıkra: 1/3/2014-6528/5 md.)</a:t>
            </a:r>
            <a:r>
              <a:rPr lang="tr-TR" dirty="0"/>
              <a:t> Aday öğretmenlik süresi sonunda sınava girmeye hak kazanamayanlar ile üst üste iki defa sınavda başarılı olamayanlar aday öğretmen unvanını kaybeder ve memuriyetle ilişiği kesilir.</a:t>
            </a:r>
          </a:p>
        </p:txBody>
      </p:sp>
      <p:sp>
        <p:nvSpPr>
          <p:cNvPr id="4" name="3 Veri Yer Tutucusu"/>
          <p:cNvSpPr>
            <a:spLocks noGrp="1"/>
          </p:cNvSpPr>
          <p:nvPr>
            <p:ph type="dt" sz="half" idx="10"/>
          </p:nvPr>
        </p:nvSpPr>
        <p:spPr/>
        <p:txBody>
          <a:bodyPr/>
          <a:lstStyle/>
          <a:p>
            <a:fld id="{0A6A0477-A2D6-410E-A187-74D381FAA54B}" type="datetime1">
              <a:rPr lang="tr-TR" smtClean="0"/>
              <a:pPr/>
              <a:t>06.07.2016</a:t>
            </a:fld>
            <a:endParaRPr lang="tr-TR"/>
          </a:p>
        </p:txBody>
      </p:sp>
      <p:sp>
        <p:nvSpPr>
          <p:cNvPr id="5" name="4 Slayt Numarası Yer Tutucusu"/>
          <p:cNvSpPr>
            <a:spLocks noGrp="1"/>
          </p:cNvSpPr>
          <p:nvPr>
            <p:ph type="sldNum" sz="quarter" idx="12"/>
          </p:nvPr>
        </p:nvSpPr>
        <p:spPr/>
        <p:txBody>
          <a:bodyPr/>
          <a:lstStyle/>
          <a:p>
            <a:fld id="{0CAB5BCB-89B8-4C6C-A804-DAA5BF3103D7}" type="slidenum">
              <a:rPr lang="tr-TR" smtClean="0"/>
              <a:pPr/>
              <a:t>42</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620689"/>
            <a:ext cx="7772400" cy="576063"/>
          </a:xfrm>
        </p:spPr>
        <p:txBody>
          <a:bodyPr>
            <a:normAutofit fontScale="90000"/>
          </a:bodyPr>
          <a:lstStyle/>
          <a:p>
            <a:r>
              <a:rPr lang="tr-TR" sz="3200" dirty="0" smtClean="0">
                <a:solidFill>
                  <a:srgbClr val="FF0000"/>
                </a:solidFill>
              </a:rPr>
              <a:t>ÖĞRETMENLİK MESLEĞİ</a:t>
            </a:r>
            <a:endParaRPr lang="tr-TR" sz="3200" dirty="0">
              <a:solidFill>
                <a:srgbClr val="FF0000"/>
              </a:solidFill>
            </a:endParaRPr>
          </a:p>
        </p:txBody>
      </p:sp>
      <p:sp>
        <p:nvSpPr>
          <p:cNvPr id="3" name="2 Alt Başlık"/>
          <p:cNvSpPr>
            <a:spLocks noGrp="1"/>
          </p:cNvSpPr>
          <p:nvPr>
            <p:ph type="subTitle" idx="1"/>
          </p:nvPr>
        </p:nvSpPr>
        <p:spPr>
          <a:xfrm>
            <a:off x="683568" y="1484784"/>
            <a:ext cx="7560840" cy="4154016"/>
          </a:xfrm>
        </p:spPr>
        <p:txBody>
          <a:bodyPr>
            <a:normAutofit lnSpcReduction="10000"/>
          </a:bodyPr>
          <a:lstStyle/>
          <a:p>
            <a:pPr algn="l"/>
            <a:r>
              <a:rPr lang="tr-TR" b="1" dirty="0"/>
              <a:t>(Ek fıkra: 1/3/2014-6528/5 md.)</a:t>
            </a:r>
            <a:r>
              <a:rPr lang="tr-TR" dirty="0"/>
              <a:t> Ancak aday öğretmenliğe başlamadan önce 14/7/1965 tarihli ve 657 sayılı Devlet Memurları Kanununa göre aday memurluğu kaldırılarak asli memurluğa atanmış olanlar hakkında sekizinci fıkra hükümleri uygulanmaz</a:t>
            </a:r>
            <a:r>
              <a:rPr lang="tr-TR" dirty="0" smtClean="0"/>
              <a:t>.</a:t>
            </a:r>
          </a:p>
          <a:p>
            <a:pPr algn="l"/>
            <a:r>
              <a:rPr lang="tr-TR" dirty="0" smtClean="0"/>
              <a:t> </a:t>
            </a:r>
            <a:r>
              <a:rPr lang="tr-TR" dirty="0"/>
              <a:t>Bu kişiler Bakanlıkta kazanılmış hak aylık derecelerine uygun memur kadrolarına atanırlar. </a:t>
            </a:r>
          </a:p>
        </p:txBody>
      </p:sp>
      <p:sp>
        <p:nvSpPr>
          <p:cNvPr id="4" name="3 Veri Yer Tutucusu"/>
          <p:cNvSpPr>
            <a:spLocks noGrp="1"/>
          </p:cNvSpPr>
          <p:nvPr>
            <p:ph type="dt" sz="half" idx="10"/>
          </p:nvPr>
        </p:nvSpPr>
        <p:spPr/>
        <p:txBody>
          <a:bodyPr/>
          <a:lstStyle/>
          <a:p>
            <a:fld id="{18386B95-CB5E-49F8-8ABF-16EA17CC5625}" type="datetime1">
              <a:rPr lang="tr-TR" smtClean="0"/>
              <a:pPr/>
              <a:t>06.07.2016</a:t>
            </a:fld>
            <a:endParaRPr lang="tr-TR"/>
          </a:p>
        </p:txBody>
      </p:sp>
      <p:sp>
        <p:nvSpPr>
          <p:cNvPr id="5" name="4 Slayt Numarası Yer Tutucusu"/>
          <p:cNvSpPr>
            <a:spLocks noGrp="1"/>
          </p:cNvSpPr>
          <p:nvPr>
            <p:ph type="sldNum" sz="quarter" idx="12"/>
          </p:nvPr>
        </p:nvSpPr>
        <p:spPr/>
        <p:txBody>
          <a:bodyPr/>
          <a:lstStyle/>
          <a:p>
            <a:fld id="{0CAB5BCB-89B8-4C6C-A804-DAA5BF3103D7}" type="slidenum">
              <a:rPr lang="tr-TR" smtClean="0"/>
              <a:pPr/>
              <a:t>43</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620689"/>
            <a:ext cx="7772400" cy="576063"/>
          </a:xfrm>
        </p:spPr>
        <p:txBody>
          <a:bodyPr>
            <a:normAutofit fontScale="90000"/>
          </a:bodyPr>
          <a:lstStyle/>
          <a:p>
            <a:r>
              <a:rPr lang="tr-TR" sz="3200" dirty="0" smtClean="0">
                <a:solidFill>
                  <a:srgbClr val="FF0000"/>
                </a:solidFill>
              </a:rPr>
              <a:t>ÖĞRETMENLİK MESLEĞİ</a:t>
            </a:r>
            <a:endParaRPr lang="tr-TR" sz="3200" dirty="0">
              <a:solidFill>
                <a:srgbClr val="FF0000"/>
              </a:solidFill>
            </a:endParaRPr>
          </a:p>
        </p:txBody>
      </p:sp>
      <p:sp>
        <p:nvSpPr>
          <p:cNvPr id="3" name="2 Alt Başlık"/>
          <p:cNvSpPr>
            <a:spLocks noGrp="1"/>
          </p:cNvSpPr>
          <p:nvPr>
            <p:ph type="subTitle" idx="1"/>
          </p:nvPr>
        </p:nvSpPr>
        <p:spPr>
          <a:xfrm>
            <a:off x="683568" y="1484784"/>
            <a:ext cx="7560840" cy="4154016"/>
          </a:xfrm>
        </p:spPr>
        <p:txBody>
          <a:bodyPr>
            <a:normAutofit fontScale="92500" lnSpcReduction="20000"/>
          </a:bodyPr>
          <a:lstStyle/>
          <a:p>
            <a:pPr algn="l"/>
            <a:r>
              <a:rPr lang="tr-TR" dirty="0" smtClean="0">
                <a:solidFill>
                  <a:srgbClr val="FF0000"/>
                </a:solidFill>
              </a:rPr>
              <a:t> </a:t>
            </a:r>
            <a:r>
              <a:rPr lang="tr-TR" b="1" dirty="0"/>
              <a:t>(Ek fıkra: 1/3/2014-6528/5 md.)</a:t>
            </a:r>
            <a:r>
              <a:rPr lang="tr-TR" dirty="0"/>
              <a:t> Sınav komisyonu üyeleri; Bakanlık personeli, diğer kamu kurum ve kuruluşlarında çalışan personel ile öğretim elemanları arasından seçilir. Bakanlık gerekli gördüğünde illerde veya merkezde birden fazla komisyon oluşturabilir. Performans değerlendirmesinde dikkate alınacak meslekî ölçütler, sınav konuları, komisyon üyelerinin seçimi, görevleri, çalışma usul ve esasları ile sınava ilişkin diğer hususlar yönetmelikle düzenlenir. </a:t>
            </a:r>
          </a:p>
        </p:txBody>
      </p:sp>
      <p:sp>
        <p:nvSpPr>
          <p:cNvPr id="4" name="3 Veri Yer Tutucusu"/>
          <p:cNvSpPr>
            <a:spLocks noGrp="1"/>
          </p:cNvSpPr>
          <p:nvPr>
            <p:ph type="dt" sz="half" idx="10"/>
          </p:nvPr>
        </p:nvSpPr>
        <p:spPr/>
        <p:txBody>
          <a:bodyPr/>
          <a:lstStyle/>
          <a:p>
            <a:fld id="{0DE2A4C2-FB48-48EC-A114-9F8AF4C8E314}" type="datetime1">
              <a:rPr lang="tr-TR" smtClean="0"/>
              <a:pPr/>
              <a:t>06.07.2016</a:t>
            </a:fld>
            <a:endParaRPr lang="tr-TR"/>
          </a:p>
        </p:txBody>
      </p:sp>
      <p:sp>
        <p:nvSpPr>
          <p:cNvPr id="5" name="4 Slayt Numarası Yer Tutucusu"/>
          <p:cNvSpPr>
            <a:spLocks noGrp="1"/>
          </p:cNvSpPr>
          <p:nvPr>
            <p:ph type="sldNum" sz="quarter" idx="12"/>
          </p:nvPr>
        </p:nvSpPr>
        <p:spPr/>
        <p:txBody>
          <a:bodyPr/>
          <a:lstStyle/>
          <a:p>
            <a:fld id="{0CAB5BCB-89B8-4C6C-A804-DAA5BF3103D7}" type="slidenum">
              <a:rPr lang="tr-TR" smtClean="0"/>
              <a:pPr/>
              <a:t>44</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620689"/>
            <a:ext cx="7772400" cy="576063"/>
          </a:xfrm>
        </p:spPr>
        <p:txBody>
          <a:bodyPr>
            <a:normAutofit fontScale="90000"/>
          </a:bodyPr>
          <a:lstStyle/>
          <a:p>
            <a:r>
              <a:rPr lang="tr-TR" sz="3200" dirty="0" smtClean="0">
                <a:solidFill>
                  <a:srgbClr val="FF0000"/>
                </a:solidFill>
              </a:rPr>
              <a:t>ÖĞRETMENLİK MESLEĞİ</a:t>
            </a:r>
            <a:endParaRPr lang="tr-TR" sz="3200" dirty="0">
              <a:solidFill>
                <a:srgbClr val="FF0000"/>
              </a:solidFill>
            </a:endParaRPr>
          </a:p>
        </p:txBody>
      </p:sp>
      <p:sp>
        <p:nvSpPr>
          <p:cNvPr id="3" name="2 Alt Başlık"/>
          <p:cNvSpPr>
            <a:spLocks noGrp="1"/>
          </p:cNvSpPr>
          <p:nvPr>
            <p:ph type="subTitle" idx="1"/>
          </p:nvPr>
        </p:nvSpPr>
        <p:spPr>
          <a:xfrm>
            <a:off x="683568" y="1484784"/>
            <a:ext cx="7560840" cy="4154016"/>
          </a:xfrm>
        </p:spPr>
        <p:txBody>
          <a:bodyPr>
            <a:normAutofit/>
          </a:bodyPr>
          <a:lstStyle/>
          <a:p>
            <a:pPr algn="l"/>
            <a:r>
              <a:rPr lang="tr-TR" b="1" dirty="0"/>
              <a:t>(Ek fıkra: 1/3/2014-6528/5 md.) </a:t>
            </a:r>
            <a:r>
              <a:rPr lang="tr-TR" dirty="0"/>
              <a:t>Bu maddenin uygulanmasına ilişkin olarak 14/7/1965 tarihli ve 657 sayılı Devlet Memurları Kanununun aday memurluk ile ilgili hükümleri aday öğretmenler hakkında uygulanmaz</a:t>
            </a:r>
            <a:r>
              <a:rPr lang="tr-TR" dirty="0" smtClean="0"/>
              <a:t>.</a:t>
            </a:r>
            <a:endParaRPr lang="tr-TR" dirty="0"/>
          </a:p>
        </p:txBody>
      </p:sp>
      <p:sp>
        <p:nvSpPr>
          <p:cNvPr id="4" name="3 Veri Yer Tutucusu"/>
          <p:cNvSpPr>
            <a:spLocks noGrp="1"/>
          </p:cNvSpPr>
          <p:nvPr>
            <p:ph type="dt" sz="half" idx="10"/>
          </p:nvPr>
        </p:nvSpPr>
        <p:spPr/>
        <p:txBody>
          <a:bodyPr/>
          <a:lstStyle/>
          <a:p>
            <a:fld id="{6F14FECC-CF7E-4305-AA67-E8D82154F89C}" type="datetime1">
              <a:rPr lang="tr-TR" smtClean="0"/>
              <a:pPr/>
              <a:t>06.07.2016</a:t>
            </a:fld>
            <a:endParaRPr lang="tr-TR"/>
          </a:p>
        </p:txBody>
      </p:sp>
      <p:sp>
        <p:nvSpPr>
          <p:cNvPr id="5" name="4 Slayt Numarası Yer Tutucusu"/>
          <p:cNvSpPr>
            <a:spLocks noGrp="1"/>
          </p:cNvSpPr>
          <p:nvPr>
            <p:ph type="sldNum" sz="quarter" idx="12"/>
          </p:nvPr>
        </p:nvSpPr>
        <p:spPr/>
        <p:txBody>
          <a:bodyPr/>
          <a:lstStyle/>
          <a:p>
            <a:fld id="{0CAB5BCB-89B8-4C6C-A804-DAA5BF3103D7}" type="slidenum">
              <a:rPr lang="tr-TR" smtClean="0"/>
              <a:pPr/>
              <a:t>45</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620689"/>
            <a:ext cx="7772400" cy="576063"/>
          </a:xfrm>
        </p:spPr>
        <p:txBody>
          <a:bodyPr>
            <a:normAutofit fontScale="90000"/>
          </a:bodyPr>
          <a:lstStyle/>
          <a:p>
            <a:r>
              <a:rPr lang="tr-TR" sz="3200" dirty="0" smtClean="0">
                <a:solidFill>
                  <a:srgbClr val="FF0000"/>
                </a:solidFill>
              </a:rPr>
              <a:t>ÖĞRETMENLİK MESLEĞİ</a:t>
            </a:r>
            <a:endParaRPr lang="tr-TR" sz="3200" dirty="0">
              <a:solidFill>
                <a:srgbClr val="FF0000"/>
              </a:solidFill>
            </a:endParaRPr>
          </a:p>
        </p:txBody>
      </p:sp>
      <p:sp>
        <p:nvSpPr>
          <p:cNvPr id="3" name="2 Alt Başlık"/>
          <p:cNvSpPr>
            <a:spLocks noGrp="1"/>
          </p:cNvSpPr>
          <p:nvPr>
            <p:ph type="subTitle" idx="1"/>
          </p:nvPr>
        </p:nvSpPr>
        <p:spPr>
          <a:xfrm>
            <a:off x="683568" y="1484784"/>
            <a:ext cx="7560840" cy="4154016"/>
          </a:xfrm>
        </p:spPr>
        <p:txBody>
          <a:bodyPr>
            <a:normAutofit fontScale="92500" lnSpcReduction="20000"/>
          </a:bodyPr>
          <a:lstStyle/>
          <a:p>
            <a:pPr algn="l"/>
            <a:r>
              <a:rPr lang="tr-TR" b="1" dirty="0"/>
              <a:t>(Ek fıkra: 30/6/2004-5204/1 md.) </a:t>
            </a:r>
            <a:r>
              <a:rPr lang="tr-TR" dirty="0"/>
              <a:t>Kariyer basamaklarında yükselmede kıdem, eğitim ((…) (1)  lisansüstü eğitim), etkinlikler (bilimsel, kültürel, sanatsal ve sportif çalışmalar) ve sicil (iş başarımı) puanları ile sınav sonuçları esas alınır. Değerlendirme 100 tam puan üzerinden yapılır. Değerlendirme puanının % 10'unu kıdem, % 20'sini eğitim, % 10'unu etkinlikler, % 10'unu sicil (iş başarımı) ve % 50'sini de sınav puanı oluşturur. </a:t>
            </a:r>
          </a:p>
        </p:txBody>
      </p:sp>
      <p:sp>
        <p:nvSpPr>
          <p:cNvPr id="4" name="3 Veri Yer Tutucusu"/>
          <p:cNvSpPr>
            <a:spLocks noGrp="1"/>
          </p:cNvSpPr>
          <p:nvPr>
            <p:ph type="dt" sz="half" idx="10"/>
          </p:nvPr>
        </p:nvSpPr>
        <p:spPr/>
        <p:txBody>
          <a:bodyPr/>
          <a:lstStyle/>
          <a:p>
            <a:fld id="{572C4BEB-A1D7-43D4-A210-C48DBFC54F37}" type="datetime1">
              <a:rPr lang="tr-TR" smtClean="0"/>
              <a:pPr/>
              <a:t>06.07.2016</a:t>
            </a:fld>
            <a:endParaRPr lang="tr-TR"/>
          </a:p>
        </p:txBody>
      </p:sp>
      <p:sp>
        <p:nvSpPr>
          <p:cNvPr id="5" name="4 Slayt Numarası Yer Tutucusu"/>
          <p:cNvSpPr>
            <a:spLocks noGrp="1"/>
          </p:cNvSpPr>
          <p:nvPr>
            <p:ph type="sldNum" sz="quarter" idx="12"/>
          </p:nvPr>
        </p:nvSpPr>
        <p:spPr/>
        <p:txBody>
          <a:bodyPr/>
          <a:lstStyle/>
          <a:p>
            <a:fld id="{0CAB5BCB-89B8-4C6C-A804-DAA5BF3103D7}" type="slidenum">
              <a:rPr lang="tr-TR" smtClean="0"/>
              <a:pPr/>
              <a:t>46</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620689"/>
            <a:ext cx="7772400" cy="576063"/>
          </a:xfrm>
        </p:spPr>
        <p:txBody>
          <a:bodyPr>
            <a:normAutofit fontScale="90000"/>
          </a:bodyPr>
          <a:lstStyle/>
          <a:p>
            <a:r>
              <a:rPr lang="tr-TR" sz="3200" dirty="0" smtClean="0">
                <a:solidFill>
                  <a:srgbClr val="FF0000"/>
                </a:solidFill>
              </a:rPr>
              <a:t>ÖĞRETMENLİK MESLEĞİ</a:t>
            </a:r>
            <a:endParaRPr lang="tr-TR" sz="3200" dirty="0">
              <a:solidFill>
                <a:srgbClr val="FF0000"/>
              </a:solidFill>
            </a:endParaRPr>
          </a:p>
        </p:txBody>
      </p:sp>
      <p:sp>
        <p:nvSpPr>
          <p:cNvPr id="3" name="2 Alt Başlık"/>
          <p:cNvSpPr>
            <a:spLocks noGrp="1"/>
          </p:cNvSpPr>
          <p:nvPr>
            <p:ph type="subTitle" idx="1"/>
          </p:nvPr>
        </p:nvSpPr>
        <p:spPr>
          <a:xfrm>
            <a:off x="683568" y="1484784"/>
            <a:ext cx="7560840" cy="4154016"/>
          </a:xfrm>
        </p:spPr>
        <p:txBody>
          <a:bodyPr>
            <a:normAutofit fontScale="92500" lnSpcReduction="10000"/>
          </a:bodyPr>
          <a:lstStyle/>
          <a:p>
            <a:pPr algn="l"/>
            <a:r>
              <a:rPr lang="tr-TR" b="1" dirty="0"/>
              <a:t>(Ek fıkra: 30/6/2004-5204/1 md.) </a:t>
            </a:r>
            <a:r>
              <a:rPr lang="tr-TR" dirty="0"/>
              <a:t>Kariyer basamaklarında yükselecekler değerlendirme puanlarına göre başarı sıralamasına alınır. Değerlendirmeye alınmak için sınav tam puanının en az % 60'ını almış olmak şartı aranır</a:t>
            </a:r>
            <a:r>
              <a:rPr lang="tr-TR" dirty="0" smtClean="0"/>
              <a:t>.</a:t>
            </a:r>
          </a:p>
          <a:p>
            <a:pPr algn="l"/>
            <a:r>
              <a:rPr lang="tr-TR" b="1" dirty="0"/>
              <a:t>(Ek fıkra: 10/9/2014-6552/95 md.)</a:t>
            </a:r>
            <a:r>
              <a:rPr lang="tr-TR" dirty="0"/>
              <a:t> Öğretmenlerin hizmet sürelerine ve/veya isteğe bağlı il içi veya il dışı yer değiştirmelerine ilişkin usul ve esaslar yönetmelikle belirlenir.</a:t>
            </a:r>
          </a:p>
          <a:p>
            <a:endParaRPr lang="tr-TR" dirty="0"/>
          </a:p>
        </p:txBody>
      </p:sp>
      <p:sp>
        <p:nvSpPr>
          <p:cNvPr id="4" name="3 Veri Yer Tutucusu"/>
          <p:cNvSpPr>
            <a:spLocks noGrp="1"/>
          </p:cNvSpPr>
          <p:nvPr>
            <p:ph type="dt" sz="half" idx="10"/>
          </p:nvPr>
        </p:nvSpPr>
        <p:spPr/>
        <p:txBody>
          <a:bodyPr/>
          <a:lstStyle/>
          <a:p>
            <a:fld id="{CA107E5E-E858-405F-83DD-F6566049A782}" type="datetime1">
              <a:rPr lang="tr-TR" smtClean="0"/>
              <a:pPr/>
              <a:t>06.07.2016</a:t>
            </a:fld>
            <a:endParaRPr lang="tr-TR"/>
          </a:p>
        </p:txBody>
      </p:sp>
      <p:sp>
        <p:nvSpPr>
          <p:cNvPr id="5" name="4 Slayt Numarası Yer Tutucusu"/>
          <p:cNvSpPr>
            <a:spLocks noGrp="1"/>
          </p:cNvSpPr>
          <p:nvPr>
            <p:ph type="sldNum" sz="quarter" idx="12"/>
          </p:nvPr>
        </p:nvSpPr>
        <p:spPr/>
        <p:txBody>
          <a:bodyPr/>
          <a:lstStyle/>
          <a:p>
            <a:fld id="{0CAB5BCB-89B8-4C6C-A804-DAA5BF3103D7}" type="slidenum">
              <a:rPr lang="tr-TR" smtClean="0"/>
              <a:pPr/>
              <a:t>47</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620689"/>
            <a:ext cx="7772400" cy="576063"/>
          </a:xfrm>
        </p:spPr>
        <p:txBody>
          <a:bodyPr>
            <a:normAutofit fontScale="90000"/>
          </a:bodyPr>
          <a:lstStyle/>
          <a:p>
            <a:r>
              <a:rPr lang="tr-TR" sz="3200" dirty="0" smtClean="0">
                <a:solidFill>
                  <a:srgbClr val="FF0000"/>
                </a:solidFill>
              </a:rPr>
              <a:t>ÖĞRETMENLİK MESLEĞİ</a:t>
            </a:r>
            <a:endParaRPr lang="tr-TR" sz="3200" dirty="0">
              <a:solidFill>
                <a:srgbClr val="FF0000"/>
              </a:solidFill>
            </a:endParaRPr>
          </a:p>
        </p:txBody>
      </p:sp>
      <p:sp>
        <p:nvSpPr>
          <p:cNvPr id="3" name="2 Alt Başlık"/>
          <p:cNvSpPr>
            <a:spLocks noGrp="1"/>
          </p:cNvSpPr>
          <p:nvPr>
            <p:ph type="subTitle" idx="1"/>
          </p:nvPr>
        </p:nvSpPr>
        <p:spPr>
          <a:xfrm>
            <a:off x="683568" y="1484784"/>
            <a:ext cx="7560840" cy="4154016"/>
          </a:xfrm>
        </p:spPr>
        <p:txBody>
          <a:bodyPr>
            <a:normAutofit fontScale="92500" lnSpcReduction="10000"/>
          </a:bodyPr>
          <a:lstStyle/>
          <a:p>
            <a:pPr algn="l"/>
            <a:r>
              <a:rPr lang="tr-TR" b="1" dirty="0" smtClean="0">
                <a:solidFill>
                  <a:srgbClr val="FF0000"/>
                </a:solidFill>
              </a:rPr>
              <a:t> </a:t>
            </a:r>
            <a:r>
              <a:rPr lang="tr-TR" i="1" dirty="0">
                <a:solidFill>
                  <a:srgbClr val="FF0000"/>
                </a:solidFill>
              </a:rPr>
              <a:t>II – Milli Eğitim Bakanlığına bağlı "Eğitim Yüksekokulu " açma yetkisi: </a:t>
            </a:r>
            <a:endParaRPr lang="tr-TR" dirty="0">
              <a:solidFill>
                <a:srgbClr val="FF0000"/>
              </a:solidFill>
            </a:endParaRPr>
          </a:p>
          <a:p>
            <a:pPr algn="l"/>
            <a:r>
              <a:rPr lang="tr-TR" b="1" dirty="0"/>
              <a:t>Madde 44 – (Değişik: 16/6/1983 - 2842/12 md.) </a:t>
            </a:r>
            <a:endParaRPr lang="tr-TR" dirty="0"/>
          </a:p>
          <a:p>
            <a:pPr algn="l"/>
            <a:r>
              <a:rPr lang="tr-TR" dirty="0"/>
              <a:t>Öğretmenlik formasyonu veren ve öğretmen yetiştiren Milli Eğitim Bakanlığına bağlı eğitim yüksekokulları, Yükseköğretim Kurulunun görüşü alınarak, Bakanlar Kurulu kararı ile kurulabilirler. </a:t>
            </a:r>
          </a:p>
        </p:txBody>
      </p:sp>
      <p:sp>
        <p:nvSpPr>
          <p:cNvPr id="4" name="3 Veri Yer Tutucusu"/>
          <p:cNvSpPr>
            <a:spLocks noGrp="1"/>
          </p:cNvSpPr>
          <p:nvPr>
            <p:ph type="dt" sz="half" idx="10"/>
          </p:nvPr>
        </p:nvSpPr>
        <p:spPr/>
        <p:txBody>
          <a:bodyPr/>
          <a:lstStyle/>
          <a:p>
            <a:fld id="{8048CAED-47DF-46F0-9CB6-0D9E4AB09E56}" type="datetime1">
              <a:rPr lang="tr-TR" smtClean="0"/>
              <a:pPr/>
              <a:t>06.07.2016</a:t>
            </a:fld>
            <a:endParaRPr lang="tr-TR"/>
          </a:p>
        </p:txBody>
      </p:sp>
      <p:sp>
        <p:nvSpPr>
          <p:cNvPr id="5" name="4 Slayt Numarası Yer Tutucusu"/>
          <p:cNvSpPr>
            <a:spLocks noGrp="1"/>
          </p:cNvSpPr>
          <p:nvPr>
            <p:ph type="sldNum" sz="quarter" idx="12"/>
          </p:nvPr>
        </p:nvSpPr>
        <p:spPr/>
        <p:txBody>
          <a:bodyPr/>
          <a:lstStyle/>
          <a:p>
            <a:fld id="{0CAB5BCB-89B8-4C6C-A804-DAA5BF3103D7}" type="slidenum">
              <a:rPr lang="tr-TR" smtClean="0"/>
              <a:pPr/>
              <a:t>48</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620689"/>
            <a:ext cx="7772400" cy="576063"/>
          </a:xfrm>
        </p:spPr>
        <p:txBody>
          <a:bodyPr>
            <a:normAutofit fontScale="90000"/>
          </a:bodyPr>
          <a:lstStyle/>
          <a:p>
            <a:r>
              <a:rPr lang="tr-TR" sz="3200" dirty="0" smtClean="0">
                <a:solidFill>
                  <a:srgbClr val="FF0000"/>
                </a:solidFill>
              </a:rPr>
              <a:t>ÖĞRETMENLİK MESLEĞİ</a:t>
            </a:r>
            <a:endParaRPr lang="tr-TR" sz="3200" dirty="0">
              <a:solidFill>
                <a:srgbClr val="FF0000"/>
              </a:solidFill>
            </a:endParaRPr>
          </a:p>
        </p:txBody>
      </p:sp>
      <p:sp>
        <p:nvSpPr>
          <p:cNvPr id="3" name="2 Alt Başlık"/>
          <p:cNvSpPr>
            <a:spLocks noGrp="1"/>
          </p:cNvSpPr>
          <p:nvPr>
            <p:ph type="subTitle" idx="1"/>
          </p:nvPr>
        </p:nvSpPr>
        <p:spPr>
          <a:xfrm>
            <a:off x="683568" y="1484784"/>
            <a:ext cx="7560840" cy="4154016"/>
          </a:xfrm>
        </p:spPr>
        <p:txBody>
          <a:bodyPr>
            <a:normAutofit fontScale="85000" lnSpcReduction="10000"/>
          </a:bodyPr>
          <a:lstStyle/>
          <a:p>
            <a:pPr algn="l"/>
            <a:r>
              <a:rPr lang="tr-TR" b="1" dirty="0" smtClean="0"/>
              <a:t> </a:t>
            </a:r>
            <a:r>
              <a:rPr lang="tr-TR" i="1" dirty="0">
                <a:solidFill>
                  <a:srgbClr val="FF0000"/>
                </a:solidFill>
              </a:rPr>
              <a:t>III – Öğretmenlerin nitelikleri ve seçimi: </a:t>
            </a:r>
            <a:endParaRPr lang="tr-TR" dirty="0">
              <a:solidFill>
                <a:srgbClr val="FF0000"/>
              </a:solidFill>
            </a:endParaRPr>
          </a:p>
          <a:p>
            <a:pPr algn="l"/>
            <a:r>
              <a:rPr lang="tr-TR" b="1" dirty="0"/>
              <a:t>Madde 45 –</a:t>
            </a:r>
            <a:r>
              <a:rPr lang="tr-TR" dirty="0"/>
              <a:t> Öğretmen adaylarında genel kültür, özel alan eğitimi ve </a:t>
            </a:r>
            <a:r>
              <a:rPr lang="tr-TR" dirty="0" err="1"/>
              <a:t>pedagöjik</a:t>
            </a:r>
            <a:r>
              <a:rPr lang="tr-TR" dirty="0"/>
              <a:t> formasyon bakımından aranacak nitelikler Milli Eğitim Bakanlığınca tespit olunur. </a:t>
            </a:r>
          </a:p>
          <a:p>
            <a:pPr algn="l"/>
            <a:r>
              <a:rPr lang="tr-TR" b="1" dirty="0"/>
              <a:t>(Değişik: 16/6/1983 - 2842/13 md.) </a:t>
            </a:r>
            <a:r>
              <a:rPr lang="tr-TR" dirty="0"/>
              <a:t>Öğretmenler,öğretmen yetiştiren yükseköğretim kurumlarından ve bunlara denkliği kabul edilen yurtdışı yükseköğretim kurumlarından mezun olanlar arasından, Milli Eğitim Bakanlığınca seçilirler. </a:t>
            </a:r>
          </a:p>
        </p:txBody>
      </p:sp>
      <p:sp>
        <p:nvSpPr>
          <p:cNvPr id="4" name="3 Veri Yer Tutucusu"/>
          <p:cNvSpPr>
            <a:spLocks noGrp="1"/>
          </p:cNvSpPr>
          <p:nvPr>
            <p:ph type="dt" sz="half" idx="10"/>
          </p:nvPr>
        </p:nvSpPr>
        <p:spPr/>
        <p:txBody>
          <a:bodyPr/>
          <a:lstStyle/>
          <a:p>
            <a:fld id="{708C6859-5589-46C8-B636-4A5D7E8878F9}" type="datetime1">
              <a:rPr lang="tr-TR" smtClean="0"/>
              <a:pPr/>
              <a:t>06.07.2016</a:t>
            </a:fld>
            <a:endParaRPr lang="tr-TR"/>
          </a:p>
        </p:txBody>
      </p:sp>
      <p:sp>
        <p:nvSpPr>
          <p:cNvPr id="5" name="4 Slayt Numarası Yer Tutucusu"/>
          <p:cNvSpPr>
            <a:spLocks noGrp="1"/>
          </p:cNvSpPr>
          <p:nvPr>
            <p:ph type="sldNum" sz="quarter" idx="12"/>
          </p:nvPr>
        </p:nvSpPr>
        <p:spPr/>
        <p:txBody>
          <a:bodyPr/>
          <a:lstStyle/>
          <a:p>
            <a:fld id="{0CAB5BCB-89B8-4C6C-A804-DAA5BF3103D7}" type="slidenum">
              <a:rPr lang="tr-TR" smtClean="0"/>
              <a:pPr/>
              <a:t>49</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404665"/>
            <a:ext cx="7772400" cy="792088"/>
          </a:xfrm>
        </p:spPr>
        <p:txBody>
          <a:bodyPr>
            <a:normAutofit fontScale="90000"/>
          </a:bodyPr>
          <a:lstStyle/>
          <a:p>
            <a:r>
              <a:rPr lang="tr-TR" sz="2800" i="1" dirty="0" smtClean="0"/>
              <a:t/>
            </a:r>
            <a:br>
              <a:rPr lang="tr-TR" sz="2800" i="1" dirty="0" smtClean="0"/>
            </a:br>
            <a:r>
              <a:rPr lang="tr-TR" sz="2800" i="1" dirty="0" smtClean="0">
                <a:solidFill>
                  <a:srgbClr val="FF0000"/>
                </a:solidFill>
              </a:rPr>
              <a:t>ÖRGÜN EĞİTİM </a:t>
            </a:r>
            <a:r>
              <a:rPr lang="tr-TR" sz="2800" i="1" dirty="0" smtClean="0"/>
              <a:t/>
            </a:r>
            <a:br>
              <a:rPr lang="tr-TR" sz="2800" i="1" dirty="0" smtClean="0"/>
            </a:br>
            <a:r>
              <a:rPr lang="tr-TR" sz="2800" i="1" dirty="0" smtClean="0">
                <a:solidFill>
                  <a:srgbClr val="FF0000"/>
                </a:solidFill>
              </a:rPr>
              <a:t>A</a:t>
            </a:r>
            <a:r>
              <a:rPr lang="tr-TR" sz="2800" i="1" dirty="0">
                <a:solidFill>
                  <a:srgbClr val="FF0000"/>
                </a:solidFill>
              </a:rPr>
              <a:t>) Okul öncesi eğitimi: </a:t>
            </a:r>
            <a:r>
              <a:rPr lang="tr-TR" sz="2800" dirty="0"/>
              <a:t/>
            </a:r>
            <a:br>
              <a:rPr lang="tr-TR" sz="2800" dirty="0"/>
            </a:br>
            <a:endParaRPr lang="tr-TR" sz="3200" dirty="0">
              <a:solidFill>
                <a:srgbClr val="FF0000"/>
              </a:solidFill>
            </a:endParaRPr>
          </a:p>
        </p:txBody>
      </p:sp>
      <p:sp>
        <p:nvSpPr>
          <p:cNvPr id="3" name="2 Alt Başlık"/>
          <p:cNvSpPr>
            <a:spLocks noGrp="1"/>
          </p:cNvSpPr>
          <p:nvPr>
            <p:ph type="subTitle" idx="1"/>
          </p:nvPr>
        </p:nvSpPr>
        <p:spPr>
          <a:xfrm>
            <a:off x="683568" y="1340768"/>
            <a:ext cx="7560840" cy="4298032"/>
          </a:xfrm>
        </p:spPr>
        <p:txBody>
          <a:bodyPr>
            <a:normAutofit fontScale="70000" lnSpcReduction="20000"/>
          </a:bodyPr>
          <a:lstStyle/>
          <a:p>
            <a:pPr algn="l"/>
            <a:r>
              <a:rPr lang="tr-TR" dirty="0" smtClean="0">
                <a:solidFill>
                  <a:srgbClr val="FF0000"/>
                </a:solidFill>
              </a:rPr>
              <a:t> </a:t>
            </a:r>
            <a:r>
              <a:rPr lang="tr-TR" i="1" dirty="0">
                <a:solidFill>
                  <a:srgbClr val="FF0000"/>
                </a:solidFill>
              </a:rPr>
              <a:t>I – Kapsam: </a:t>
            </a:r>
            <a:endParaRPr lang="tr-TR" dirty="0">
              <a:solidFill>
                <a:srgbClr val="FF0000"/>
              </a:solidFill>
            </a:endParaRPr>
          </a:p>
          <a:p>
            <a:pPr algn="l"/>
            <a:r>
              <a:rPr lang="tr-TR" b="1" dirty="0">
                <a:solidFill>
                  <a:schemeClr val="tx1"/>
                </a:solidFill>
              </a:rPr>
              <a:t>Madde 19 –</a:t>
            </a:r>
            <a:r>
              <a:rPr lang="tr-TR" dirty="0">
                <a:solidFill>
                  <a:schemeClr val="tx1"/>
                </a:solidFill>
              </a:rPr>
              <a:t> Okul öncesi eğitimi, mecburi ilköğrenim çağına gelmemiş çocukların eğitimini kapsar. </a:t>
            </a:r>
          </a:p>
          <a:p>
            <a:pPr algn="l"/>
            <a:r>
              <a:rPr lang="tr-TR" dirty="0">
                <a:solidFill>
                  <a:schemeClr val="tx1"/>
                </a:solidFill>
              </a:rPr>
              <a:t>Bu eğitim isteğe bağlıdır. </a:t>
            </a:r>
          </a:p>
          <a:p>
            <a:pPr algn="l"/>
            <a:r>
              <a:rPr lang="tr-TR" i="1" dirty="0">
                <a:solidFill>
                  <a:srgbClr val="FF0000"/>
                </a:solidFill>
              </a:rPr>
              <a:t>II – Amaç ve görevler: </a:t>
            </a:r>
            <a:endParaRPr lang="tr-TR" dirty="0">
              <a:solidFill>
                <a:srgbClr val="FF0000"/>
              </a:solidFill>
            </a:endParaRPr>
          </a:p>
          <a:p>
            <a:pPr algn="l"/>
            <a:r>
              <a:rPr lang="tr-TR" b="1" dirty="0">
                <a:solidFill>
                  <a:schemeClr val="tx1"/>
                </a:solidFill>
              </a:rPr>
              <a:t>Madde 20 –</a:t>
            </a:r>
            <a:r>
              <a:rPr lang="tr-TR" dirty="0">
                <a:solidFill>
                  <a:schemeClr val="tx1"/>
                </a:solidFill>
              </a:rPr>
              <a:t> Okul öncesi eğitiminin amaç ve görevleri, milli eğitimin genel amaçlarına ve temel ilkelerine uygun olarak, </a:t>
            </a:r>
          </a:p>
          <a:p>
            <a:pPr algn="l"/>
            <a:r>
              <a:rPr lang="tr-TR" dirty="0">
                <a:solidFill>
                  <a:schemeClr val="tx1"/>
                </a:solidFill>
              </a:rPr>
              <a:t>1. Çocukların beden, zihin ve duygu gelişmesini ve iyi alışkanlıklar kazanmasını sağlamak; </a:t>
            </a:r>
          </a:p>
          <a:p>
            <a:pPr algn="l"/>
            <a:r>
              <a:rPr lang="tr-TR" dirty="0">
                <a:solidFill>
                  <a:schemeClr val="tx1"/>
                </a:solidFill>
              </a:rPr>
              <a:t>2. Onları ilk öğretime hazırlamak; </a:t>
            </a:r>
          </a:p>
          <a:p>
            <a:pPr algn="l"/>
            <a:r>
              <a:rPr lang="tr-TR" dirty="0">
                <a:solidFill>
                  <a:schemeClr val="tx1"/>
                </a:solidFill>
              </a:rPr>
              <a:t>3. Şartları elverişsiz çevrelerden ve ailelerden gelen çocuklar için ortak bir yetişme ortamı yaratmak; </a:t>
            </a:r>
          </a:p>
          <a:p>
            <a:pPr algn="l"/>
            <a:r>
              <a:rPr lang="tr-TR" dirty="0">
                <a:solidFill>
                  <a:schemeClr val="tx1"/>
                </a:solidFill>
              </a:rPr>
              <a:t>4. Çocukların Türkçeyi doğru ve güzel konuşmalarını sağlamaktır. </a:t>
            </a:r>
          </a:p>
          <a:p>
            <a:pPr algn="l"/>
            <a:endParaRPr lang="tr-TR" dirty="0">
              <a:solidFill>
                <a:schemeClr val="tx1"/>
              </a:solidFill>
            </a:endParaRPr>
          </a:p>
        </p:txBody>
      </p:sp>
      <p:sp>
        <p:nvSpPr>
          <p:cNvPr id="4" name="3 Veri Yer Tutucusu"/>
          <p:cNvSpPr>
            <a:spLocks noGrp="1"/>
          </p:cNvSpPr>
          <p:nvPr>
            <p:ph type="dt" sz="half" idx="10"/>
          </p:nvPr>
        </p:nvSpPr>
        <p:spPr/>
        <p:txBody>
          <a:bodyPr/>
          <a:lstStyle/>
          <a:p>
            <a:fld id="{260D8AD0-0BD3-4095-9268-6F9F66030A59}" type="datetime1">
              <a:rPr lang="tr-TR" smtClean="0"/>
              <a:pPr/>
              <a:t>06.07.2016</a:t>
            </a:fld>
            <a:endParaRPr lang="tr-TR"/>
          </a:p>
        </p:txBody>
      </p:sp>
      <p:sp>
        <p:nvSpPr>
          <p:cNvPr id="5" name="4 Slayt Numarası Yer Tutucusu"/>
          <p:cNvSpPr>
            <a:spLocks noGrp="1"/>
          </p:cNvSpPr>
          <p:nvPr>
            <p:ph type="sldNum" sz="quarter" idx="12"/>
          </p:nvPr>
        </p:nvSpPr>
        <p:spPr/>
        <p:txBody>
          <a:bodyPr/>
          <a:lstStyle/>
          <a:p>
            <a:fld id="{0CAB5BCB-89B8-4C6C-A804-DAA5BF3103D7}" type="slidenum">
              <a:rPr lang="tr-TR" smtClean="0"/>
              <a:pPr/>
              <a:t>5</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620689"/>
            <a:ext cx="7772400" cy="576063"/>
          </a:xfrm>
        </p:spPr>
        <p:txBody>
          <a:bodyPr>
            <a:normAutofit fontScale="90000"/>
          </a:bodyPr>
          <a:lstStyle/>
          <a:p>
            <a:r>
              <a:rPr lang="tr-TR" sz="3200" dirty="0" smtClean="0">
                <a:solidFill>
                  <a:srgbClr val="FF0000"/>
                </a:solidFill>
              </a:rPr>
              <a:t>ÖĞRETMENLİK MESLEĞİ</a:t>
            </a:r>
            <a:endParaRPr lang="tr-TR" sz="3200" dirty="0">
              <a:solidFill>
                <a:srgbClr val="FF0000"/>
              </a:solidFill>
            </a:endParaRPr>
          </a:p>
        </p:txBody>
      </p:sp>
      <p:sp>
        <p:nvSpPr>
          <p:cNvPr id="3" name="2 Alt Başlık"/>
          <p:cNvSpPr>
            <a:spLocks noGrp="1"/>
          </p:cNvSpPr>
          <p:nvPr>
            <p:ph type="subTitle" idx="1"/>
          </p:nvPr>
        </p:nvSpPr>
        <p:spPr>
          <a:xfrm>
            <a:off x="683568" y="1484784"/>
            <a:ext cx="7560840" cy="4154016"/>
          </a:xfrm>
        </p:spPr>
        <p:txBody>
          <a:bodyPr>
            <a:normAutofit fontScale="92500" lnSpcReduction="20000"/>
          </a:bodyPr>
          <a:lstStyle/>
          <a:p>
            <a:pPr algn="l"/>
            <a:r>
              <a:rPr lang="tr-TR" b="1" dirty="0" smtClean="0"/>
              <a:t> </a:t>
            </a:r>
            <a:r>
              <a:rPr lang="tr-TR" dirty="0"/>
              <a:t>Yüksek öğrenimleri sırasında pedagojik formasyon kazanmamış olanların ihtiyaç duyulan alanlarda, öğretmenliğe atanmaları halinde bu gibilerin adaylık dönemi içinde yetişmeleri için Milli Eğitim Bakanlığınca gerekli tedbirler alınır. </a:t>
            </a:r>
          </a:p>
          <a:p>
            <a:pPr algn="l"/>
            <a:r>
              <a:rPr lang="tr-TR" dirty="0"/>
              <a:t>Hangi derece ve türdeki eğitim, öğretim, teftiş ve yönetim görevlerine, hangi seviye ve alanda öğrenim görmüş olanların ne gibi şartlarla seçilebilecekleri yönetmelikle düzenlenir. </a:t>
            </a:r>
          </a:p>
        </p:txBody>
      </p:sp>
      <p:sp>
        <p:nvSpPr>
          <p:cNvPr id="4" name="3 Veri Yer Tutucusu"/>
          <p:cNvSpPr>
            <a:spLocks noGrp="1"/>
          </p:cNvSpPr>
          <p:nvPr>
            <p:ph type="dt" sz="half" idx="10"/>
          </p:nvPr>
        </p:nvSpPr>
        <p:spPr/>
        <p:txBody>
          <a:bodyPr/>
          <a:lstStyle/>
          <a:p>
            <a:fld id="{5C20BCC2-7F32-4715-B429-BA8935C0544E}" type="datetime1">
              <a:rPr lang="tr-TR" smtClean="0"/>
              <a:pPr/>
              <a:t>06.07.2016</a:t>
            </a:fld>
            <a:endParaRPr lang="tr-TR"/>
          </a:p>
        </p:txBody>
      </p:sp>
      <p:sp>
        <p:nvSpPr>
          <p:cNvPr id="5" name="4 Slayt Numarası Yer Tutucusu"/>
          <p:cNvSpPr>
            <a:spLocks noGrp="1"/>
          </p:cNvSpPr>
          <p:nvPr>
            <p:ph type="sldNum" sz="quarter" idx="12"/>
          </p:nvPr>
        </p:nvSpPr>
        <p:spPr/>
        <p:txBody>
          <a:bodyPr/>
          <a:lstStyle/>
          <a:p>
            <a:fld id="{0CAB5BCB-89B8-4C6C-A804-DAA5BF3103D7}" type="slidenum">
              <a:rPr lang="tr-TR" smtClean="0"/>
              <a:pPr/>
              <a:t>50</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620689"/>
            <a:ext cx="7772400" cy="576063"/>
          </a:xfrm>
        </p:spPr>
        <p:txBody>
          <a:bodyPr>
            <a:normAutofit fontScale="90000"/>
          </a:bodyPr>
          <a:lstStyle/>
          <a:p>
            <a:r>
              <a:rPr lang="tr-TR" sz="3200" dirty="0" smtClean="0">
                <a:solidFill>
                  <a:srgbClr val="FF0000"/>
                </a:solidFill>
              </a:rPr>
              <a:t>ÖĞRETMENLİK MESLEĞİ</a:t>
            </a:r>
            <a:endParaRPr lang="tr-TR" sz="3200" dirty="0">
              <a:solidFill>
                <a:srgbClr val="FF0000"/>
              </a:solidFill>
            </a:endParaRPr>
          </a:p>
        </p:txBody>
      </p:sp>
      <p:sp>
        <p:nvSpPr>
          <p:cNvPr id="3" name="2 Alt Başlık"/>
          <p:cNvSpPr>
            <a:spLocks noGrp="1"/>
          </p:cNvSpPr>
          <p:nvPr>
            <p:ph type="subTitle" idx="1"/>
          </p:nvPr>
        </p:nvSpPr>
        <p:spPr>
          <a:xfrm>
            <a:off x="683568" y="1484784"/>
            <a:ext cx="7560840" cy="4154016"/>
          </a:xfrm>
        </p:spPr>
        <p:txBody>
          <a:bodyPr>
            <a:normAutofit/>
          </a:bodyPr>
          <a:lstStyle/>
          <a:p>
            <a:pPr algn="l"/>
            <a:r>
              <a:rPr lang="tr-TR" b="1" dirty="0" smtClean="0"/>
              <a:t> </a:t>
            </a:r>
            <a:r>
              <a:rPr lang="tr-TR" i="1" dirty="0">
                <a:solidFill>
                  <a:srgbClr val="FF0000"/>
                </a:solidFill>
              </a:rPr>
              <a:t>IV – Öğretmenlerin bölge hizmeti: </a:t>
            </a:r>
            <a:endParaRPr lang="tr-TR" dirty="0">
              <a:solidFill>
                <a:srgbClr val="FF0000"/>
              </a:solidFill>
            </a:endParaRPr>
          </a:p>
          <a:p>
            <a:pPr algn="l"/>
            <a:r>
              <a:rPr lang="tr-TR" b="1" dirty="0"/>
              <a:t>Madde 46 – </a:t>
            </a:r>
            <a:r>
              <a:rPr lang="tr-TR" dirty="0"/>
              <a:t>Öğretmenlikte yurdun çeşitli bölgelerinde görev yapmak esastır. </a:t>
            </a:r>
          </a:p>
          <a:p>
            <a:pPr algn="l"/>
            <a:r>
              <a:rPr lang="tr-TR" dirty="0"/>
              <a:t>Hizmet bölgeleri ve ihtiyaçlara göre bu bölgelerarası yer değiştirme esasları yönetmelikle düzenlenir. </a:t>
            </a:r>
          </a:p>
        </p:txBody>
      </p:sp>
      <p:sp>
        <p:nvSpPr>
          <p:cNvPr id="4" name="3 Veri Yer Tutucusu"/>
          <p:cNvSpPr>
            <a:spLocks noGrp="1"/>
          </p:cNvSpPr>
          <p:nvPr>
            <p:ph type="dt" sz="half" idx="10"/>
          </p:nvPr>
        </p:nvSpPr>
        <p:spPr/>
        <p:txBody>
          <a:bodyPr/>
          <a:lstStyle/>
          <a:p>
            <a:fld id="{A4F5AFEB-F729-46DF-8F71-13F6A6026451}" type="datetime1">
              <a:rPr lang="tr-TR" smtClean="0"/>
              <a:pPr/>
              <a:t>06.07.2016</a:t>
            </a:fld>
            <a:endParaRPr lang="tr-TR"/>
          </a:p>
        </p:txBody>
      </p:sp>
      <p:sp>
        <p:nvSpPr>
          <p:cNvPr id="5" name="4 Slayt Numarası Yer Tutucusu"/>
          <p:cNvSpPr>
            <a:spLocks noGrp="1"/>
          </p:cNvSpPr>
          <p:nvPr>
            <p:ph type="sldNum" sz="quarter" idx="12"/>
          </p:nvPr>
        </p:nvSpPr>
        <p:spPr/>
        <p:txBody>
          <a:bodyPr/>
          <a:lstStyle/>
          <a:p>
            <a:fld id="{0CAB5BCB-89B8-4C6C-A804-DAA5BF3103D7}" type="slidenum">
              <a:rPr lang="tr-TR" smtClean="0"/>
              <a:pPr/>
              <a:t>51</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620689"/>
            <a:ext cx="7772400" cy="576063"/>
          </a:xfrm>
        </p:spPr>
        <p:txBody>
          <a:bodyPr>
            <a:normAutofit fontScale="90000"/>
          </a:bodyPr>
          <a:lstStyle/>
          <a:p>
            <a:r>
              <a:rPr lang="tr-TR" sz="3200" dirty="0" smtClean="0">
                <a:solidFill>
                  <a:srgbClr val="FF0000"/>
                </a:solidFill>
              </a:rPr>
              <a:t>ÖĞRETMENLİK MESLEĞİ</a:t>
            </a:r>
            <a:endParaRPr lang="tr-TR" sz="3200" dirty="0">
              <a:solidFill>
                <a:srgbClr val="FF0000"/>
              </a:solidFill>
            </a:endParaRPr>
          </a:p>
        </p:txBody>
      </p:sp>
      <p:sp>
        <p:nvSpPr>
          <p:cNvPr id="3" name="2 Alt Başlık"/>
          <p:cNvSpPr>
            <a:spLocks noGrp="1"/>
          </p:cNvSpPr>
          <p:nvPr>
            <p:ph type="subTitle" idx="1"/>
          </p:nvPr>
        </p:nvSpPr>
        <p:spPr>
          <a:xfrm>
            <a:off x="683568" y="1484784"/>
            <a:ext cx="7560840" cy="4154016"/>
          </a:xfrm>
        </p:spPr>
        <p:txBody>
          <a:bodyPr>
            <a:normAutofit fontScale="92500" lnSpcReduction="20000"/>
          </a:bodyPr>
          <a:lstStyle/>
          <a:p>
            <a:pPr algn="l"/>
            <a:r>
              <a:rPr lang="tr-TR" b="1" dirty="0" smtClean="0">
                <a:solidFill>
                  <a:srgbClr val="FF0000"/>
                </a:solidFill>
              </a:rPr>
              <a:t> </a:t>
            </a:r>
            <a:r>
              <a:rPr lang="tr-TR" i="1" dirty="0">
                <a:solidFill>
                  <a:srgbClr val="FF0000"/>
                </a:solidFill>
              </a:rPr>
              <a:t>V – Uzman ve usta </a:t>
            </a:r>
            <a:r>
              <a:rPr lang="tr-TR" i="1" dirty="0" smtClean="0">
                <a:solidFill>
                  <a:srgbClr val="FF0000"/>
                </a:solidFill>
              </a:rPr>
              <a:t>öğreticiler: </a:t>
            </a:r>
            <a:endParaRPr lang="tr-TR" dirty="0">
              <a:solidFill>
                <a:srgbClr val="FF0000"/>
              </a:solidFill>
            </a:endParaRPr>
          </a:p>
          <a:p>
            <a:pPr algn="l"/>
            <a:r>
              <a:rPr lang="tr-TR" b="1" dirty="0"/>
              <a:t>Madde 47 – (Değişik: 16/6/1983 - 2842/14 md.) </a:t>
            </a:r>
            <a:endParaRPr lang="tr-TR" dirty="0"/>
          </a:p>
          <a:p>
            <a:pPr algn="l"/>
            <a:r>
              <a:rPr lang="tr-TR" dirty="0"/>
              <a:t>Örgün ve yaygın eğitim kurumlarında ve </a:t>
            </a:r>
            <a:r>
              <a:rPr lang="tr-TR" dirty="0" err="1"/>
              <a:t>hizmetiçi</a:t>
            </a:r>
            <a:r>
              <a:rPr lang="tr-TR" dirty="0"/>
              <a:t> yetiştirme kurs,seminer ve konferanslarında uzman ve usta öğreticiler de geçici veya sürekli olarak görevlendirilebilir. </a:t>
            </a:r>
          </a:p>
          <a:p>
            <a:pPr algn="l"/>
            <a:r>
              <a:rPr lang="tr-TR" dirty="0"/>
              <a:t>Öğretim tür ve seviyelerine göre uzman ve usta öğreticilerin seçimlerinde aranacak şartlar, görev ve yetkileri, yönetmeliklerle tespit edilir. </a:t>
            </a:r>
          </a:p>
          <a:p>
            <a:pPr algn="l"/>
            <a:endParaRPr lang="tr-TR" dirty="0"/>
          </a:p>
        </p:txBody>
      </p:sp>
      <p:sp>
        <p:nvSpPr>
          <p:cNvPr id="4" name="3 Veri Yer Tutucusu"/>
          <p:cNvSpPr>
            <a:spLocks noGrp="1"/>
          </p:cNvSpPr>
          <p:nvPr>
            <p:ph type="dt" sz="half" idx="10"/>
          </p:nvPr>
        </p:nvSpPr>
        <p:spPr/>
        <p:txBody>
          <a:bodyPr/>
          <a:lstStyle/>
          <a:p>
            <a:fld id="{C6240273-5ACA-4D10-AFF5-37F8BE667B64}" type="datetime1">
              <a:rPr lang="tr-TR" smtClean="0"/>
              <a:pPr/>
              <a:t>06.07.2016</a:t>
            </a:fld>
            <a:endParaRPr lang="tr-TR"/>
          </a:p>
        </p:txBody>
      </p:sp>
      <p:sp>
        <p:nvSpPr>
          <p:cNvPr id="5" name="4 Slayt Numarası Yer Tutucusu"/>
          <p:cNvSpPr>
            <a:spLocks noGrp="1"/>
          </p:cNvSpPr>
          <p:nvPr>
            <p:ph type="sldNum" sz="quarter" idx="12"/>
          </p:nvPr>
        </p:nvSpPr>
        <p:spPr/>
        <p:txBody>
          <a:bodyPr/>
          <a:lstStyle/>
          <a:p>
            <a:fld id="{0CAB5BCB-89B8-4C6C-A804-DAA5BF3103D7}" type="slidenum">
              <a:rPr lang="tr-TR" smtClean="0"/>
              <a:pPr/>
              <a:t>52</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620689"/>
            <a:ext cx="7772400" cy="576063"/>
          </a:xfrm>
        </p:spPr>
        <p:txBody>
          <a:bodyPr>
            <a:normAutofit fontScale="90000"/>
          </a:bodyPr>
          <a:lstStyle/>
          <a:p>
            <a:r>
              <a:rPr lang="tr-TR" sz="3200" dirty="0" smtClean="0">
                <a:solidFill>
                  <a:srgbClr val="FF0000"/>
                </a:solidFill>
              </a:rPr>
              <a:t>ÖĞRETMENLİK MESLEĞİ</a:t>
            </a:r>
            <a:endParaRPr lang="tr-TR" sz="3200" dirty="0">
              <a:solidFill>
                <a:srgbClr val="FF0000"/>
              </a:solidFill>
            </a:endParaRPr>
          </a:p>
        </p:txBody>
      </p:sp>
      <p:sp>
        <p:nvSpPr>
          <p:cNvPr id="3" name="2 Alt Başlık"/>
          <p:cNvSpPr>
            <a:spLocks noGrp="1"/>
          </p:cNvSpPr>
          <p:nvPr>
            <p:ph type="subTitle" idx="1"/>
          </p:nvPr>
        </p:nvSpPr>
        <p:spPr>
          <a:xfrm>
            <a:off x="683568" y="1484784"/>
            <a:ext cx="7560840" cy="4154016"/>
          </a:xfrm>
        </p:spPr>
        <p:txBody>
          <a:bodyPr>
            <a:normAutofit fontScale="92500" lnSpcReduction="10000"/>
          </a:bodyPr>
          <a:lstStyle/>
          <a:p>
            <a:pPr algn="l"/>
            <a:r>
              <a:rPr lang="tr-TR" b="1" dirty="0" smtClean="0"/>
              <a:t> </a:t>
            </a:r>
            <a:r>
              <a:rPr lang="tr-TR" i="1" dirty="0">
                <a:solidFill>
                  <a:srgbClr val="FF0000"/>
                </a:solidFill>
              </a:rPr>
              <a:t>VI – Öğretmenlerin hizmet içi yetiştirilmesi: </a:t>
            </a:r>
            <a:endParaRPr lang="tr-TR" dirty="0">
              <a:solidFill>
                <a:srgbClr val="FF0000"/>
              </a:solidFill>
            </a:endParaRPr>
          </a:p>
          <a:p>
            <a:pPr algn="l"/>
            <a:r>
              <a:rPr lang="tr-TR" b="1" dirty="0"/>
              <a:t>Madde 48 –</a:t>
            </a:r>
            <a:r>
              <a:rPr lang="tr-TR" dirty="0"/>
              <a:t> Öğretmenlerin daha üst öğrenim görmelerini sağlamak üzere yaz ve akşam okulları açılır veya hizmet içinde yetiştirilmeleri </a:t>
            </a:r>
            <a:r>
              <a:rPr lang="tr-TR" dirty="0" err="1"/>
              <a:t>maksadıyle</a:t>
            </a:r>
            <a:r>
              <a:rPr lang="tr-TR" dirty="0"/>
              <a:t> kurslar ve seminerler düzenlenir. </a:t>
            </a:r>
          </a:p>
          <a:p>
            <a:pPr algn="l"/>
            <a:r>
              <a:rPr lang="tr-TR" dirty="0"/>
              <a:t>Yaz ve akşam okulları öğretmen yetiştiren kurumlarca açılır; bunlara devam ederek yeterli krediyi dolduran öğretmenlere o kurumun belge veya diploması verilir. </a:t>
            </a:r>
          </a:p>
        </p:txBody>
      </p:sp>
      <p:sp>
        <p:nvSpPr>
          <p:cNvPr id="4" name="3 Veri Yer Tutucusu"/>
          <p:cNvSpPr>
            <a:spLocks noGrp="1"/>
          </p:cNvSpPr>
          <p:nvPr>
            <p:ph type="dt" sz="half" idx="10"/>
          </p:nvPr>
        </p:nvSpPr>
        <p:spPr/>
        <p:txBody>
          <a:bodyPr/>
          <a:lstStyle/>
          <a:p>
            <a:fld id="{EBF3BC98-6FEF-40E2-95E1-DA38CBECAFE7}" type="datetime1">
              <a:rPr lang="tr-TR" smtClean="0"/>
              <a:pPr/>
              <a:t>06.07.2016</a:t>
            </a:fld>
            <a:endParaRPr lang="tr-TR"/>
          </a:p>
        </p:txBody>
      </p:sp>
      <p:sp>
        <p:nvSpPr>
          <p:cNvPr id="5" name="4 Slayt Numarası Yer Tutucusu"/>
          <p:cNvSpPr>
            <a:spLocks noGrp="1"/>
          </p:cNvSpPr>
          <p:nvPr>
            <p:ph type="sldNum" sz="quarter" idx="12"/>
          </p:nvPr>
        </p:nvSpPr>
        <p:spPr/>
        <p:txBody>
          <a:bodyPr/>
          <a:lstStyle/>
          <a:p>
            <a:fld id="{0CAB5BCB-89B8-4C6C-A804-DAA5BF3103D7}" type="slidenum">
              <a:rPr lang="tr-TR" smtClean="0"/>
              <a:pPr/>
              <a:t>53</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620689"/>
            <a:ext cx="7772400" cy="576063"/>
          </a:xfrm>
        </p:spPr>
        <p:txBody>
          <a:bodyPr>
            <a:normAutofit fontScale="90000"/>
          </a:bodyPr>
          <a:lstStyle/>
          <a:p>
            <a:r>
              <a:rPr lang="tr-TR" sz="3200" dirty="0" smtClean="0">
                <a:solidFill>
                  <a:srgbClr val="FF0000"/>
                </a:solidFill>
              </a:rPr>
              <a:t>ÖĞRETMENLİK MESLEĞİ</a:t>
            </a:r>
            <a:endParaRPr lang="tr-TR" sz="3200" dirty="0">
              <a:solidFill>
                <a:srgbClr val="FF0000"/>
              </a:solidFill>
            </a:endParaRPr>
          </a:p>
        </p:txBody>
      </p:sp>
      <p:sp>
        <p:nvSpPr>
          <p:cNvPr id="3" name="2 Alt Başlık"/>
          <p:cNvSpPr>
            <a:spLocks noGrp="1"/>
          </p:cNvSpPr>
          <p:nvPr>
            <p:ph type="subTitle" idx="1"/>
          </p:nvPr>
        </p:nvSpPr>
        <p:spPr>
          <a:xfrm>
            <a:off x="683568" y="1484784"/>
            <a:ext cx="7560840" cy="4154016"/>
          </a:xfrm>
        </p:spPr>
        <p:txBody>
          <a:bodyPr>
            <a:normAutofit/>
          </a:bodyPr>
          <a:lstStyle/>
          <a:p>
            <a:pPr algn="l"/>
            <a:r>
              <a:rPr lang="tr-TR" b="1" dirty="0" smtClean="0"/>
              <a:t> </a:t>
            </a:r>
            <a:r>
              <a:rPr lang="tr-TR" dirty="0"/>
              <a:t>Milli Eğitim Bakanlığınca açılan kurs ve seminerlere devam edenlerden başarı sağlayanlara belge verilir. Bu belgelerin, öğretmenlerin atama, yükselme ve nakillerinde ne ölçüde ve nasıl değerlendirileceği yönetmelikle düzenlenir. </a:t>
            </a:r>
          </a:p>
        </p:txBody>
      </p:sp>
      <p:sp>
        <p:nvSpPr>
          <p:cNvPr id="4" name="3 Veri Yer Tutucusu"/>
          <p:cNvSpPr>
            <a:spLocks noGrp="1"/>
          </p:cNvSpPr>
          <p:nvPr>
            <p:ph type="dt" sz="half" idx="10"/>
          </p:nvPr>
        </p:nvSpPr>
        <p:spPr/>
        <p:txBody>
          <a:bodyPr/>
          <a:lstStyle/>
          <a:p>
            <a:fld id="{D499F81B-7CBF-4718-840F-30D90A7C2087}" type="datetime1">
              <a:rPr lang="tr-TR" smtClean="0"/>
              <a:pPr/>
              <a:t>06.07.2016</a:t>
            </a:fld>
            <a:endParaRPr lang="tr-TR"/>
          </a:p>
        </p:txBody>
      </p:sp>
      <p:sp>
        <p:nvSpPr>
          <p:cNvPr id="5" name="4 Slayt Numarası Yer Tutucusu"/>
          <p:cNvSpPr>
            <a:spLocks noGrp="1"/>
          </p:cNvSpPr>
          <p:nvPr>
            <p:ph type="sldNum" sz="quarter" idx="12"/>
          </p:nvPr>
        </p:nvSpPr>
        <p:spPr/>
        <p:txBody>
          <a:bodyPr/>
          <a:lstStyle/>
          <a:p>
            <a:fld id="{0CAB5BCB-89B8-4C6C-A804-DAA5BF3103D7}" type="slidenum">
              <a:rPr lang="tr-TR" smtClean="0"/>
              <a:pPr/>
              <a:t>54</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620689"/>
            <a:ext cx="7772400" cy="576063"/>
          </a:xfrm>
        </p:spPr>
        <p:txBody>
          <a:bodyPr>
            <a:normAutofit fontScale="90000"/>
          </a:bodyPr>
          <a:lstStyle/>
          <a:p>
            <a:r>
              <a:rPr lang="tr-TR" sz="3200" dirty="0" smtClean="0">
                <a:solidFill>
                  <a:srgbClr val="FF0000"/>
                </a:solidFill>
              </a:rPr>
              <a:t>ÖĞRETMENLİK MESLEĞİ</a:t>
            </a:r>
            <a:endParaRPr lang="tr-TR" sz="3200" dirty="0">
              <a:solidFill>
                <a:srgbClr val="FF0000"/>
              </a:solidFill>
            </a:endParaRPr>
          </a:p>
        </p:txBody>
      </p:sp>
      <p:sp>
        <p:nvSpPr>
          <p:cNvPr id="3" name="2 Alt Başlık"/>
          <p:cNvSpPr>
            <a:spLocks noGrp="1"/>
          </p:cNvSpPr>
          <p:nvPr>
            <p:ph type="subTitle" idx="1"/>
          </p:nvPr>
        </p:nvSpPr>
        <p:spPr>
          <a:xfrm>
            <a:off x="683568" y="1484784"/>
            <a:ext cx="7560840" cy="4154016"/>
          </a:xfrm>
        </p:spPr>
        <p:txBody>
          <a:bodyPr>
            <a:normAutofit/>
          </a:bodyPr>
          <a:lstStyle/>
          <a:p>
            <a:pPr algn="l"/>
            <a:r>
              <a:rPr lang="tr-TR" b="1" dirty="0" smtClean="0"/>
              <a:t> </a:t>
            </a:r>
            <a:r>
              <a:rPr lang="tr-TR" i="1" dirty="0">
                <a:solidFill>
                  <a:srgbClr val="FF0000"/>
                </a:solidFill>
              </a:rPr>
              <a:t>VII – Yurt içi ve yurt dışı yetişme imkanları:</a:t>
            </a:r>
            <a:r>
              <a:rPr lang="tr-TR" i="1" dirty="0"/>
              <a:t> </a:t>
            </a:r>
            <a:endParaRPr lang="tr-TR" dirty="0"/>
          </a:p>
          <a:p>
            <a:pPr algn="l"/>
            <a:r>
              <a:rPr lang="tr-TR" b="1" dirty="0"/>
              <a:t>Madde 49 – </a:t>
            </a:r>
            <a:r>
              <a:rPr lang="tr-TR" dirty="0"/>
              <a:t>Yurt içinde ve dışında daha üst öğrenim yapmak veya bilgi, görgü ve ihtisaslarını arttırmak isteyen öğretmenlerin belli şartlarla, aylıklı veya aylıksız izinli sayılmaları sağlanır; bu şartlar, milli eğitimin ihtiyaçları </a:t>
            </a:r>
            <a:r>
              <a:rPr lang="tr-TR" dirty="0" err="1"/>
              <a:t>gözönünde</a:t>
            </a:r>
            <a:r>
              <a:rPr lang="tr-TR" dirty="0"/>
              <a:t> tutularak, hazırlanacak yönetmelikle belirtilir. </a:t>
            </a:r>
          </a:p>
        </p:txBody>
      </p:sp>
      <p:sp>
        <p:nvSpPr>
          <p:cNvPr id="4" name="3 Veri Yer Tutucusu"/>
          <p:cNvSpPr>
            <a:spLocks noGrp="1"/>
          </p:cNvSpPr>
          <p:nvPr>
            <p:ph type="dt" sz="half" idx="10"/>
          </p:nvPr>
        </p:nvSpPr>
        <p:spPr/>
        <p:txBody>
          <a:bodyPr/>
          <a:lstStyle/>
          <a:p>
            <a:fld id="{5BDB5A3F-E5E9-4D8A-A18E-76169F420EE1}" type="datetime1">
              <a:rPr lang="tr-TR" smtClean="0"/>
              <a:pPr/>
              <a:t>06.07.2016</a:t>
            </a:fld>
            <a:endParaRPr lang="tr-TR"/>
          </a:p>
        </p:txBody>
      </p:sp>
      <p:sp>
        <p:nvSpPr>
          <p:cNvPr id="5" name="4 Slayt Numarası Yer Tutucusu"/>
          <p:cNvSpPr>
            <a:spLocks noGrp="1"/>
          </p:cNvSpPr>
          <p:nvPr>
            <p:ph type="sldNum" sz="quarter" idx="12"/>
          </p:nvPr>
        </p:nvSpPr>
        <p:spPr/>
        <p:txBody>
          <a:bodyPr/>
          <a:lstStyle/>
          <a:p>
            <a:fld id="{0CAB5BCB-89B8-4C6C-A804-DAA5BF3103D7}" type="slidenum">
              <a:rPr lang="tr-TR" smtClean="0"/>
              <a:pPr/>
              <a:t>55</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620689"/>
            <a:ext cx="7772400" cy="576063"/>
          </a:xfrm>
        </p:spPr>
        <p:txBody>
          <a:bodyPr>
            <a:normAutofit fontScale="90000"/>
          </a:bodyPr>
          <a:lstStyle/>
          <a:p>
            <a:r>
              <a:rPr lang="tr-TR" sz="3200" dirty="0" smtClean="0">
                <a:solidFill>
                  <a:srgbClr val="FF0000"/>
                </a:solidFill>
              </a:rPr>
              <a:t>ÖĞRETMENLİK MESLEĞİ</a:t>
            </a:r>
            <a:endParaRPr lang="tr-TR" sz="3200" dirty="0">
              <a:solidFill>
                <a:srgbClr val="FF0000"/>
              </a:solidFill>
            </a:endParaRPr>
          </a:p>
        </p:txBody>
      </p:sp>
      <p:sp>
        <p:nvSpPr>
          <p:cNvPr id="3" name="2 Alt Başlık"/>
          <p:cNvSpPr>
            <a:spLocks noGrp="1"/>
          </p:cNvSpPr>
          <p:nvPr>
            <p:ph type="subTitle" idx="1"/>
          </p:nvPr>
        </p:nvSpPr>
        <p:spPr>
          <a:xfrm>
            <a:off x="683568" y="1484784"/>
            <a:ext cx="7560840" cy="4154016"/>
          </a:xfrm>
        </p:spPr>
        <p:txBody>
          <a:bodyPr>
            <a:normAutofit fontScale="85000" lnSpcReduction="10000"/>
          </a:bodyPr>
          <a:lstStyle/>
          <a:p>
            <a:pPr algn="l"/>
            <a:r>
              <a:rPr lang="tr-TR" b="1" dirty="0" smtClean="0"/>
              <a:t> </a:t>
            </a:r>
            <a:r>
              <a:rPr lang="tr-TR" i="1" dirty="0">
                <a:solidFill>
                  <a:srgbClr val="FF0000"/>
                </a:solidFill>
              </a:rPr>
              <a:t>VIII – Öğretmen konutları: </a:t>
            </a:r>
            <a:endParaRPr lang="tr-TR" dirty="0">
              <a:solidFill>
                <a:srgbClr val="FF0000"/>
              </a:solidFill>
            </a:endParaRPr>
          </a:p>
          <a:p>
            <a:pPr algn="l"/>
            <a:r>
              <a:rPr lang="tr-TR" b="1" dirty="0"/>
              <a:t>Madde 50 –</a:t>
            </a:r>
            <a:r>
              <a:rPr lang="tr-TR" dirty="0"/>
              <a:t> Milli Eğitim Bakanlığınca gerekli görülen yerlerde, özellikle mahrumiyet bölgelerinde görevli öğretmenlere konut sağlanır. </a:t>
            </a:r>
          </a:p>
          <a:p>
            <a:pPr algn="l"/>
            <a:r>
              <a:rPr lang="tr-TR" dirty="0"/>
              <a:t>Konutlar okul binaları ile birlikte planlanır ve yapılır. </a:t>
            </a:r>
          </a:p>
          <a:p>
            <a:pPr algn="l"/>
            <a:r>
              <a:rPr lang="tr-TR" dirty="0"/>
              <a:t>Eski eğitim kurumlarının konut ihtiyacı bir plana bağlanır ve bu konutların yapımı için, her yıl Milli Eğitim Bakanlığı Bütçesine gerekli ödenek konur. </a:t>
            </a:r>
          </a:p>
          <a:p>
            <a:pPr algn="l"/>
            <a:endParaRPr lang="tr-TR" dirty="0"/>
          </a:p>
        </p:txBody>
      </p:sp>
      <p:sp>
        <p:nvSpPr>
          <p:cNvPr id="4" name="3 Veri Yer Tutucusu"/>
          <p:cNvSpPr>
            <a:spLocks noGrp="1"/>
          </p:cNvSpPr>
          <p:nvPr>
            <p:ph type="dt" sz="half" idx="10"/>
          </p:nvPr>
        </p:nvSpPr>
        <p:spPr/>
        <p:txBody>
          <a:bodyPr/>
          <a:lstStyle/>
          <a:p>
            <a:fld id="{7B71D50F-02C3-4E15-BFDC-F2441DA29056}" type="datetime1">
              <a:rPr lang="tr-TR" smtClean="0"/>
              <a:pPr/>
              <a:t>06.07.2016</a:t>
            </a:fld>
            <a:endParaRPr lang="tr-TR"/>
          </a:p>
        </p:txBody>
      </p:sp>
      <p:sp>
        <p:nvSpPr>
          <p:cNvPr id="5" name="4 Slayt Numarası Yer Tutucusu"/>
          <p:cNvSpPr>
            <a:spLocks noGrp="1"/>
          </p:cNvSpPr>
          <p:nvPr>
            <p:ph type="sldNum" sz="quarter" idx="12"/>
          </p:nvPr>
        </p:nvSpPr>
        <p:spPr/>
        <p:txBody>
          <a:bodyPr/>
          <a:lstStyle/>
          <a:p>
            <a:fld id="{0CAB5BCB-89B8-4C6C-A804-DAA5BF3103D7}" type="slidenum">
              <a:rPr lang="tr-TR" smtClean="0"/>
              <a:pPr/>
              <a:t>56</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620689"/>
            <a:ext cx="7772400" cy="576063"/>
          </a:xfrm>
        </p:spPr>
        <p:txBody>
          <a:bodyPr>
            <a:normAutofit fontScale="90000"/>
          </a:bodyPr>
          <a:lstStyle/>
          <a:p>
            <a:r>
              <a:rPr lang="tr-TR" sz="3200" dirty="0" smtClean="0">
                <a:solidFill>
                  <a:srgbClr val="FF0000"/>
                </a:solidFill>
              </a:rPr>
              <a:t>OKUL BİNALARI VE TESİSLERİ</a:t>
            </a:r>
            <a:endParaRPr lang="tr-TR" sz="3200" dirty="0">
              <a:solidFill>
                <a:srgbClr val="FF0000"/>
              </a:solidFill>
            </a:endParaRPr>
          </a:p>
        </p:txBody>
      </p:sp>
      <p:sp>
        <p:nvSpPr>
          <p:cNvPr id="3" name="2 Alt Başlık"/>
          <p:cNvSpPr>
            <a:spLocks noGrp="1"/>
          </p:cNvSpPr>
          <p:nvPr>
            <p:ph type="subTitle" idx="1"/>
          </p:nvPr>
        </p:nvSpPr>
        <p:spPr>
          <a:xfrm>
            <a:off x="683568" y="1484784"/>
            <a:ext cx="7560840" cy="4154016"/>
          </a:xfrm>
        </p:spPr>
        <p:txBody>
          <a:bodyPr>
            <a:normAutofit lnSpcReduction="10000"/>
          </a:bodyPr>
          <a:lstStyle/>
          <a:p>
            <a:pPr algn="l"/>
            <a:r>
              <a:rPr lang="tr-TR" dirty="0" smtClean="0">
                <a:solidFill>
                  <a:srgbClr val="FF0000"/>
                </a:solidFill>
              </a:rPr>
              <a:t> </a:t>
            </a:r>
            <a:r>
              <a:rPr lang="tr-TR" i="1" dirty="0">
                <a:solidFill>
                  <a:srgbClr val="FF0000"/>
                </a:solidFill>
              </a:rPr>
              <a:t>Okul yapıları ve </a:t>
            </a:r>
            <a:r>
              <a:rPr lang="tr-TR" i="1" dirty="0" smtClean="0">
                <a:solidFill>
                  <a:srgbClr val="FF0000"/>
                </a:solidFill>
              </a:rPr>
              <a:t>taşınmazları</a:t>
            </a:r>
            <a:r>
              <a:rPr lang="tr-TR" i="1" dirty="0" smtClean="0"/>
              <a:t> </a:t>
            </a:r>
            <a:endParaRPr lang="tr-TR" dirty="0"/>
          </a:p>
          <a:p>
            <a:pPr algn="l"/>
            <a:r>
              <a:rPr lang="tr-TR" b="1" dirty="0"/>
              <a:t>Madde 51 – </a:t>
            </a:r>
            <a:r>
              <a:rPr lang="tr-TR" dirty="0"/>
              <a:t>Her derece ve türdeki eğitim kurumlarına ait bina ve tesisler çevrenin ihtiyaçlarına ve uygulanacak programların özelliklerine göre Milli Eğitim Bakanlığınca planlanır ve yaptırılır. </a:t>
            </a:r>
          </a:p>
          <a:p>
            <a:pPr algn="l"/>
            <a:r>
              <a:rPr lang="tr-TR" dirty="0"/>
              <a:t>Bu maksatla her yıl Milli Eğitim Bakanlığı bütçesine gerekli ödenek konur. </a:t>
            </a:r>
          </a:p>
        </p:txBody>
      </p:sp>
      <p:sp>
        <p:nvSpPr>
          <p:cNvPr id="4" name="3 Veri Yer Tutucusu"/>
          <p:cNvSpPr>
            <a:spLocks noGrp="1"/>
          </p:cNvSpPr>
          <p:nvPr>
            <p:ph type="dt" sz="half" idx="10"/>
          </p:nvPr>
        </p:nvSpPr>
        <p:spPr/>
        <p:txBody>
          <a:bodyPr/>
          <a:lstStyle/>
          <a:p>
            <a:fld id="{18D9536E-D2FC-4023-BE49-9212F6229754}" type="datetime1">
              <a:rPr lang="tr-TR" smtClean="0"/>
              <a:pPr/>
              <a:t>06.07.2016</a:t>
            </a:fld>
            <a:endParaRPr lang="tr-TR"/>
          </a:p>
        </p:txBody>
      </p:sp>
      <p:sp>
        <p:nvSpPr>
          <p:cNvPr id="5" name="4 Slayt Numarası Yer Tutucusu"/>
          <p:cNvSpPr>
            <a:spLocks noGrp="1"/>
          </p:cNvSpPr>
          <p:nvPr>
            <p:ph type="sldNum" sz="quarter" idx="12"/>
          </p:nvPr>
        </p:nvSpPr>
        <p:spPr/>
        <p:txBody>
          <a:bodyPr/>
          <a:lstStyle/>
          <a:p>
            <a:fld id="{0CAB5BCB-89B8-4C6C-A804-DAA5BF3103D7}" type="slidenum">
              <a:rPr lang="tr-TR" smtClean="0"/>
              <a:pPr/>
              <a:t>57</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620689"/>
            <a:ext cx="7772400" cy="576063"/>
          </a:xfrm>
        </p:spPr>
        <p:txBody>
          <a:bodyPr>
            <a:normAutofit fontScale="90000"/>
          </a:bodyPr>
          <a:lstStyle/>
          <a:p>
            <a:r>
              <a:rPr lang="tr-TR" sz="3200" dirty="0" smtClean="0">
                <a:solidFill>
                  <a:srgbClr val="FF0000"/>
                </a:solidFill>
              </a:rPr>
              <a:t>OKUL BİNALARI VE TESİSLERİ</a:t>
            </a:r>
            <a:endParaRPr lang="tr-TR" sz="3200" dirty="0">
              <a:solidFill>
                <a:srgbClr val="FF0000"/>
              </a:solidFill>
            </a:endParaRPr>
          </a:p>
        </p:txBody>
      </p:sp>
      <p:sp>
        <p:nvSpPr>
          <p:cNvPr id="3" name="2 Alt Başlık"/>
          <p:cNvSpPr>
            <a:spLocks noGrp="1"/>
          </p:cNvSpPr>
          <p:nvPr>
            <p:ph type="subTitle" idx="1"/>
          </p:nvPr>
        </p:nvSpPr>
        <p:spPr>
          <a:xfrm>
            <a:off x="683568" y="1484784"/>
            <a:ext cx="7560840" cy="4154016"/>
          </a:xfrm>
        </p:spPr>
        <p:txBody>
          <a:bodyPr/>
          <a:lstStyle/>
          <a:p>
            <a:pPr algn="l"/>
            <a:r>
              <a:rPr lang="tr-TR" dirty="0" smtClean="0">
                <a:solidFill>
                  <a:srgbClr val="FF0000"/>
                </a:solidFill>
              </a:rPr>
              <a:t> </a:t>
            </a:r>
            <a:r>
              <a:rPr lang="tr-TR" dirty="0"/>
              <a:t>Arsa temini ile okul bina ve tesislerin yapım ve donatımında, Devletin azami imkanlarının kullanılması yanında vatandaşların her türlü yardımlarından da yararlanılır ve yardımlar teşvik edilir ve değerlendirilir. </a:t>
            </a:r>
          </a:p>
        </p:txBody>
      </p:sp>
      <p:sp>
        <p:nvSpPr>
          <p:cNvPr id="4" name="3 Veri Yer Tutucusu"/>
          <p:cNvSpPr>
            <a:spLocks noGrp="1"/>
          </p:cNvSpPr>
          <p:nvPr>
            <p:ph type="dt" sz="half" idx="10"/>
          </p:nvPr>
        </p:nvSpPr>
        <p:spPr/>
        <p:txBody>
          <a:bodyPr/>
          <a:lstStyle/>
          <a:p>
            <a:fld id="{1104B87E-036C-49FF-84B0-473BD760C49B}" type="datetime1">
              <a:rPr lang="tr-TR" smtClean="0"/>
              <a:pPr/>
              <a:t>06.07.2016</a:t>
            </a:fld>
            <a:endParaRPr lang="tr-TR"/>
          </a:p>
        </p:txBody>
      </p:sp>
      <p:sp>
        <p:nvSpPr>
          <p:cNvPr id="5" name="4 Slayt Numarası Yer Tutucusu"/>
          <p:cNvSpPr>
            <a:spLocks noGrp="1"/>
          </p:cNvSpPr>
          <p:nvPr>
            <p:ph type="sldNum" sz="quarter" idx="12"/>
          </p:nvPr>
        </p:nvSpPr>
        <p:spPr/>
        <p:txBody>
          <a:bodyPr/>
          <a:lstStyle/>
          <a:p>
            <a:fld id="{0CAB5BCB-89B8-4C6C-A804-DAA5BF3103D7}" type="slidenum">
              <a:rPr lang="tr-TR" smtClean="0"/>
              <a:pPr/>
              <a:t>58</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620689"/>
            <a:ext cx="7772400" cy="576063"/>
          </a:xfrm>
        </p:spPr>
        <p:txBody>
          <a:bodyPr>
            <a:normAutofit fontScale="90000"/>
          </a:bodyPr>
          <a:lstStyle/>
          <a:p>
            <a:r>
              <a:rPr lang="tr-TR" sz="3200" dirty="0" smtClean="0">
                <a:solidFill>
                  <a:srgbClr val="FF0000"/>
                </a:solidFill>
              </a:rPr>
              <a:t>OKUL BİNALARI VE TESİSLERİ</a:t>
            </a:r>
            <a:endParaRPr lang="tr-TR" sz="3200" dirty="0">
              <a:solidFill>
                <a:srgbClr val="FF0000"/>
              </a:solidFill>
            </a:endParaRPr>
          </a:p>
        </p:txBody>
      </p:sp>
      <p:sp>
        <p:nvSpPr>
          <p:cNvPr id="3" name="2 Alt Başlık"/>
          <p:cNvSpPr>
            <a:spLocks noGrp="1"/>
          </p:cNvSpPr>
          <p:nvPr>
            <p:ph type="subTitle" idx="1"/>
          </p:nvPr>
        </p:nvSpPr>
        <p:spPr>
          <a:xfrm>
            <a:off x="467544" y="1268760"/>
            <a:ext cx="8208912" cy="4968552"/>
          </a:xfrm>
        </p:spPr>
        <p:txBody>
          <a:bodyPr>
            <a:normAutofit fontScale="92500" lnSpcReduction="20000"/>
          </a:bodyPr>
          <a:lstStyle/>
          <a:p>
            <a:pPr algn="l"/>
            <a:r>
              <a:rPr lang="tr-TR" dirty="0" smtClean="0">
                <a:solidFill>
                  <a:srgbClr val="FF0000"/>
                </a:solidFill>
              </a:rPr>
              <a:t> </a:t>
            </a:r>
            <a:r>
              <a:rPr lang="tr-TR" b="1" dirty="0"/>
              <a:t>(Ek fıkra: 3/12/2003-5005/1 md.; Değişik dördüncü fıkra: 24/7/2008-5793/3 md.) </a:t>
            </a:r>
            <a:r>
              <a:rPr lang="tr-TR" dirty="0"/>
              <a:t>Milli Eğitim Bakanlığına tahsisli Hazine mülkiyetindeki taşınmazların Milli Eğitim Bakanlığı ile mutabık kalınarak tahsislerini kaldırmaya ve 5018 sayılı Kamu Malî Yönetimi ve Kontrol Kanununun 46 </a:t>
            </a:r>
            <a:r>
              <a:rPr lang="tr-TR" dirty="0" err="1"/>
              <a:t>ncı</a:t>
            </a:r>
            <a:r>
              <a:rPr lang="tr-TR" dirty="0"/>
              <a:t> maddesine bağlı olmaksızın satışına Maliye Bakanı yetkilidir. Ayrıca bu taşınmazlardan Milli Eğitim Bakanlığınca uygun görülenler, Maliye Bakanlığı tarafından, 24/11/1994 tarihli ve 4046 sayılı Özelleştirme Uygulamaları Hakkında Kanun hükümleri çerçevesinde özelleştirilmek üzere Özelleştirme İdaresi Başkanlığına bildirilir. </a:t>
            </a:r>
            <a:endParaRPr lang="tr-TR" dirty="0">
              <a:solidFill>
                <a:schemeClr val="tx1"/>
              </a:solidFill>
            </a:endParaRPr>
          </a:p>
        </p:txBody>
      </p:sp>
      <p:sp>
        <p:nvSpPr>
          <p:cNvPr id="4" name="3 Veri Yer Tutucusu"/>
          <p:cNvSpPr>
            <a:spLocks noGrp="1"/>
          </p:cNvSpPr>
          <p:nvPr>
            <p:ph type="dt" sz="half" idx="10"/>
          </p:nvPr>
        </p:nvSpPr>
        <p:spPr/>
        <p:txBody>
          <a:bodyPr/>
          <a:lstStyle/>
          <a:p>
            <a:fld id="{11EF4D02-D042-46EC-8AB1-70C5A1C77C52}" type="datetime1">
              <a:rPr lang="tr-TR" smtClean="0"/>
              <a:pPr/>
              <a:t>06.07.2016</a:t>
            </a:fld>
            <a:endParaRPr lang="tr-TR"/>
          </a:p>
        </p:txBody>
      </p:sp>
      <p:sp>
        <p:nvSpPr>
          <p:cNvPr id="5" name="4 Slayt Numarası Yer Tutucusu"/>
          <p:cNvSpPr>
            <a:spLocks noGrp="1"/>
          </p:cNvSpPr>
          <p:nvPr>
            <p:ph type="sldNum" sz="quarter" idx="12"/>
          </p:nvPr>
        </p:nvSpPr>
        <p:spPr/>
        <p:txBody>
          <a:bodyPr/>
          <a:lstStyle/>
          <a:p>
            <a:fld id="{0CAB5BCB-89B8-4C6C-A804-DAA5BF3103D7}" type="slidenum">
              <a:rPr lang="tr-TR" smtClean="0"/>
              <a:pPr/>
              <a:t>59</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404665"/>
            <a:ext cx="7772400" cy="792088"/>
          </a:xfrm>
        </p:spPr>
        <p:txBody>
          <a:bodyPr>
            <a:normAutofit fontScale="90000"/>
          </a:bodyPr>
          <a:lstStyle/>
          <a:p>
            <a:r>
              <a:rPr lang="tr-TR" sz="2800" i="1" dirty="0" smtClean="0"/>
              <a:t/>
            </a:r>
            <a:br>
              <a:rPr lang="tr-TR" sz="2800" i="1" dirty="0" smtClean="0"/>
            </a:br>
            <a:r>
              <a:rPr lang="tr-TR" sz="2800" i="1" dirty="0" smtClean="0">
                <a:solidFill>
                  <a:srgbClr val="FF0000"/>
                </a:solidFill>
              </a:rPr>
              <a:t>ÖRGÜN EĞİTİM </a:t>
            </a:r>
            <a:r>
              <a:rPr lang="tr-TR" sz="2800" i="1" dirty="0" smtClean="0"/>
              <a:t/>
            </a:r>
            <a:br>
              <a:rPr lang="tr-TR" sz="2800" i="1" dirty="0" smtClean="0"/>
            </a:br>
            <a:r>
              <a:rPr lang="tr-TR" sz="2800" i="1" dirty="0" smtClean="0">
                <a:solidFill>
                  <a:srgbClr val="FF0000"/>
                </a:solidFill>
              </a:rPr>
              <a:t>A</a:t>
            </a:r>
            <a:r>
              <a:rPr lang="tr-TR" sz="2800" i="1" dirty="0">
                <a:solidFill>
                  <a:srgbClr val="FF0000"/>
                </a:solidFill>
              </a:rPr>
              <a:t>) Okul öncesi eğitimi: </a:t>
            </a:r>
            <a:r>
              <a:rPr lang="tr-TR" sz="2800" dirty="0"/>
              <a:t/>
            </a:r>
            <a:br>
              <a:rPr lang="tr-TR" sz="2800" dirty="0"/>
            </a:br>
            <a:endParaRPr lang="tr-TR" sz="3200" dirty="0">
              <a:solidFill>
                <a:srgbClr val="FF0000"/>
              </a:solidFill>
            </a:endParaRPr>
          </a:p>
        </p:txBody>
      </p:sp>
      <p:sp>
        <p:nvSpPr>
          <p:cNvPr id="3" name="2 Alt Başlık"/>
          <p:cNvSpPr>
            <a:spLocks noGrp="1"/>
          </p:cNvSpPr>
          <p:nvPr>
            <p:ph type="subTitle" idx="1"/>
          </p:nvPr>
        </p:nvSpPr>
        <p:spPr>
          <a:xfrm>
            <a:off x="683568" y="1340768"/>
            <a:ext cx="7560840" cy="4298032"/>
          </a:xfrm>
        </p:spPr>
        <p:txBody>
          <a:bodyPr>
            <a:normAutofit fontScale="85000" lnSpcReduction="10000"/>
          </a:bodyPr>
          <a:lstStyle/>
          <a:p>
            <a:pPr algn="l"/>
            <a:r>
              <a:rPr lang="tr-TR" dirty="0" smtClean="0">
                <a:solidFill>
                  <a:srgbClr val="FF0000"/>
                </a:solidFill>
              </a:rPr>
              <a:t> </a:t>
            </a:r>
            <a:r>
              <a:rPr lang="tr-TR" i="1" dirty="0">
                <a:solidFill>
                  <a:srgbClr val="FF0000"/>
                </a:solidFill>
              </a:rPr>
              <a:t>III – Kuruluş : </a:t>
            </a:r>
            <a:endParaRPr lang="tr-TR" dirty="0">
              <a:solidFill>
                <a:srgbClr val="FF0000"/>
              </a:solidFill>
            </a:endParaRPr>
          </a:p>
          <a:p>
            <a:pPr algn="l"/>
            <a:r>
              <a:rPr lang="tr-TR" b="1" dirty="0">
                <a:solidFill>
                  <a:schemeClr val="tx1"/>
                </a:solidFill>
              </a:rPr>
              <a:t>Madde 21 – (Değişik: 16/6/1983 - 2842/6 md.) </a:t>
            </a:r>
            <a:r>
              <a:rPr lang="tr-TR" dirty="0">
                <a:solidFill>
                  <a:schemeClr val="tx1"/>
                </a:solidFill>
              </a:rPr>
              <a:t>Okul öncesi eğitim kurumları, bağımsız anaokulları olarak kurulabileceği gibi, gerekli görülen yerlerde ilköğretim okuluna bağlı anasınıfları halinde veya ilgili diğer öğretim kurumlarına bağlı uygulama sınıfları olarak da açılabilir. </a:t>
            </a:r>
          </a:p>
          <a:p>
            <a:pPr algn="l"/>
            <a:r>
              <a:rPr lang="tr-TR" dirty="0">
                <a:solidFill>
                  <a:schemeClr val="tx1"/>
                </a:solidFill>
              </a:rPr>
              <a:t>Okul öncesi eğitim kurumlarının nerelerde ve hangi önceliklere göre açılacağı, Milli Eğitim Bakanlığınca hazırlanacak bir yönetmelikle düzenlenir. </a:t>
            </a:r>
          </a:p>
          <a:p>
            <a:pPr algn="l"/>
            <a:endParaRPr lang="tr-TR" dirty="0">
              <a:solidFill>
                <a:schemeClr val="tx1"/>
              </a:solidFill>
            </a:endParaRPr>
          </a:p>
          <a:p>
            <a:pPr algn="l"/>
            <a:endParaRPr lang="tr-TR" dirty="0">
              <a:solidFill>
                <a:schemeClr val="tx1"/>
              </a:solidFill>
            </a:endParaRPr>
          </a:p>
        </p:txBody>
      </p:sp>
      <p:sp>
        <p:nvSpPr>
          <p:cNvPr id="4" name="3 Veri Yer Tutucusu"/>
          <p:cNvSpPr>
            <a:spLocks noGrp="1"/>
          </p:cNvSpPr>
          <p:nvPr>
            <p:ph type="dt" sz="half" idx="10"/>
          </p:nvPr>
        </p:nvSpPr>
        <p:spPr/>
        <p:txBody>
          <a:bodyPr/>
          <a:lstStyle/>
          <a:p>
            <a:fld id="{A40C9A04-4048-454A-82E1-4C61C960EE00}" type="datetime1">
              <a:rPr lang="tr-TR" smtClean="0"/>
              <a:pPr/>
              <a:t>06.07.2016</a:t>
            </a:fld>
            <a:endParaRPr lang="tr-TR"/>
          </a:p>
        </p:txBody>
      </p:sp>
      <p:sp>
        <p:nvSpPr>
          <p:cNvPr id="5" name="4 Slayt Numarası Yer Tutucusu"/>
          <p:cNvSpPr>
            <a:spLocks noGrp="1"/>
          </p:cNvSpPr>
          <p:nvPr>
            <p:ph type="sldNum" sz="quarter" idx="12"/>
          </p:nvPr>
        </p:nvSpPr>
        <p:spPr/>
        <p:txBody>
          <a:bodyPr/>
          <a:lstStyle/>
          <a:p>
            <a:fld id="{0CAB5BCB-89B8-4C6C-A804-DAA5BF3103D7}" type="slidenum">
              <a:rPr lang="tr-TR" smtClean="0"/>
              <a:pPr/>
              <a:t>6</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620689"/>
            <a:ext cx="7772400" cy="576063"/>
          </a:xfrm>
        </p:spPr>
        <p:txBody>
          <a:bodyPr>
            <a:normAutofit fontScale="90000"/>
          </a:bodyPr>
          <a:lstStyle/>
          <a:p>
            <a:r>
              <a:rPr lang="tr-TR" sz="3200" dirty="0" smtClean="0">
                <a:solidFill>
                  <a:srgbClr val="FF0000"/>
                </a:solidFill>
              </a:rPr>
              <a:t>OKUL BİNALARI VE TESİSLERİ</a:t>
            </a:r>
            <a:endParaRPr lang="tr-TR" sz="3200" dirty="0">
              <a:solidFill>
                <a:srgbClr val="FF0000"/>
              </a:solidFill>
            </a:endParaRPr>
          </a:p>
        </p:txBody>
      </p:sp>
      <p:sp>
        <p:nvSpPr>
          <p:cNvPr id="3" name="2 Alt Başlık"/>
          <p:cNvSpPr>
            <a:spLocks noGrp="1"/>
          </p:cNvSpPr>
          <p:nvPr>
            <p:ph type="subTitle" idx="1"/>
          </p:nvPr>
        </p:nvSpPr>
        <p:spPr>
          <a:xfrm>
            <a:off x="683568" y="1484784"/>
            <a:ext cx="7560840" cy="4154016"/>
          </a:xfrm>
        </p:spPr>
        <p:txBody>
          <a:bodyPr/>
          <a:lstStyle/>
          <a:p>
            <a:pPr algn="l"/>
            <a:r>
              <a:rPr lang="tr-TR" dirty="0" smtClean="0">
                <a:solidFill>
                  <a:srgbClr val="FF0000"/>
                </a:solidFill>
              </a:rPr>
              <a:t> </a:t>
            </a:r>
            <a:r>
              <a:rPr lang="tr-TR" dirty="0"/>
              <a:t>Bunun üzerine söz konusu taşınmazlar Özelleştirme Yüksek Kurulunca özelleştirme kapsam ve programına alınır. Özelleştirme uygulamasına ilişkin iş ve işlemler 4046 sayılı Kanuna göre Özelleştirme İdaresi Başkanlığınca yürütülür. </a:t>
            </a:r>
          </a:p>
          <a:p>
            <a:pPr algn="l"/>
            <a:endParaRPr lang="tr-TR" dirty="0">
              <a:solidFill>
                <a:schemeClr val="tx1"/>
              </a:solidFill>
            </a:endParaRPr>
          </a:p>
        </p:txBody>
      </p:sp>
      <p:sp>
        <p:nvSpPr>
          <p:cNvPr id="4" name="3 Veri Yer Tutucusu"/>
          <p:cNvSpPr>
            <a:spLocks noGrp="1"/>
          </p:cNvSpPr>
          <p:nvPr>
            <p:ph type="dt" sz="half" idx="10"/>
          </p:nvPr>
        </p:nvSpPr>
        <p:spPr/>
        <p:txBody>
          <a:bodyPr/>
          <a:lstStyle/>
          <a:p>
            <a:fld id="{D49F4047-1149-4F15-BA2C-0C6B9C025969}" type="datetime1">
              <a:rPr lang="tr-TR" smtClean="0"/>
              <a:pPr/>
              <a:t>06.07.2016</a:t>
            </a:fld>
            <a:endParaRPr lang="tr-TR"/>
          </a:p>
        </p:txBody>
      </p:sp>
      <p:sp>
        <p:nvSpPr>
          <p:cNvPr id="5" name="4 Slayt Numarası Yer Tutucusu"/>
          <p:cNvSpPr>
            <a:spLocks noGrp="1"/>
          </p:cNvSpPr>
          <p:nvPr>
            <p:ph type="sldNum" sz="quarter" idx="12"/>
          </p:nvPr>
        </p:nvSpPr>
        <p:spPr/>
        <p:txBody>
          <a:bodyPr/>
          <a:lstStyle/>
          <a:p>
            <a:fld id="{0CAB5BCB-89B8-4C6C-A804-DAA5BF3103D7}" type="slidenum">
              <a:rPr lang="tr-TR" smtClean="0"/>
              <a:pPr/>
              <a:t>60</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620689"/>
            <a:ext cx="7772400" cy="576063"/>
          </a:xfrm>
        </p:spPr>
        <p:txBody>
          <a:bodyPr>
            <a:normAutofit fontScale="90000"/>
          </a:bodyPr>
          <a:lstStyle/>
          <a:p>
            <a:r>
              <a:rPr lang="tr-TR" sz="3200" dirty="0" smtClean="0">
                <a:solidFill>
                  <a:srgbClr val="FF0000"/>
                </a:solidFill>
              </a:rPr>
              <a:t>OKUL BİNALARI VE TESİSLERİ</a:t>
            </a:r>
            <a:endParaRPr lang="tr-TR" sz="3200" dirty="0">
              <a:solidFill>
                <a:srgbClr val="FF0000"/>
              </a:solidFill>
            </a:endParaRPr>
          </a:p>
        </p:txBody>
      </p:sp>
      <p:sp>
        <p:nvSpPr>
          <p:cNvPr id="3" name="2 Alt Başlık"/>
          <p:cNvSpPr>
            <a:spLocks noGrp="1"/>
          </p:cNvSpPr>
          <p:nvPr>
            <p:ph type="subTitle" idx="1"/>
          </p:nvPr>
        </p:nvSpPr>
        <p:spPr>
          <a:xfrm>
            <a:off x="467544" y="1484784"/>
            <a:ext cx="8280920" cy="4680520"/>
          </a:xfrm>
        </p:spPr>
        <p:txBody>
          <a:bodyPr>
            <a:normAutofit fontScale="92500" lnSpcReduction="20000"/>
          </a:bodyPr>
          <a:lstStyle/>
          <a:p>
            <a:pPr algn="l"/>
            <a:r>
              <a:rPr lang="tr-TR" dirty="0" smtClean="0">
                <a:solidFill>
                  <a:srgbClr val="FF0000"/>
                </a:solidFill>
              </a:rPr>
              <a:t> </a:t>
            </a:r>
            <a:r>
              <a:rPr lang="tr-TR" b="1" dirty="0"/>
              <a:t>(Ek fıkra: 3/12/2003-5005/1 md.; Değişik beşinci fıkra: 24/7/2008-5793/3 md.) </a:t>
            </a:r>
            <a:r>
              <a:rPr lang="tr-TR" dirty="0"/>
              <a:t>4046 sayılı Kanun hükümleri çerçevesinde taşınmazların özelleştirilmesi sonucu elde edilecek gelirler, özelleştirme giderleri düşüldükten sonra Hazineye aktarılır. Bu taşınmazların satışından elde edilen gelirleri, bir yandan genel bütçenin (B) işaretli cetveline gelir, diğer yandan ihtiyaç duyulan yerlerde okul yapımı ve onarımı amacıyla kullanılmak üzere Milli Eğitim Bakanlığı bütçesine ödenek kaydetmeye Maliye Bakanı yetkilidir. Sermaye ödenekleri yılı yatırım programıyla ilişkilendirilir. </a:t>
            </a:r>
          </a:p>
          <a:p>
            <a:pPr algn="l"/>
            <a:endParaRPr lang="tr-TR" dirty="0">
              <a:solidFill>
                <a:schemeClr val="tx1"/>
              </a:solidFill>
            </a:endParaRPr>
          </a:p>
        </p:txBody>
      </p:sp>
      <p:sp>
        <p:nvSpPr>
          <p:cNvPr id="4" name="3 Veri Yer Tutucusu"/>
          <p:cNvSpPr>
            <a:spLocks noGrp="1"/>
          </p:cNvSpPr>
          <p:nvPr>
            <p:ph type="dt" sz="half" idx="10"/>
          </p:nvPr>
        </p:nvSpPr>
        <p:spPr/>
        <p:txBody>
          <a:bodyPr/>
          <a:lstStyle/>
          <a:p>
            <a:fld id="{95A9A96D-3C62-4A3D-BB98-1819C262526B}" type="datetime1">
              <a:rPr lang="tr-TR" smtClean="0"/>
              <a:pPr/>
              <a:t>06.07.2016</a:t>
            </a:fld>
            <a:endParaRPr lang="tr-TR"/>
          </a:p>
        </p:txBody>
      </p:sp>
      <p:sp>
        <p:nvSpPr>
          <p:cNvPr id="5" name="4 Slayt Numarası Yer Tutucusu"/>
          <p:cNvSpPr>
            <a:spLocks noGrp="1"/>
          </p:cNvSpPr>
          <p:nvPr>
            <p:ph type="sldNum" sz="quarter" idx="12"/>
          </p:nvPr>
        </p:nvSpPr>
        <p:spPr/>
        <p:txBody>
          <a:bodyPr/>
          <a:lstStyle/>
          <a:p>
            <a:fld id="{0CAB5BCB-89B8-4C6C-A804-DAA5BF3103D7}" type="slidenum">
              <a:rPr lang="tr-TR" smtClean="0"/>
              <a:pPr/>
              <a:t>61</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620689"/>
            <a:ext cx="7772400" cy="576063"/>
          </a:xfrm>
        </p:spPr>
        <p:txBody>
          <a:bodyPr>
            <a:normAutofit fontScale="90000"/>
          </a:bodyPr>
          <a:lstStyle/>
          <a:p>
            <a:r>
              <a:rPr lang="tr-TR" sz="3200" dirty="0" smtClean="0">
                <a:solidFill>
                  <a:srgbClr val="FF0000"/>
                </a:solidFill>
              </a:rPr>
              <a:t>EĞİTİM ARAÇ VE GEREÇLERİ</a:t>
            </a:r>
            <a:endParaRPr lang="tr-TR" sz="3200" dirty="0">
              <a:solidFill>
                <a:srgbClr val="FF0000"/>
              </a:solidFill>
            </a:endParaRPr>
          </a:p>
        </p:txBody>
      </p:sp>
      <p:sp>
        <p:nvSpPr>
          <p:cNvPr id="3" name="2 Alt Başlık"/>
          <p:cNvSpPr>
            <a:spLocks noGrp="1"/>
          </p:cNvSpPr>
          <p:nvPr>
            <p:ph type="subTitle" idx="1"/>
          </p:nvPr>
        </p:nvSpPr>
        <p:spPr>
          <a:xfrm>
            <a:off x="683568" y="1484784"/>
            <a:ext cx="7560840" cy="4154016"/>
          </a:xfrm>
        </p:spPr>
        <p:txBody>
          <a:bodyPr/>
          <a:lstStyle/>
          <a:p>
            <a:pPr algn="l"/>
            <a:r>
              <a:rPr lang="tr-TR" dirty="0" smtClean="0">
                <a:solidFill>
                  <a:srgbClr val="FF0000"/>
                </a:solidFill>
              </a:rPr>
              <a:t> </a:t>
            </a:r>
            <a:r>
              <a:rPr lang="tr-TR" i="1" dirty="0">
                <a:solidFill>
                  <a:srgbClr val="FF0000"/>
                </a:solidFill>
              </a:rPr>
              <a:t>I – Kapsam: </a:t>
            </a:r>
            <a:endParaRPr lang="tr-TR" dirty="0">
              <a:solidFill>
                <a:srgbClr val="FF0000"/>
              </a:solidFill>
            </a:endParaRPr>
          </a:p>
          <a:p>
            <a:pPr algn="l"/>
            <a:r>
              <a:rPr lang="tr-TR" b="1" dirty="0"/>
              <a:t>Madde 52 –</a:t>
            </a:r>
            <a:r>
              <a:rPr lang="tr-TR" dirty="0"/>
              <a:t> Eğitim araç ve gereçleri, eğitim kurumlarında kullanılacak ders kitapları ile öğretmen ve öğrencilere kaynak ve yardımcı olacak basılı eğitim malzemesini, milli eğitimin genel amaçlarının gerçekleşmesine yararlı olacak diğer eserleri ve eğitim araç ve gereçlerini kapsar. </a:t>
            </a:r>
          </a:p>
          <a:p>
            <a:pPr algn="l"/>
            <a:endParaRPr lang="tr-TR" dirty="0">
              <a:solidFill>
                <a:schemeClr val="tx1"/>
              </a:solidFill>
            </a:endParaRPr>
          </a:p>
        </p:txBody>
      </p:sp>
      <p:sp>
        <p:nvSpPr>
          <p:cNvPr id="4" name="3 Veri Yer Tutucusu"/>
          <p:cNvSpPr>
            <a:spLocks noGrp="1"/>
          </p:cNvSpPr>
          <p:nvPr>
            <p:ph type="dt" sz="half" idx="10"/>
          </p:nvPr>
        </p:nvSpPr>
        <p:spPr/>
        <p:txBody>
          <a:bodyPr/>
          <a:lstStyle/>
          <a:p>
            <a:fld id="{D5D8B1EF-3F65-495F-A9BC-8D0071D2B0C1}" type="datetime1">
              <a:rPr lang="tr-TR" smtClean="0"/>
              <a:pPr/>
              <a:t>06.07.2016</a:t>
            </a:fld>
            <a:endParaRPr lang="tr-TR"/>
          </a:p>
        </p:txBody>
      </p:sp>
      <p:sp>
        <p:nvSpPr>
          <p:cNvPr id="5" name="4 Slayt Numarası Yer Tutucusu"/>
          <p:cNvSpPr>
            <a:spLocks noGrp="1"/>
          </p:cNvSpPr>
          <p:nvPr>
            <p:ph type="sldNum" sz="quarter" idx="12"/>
          </p:nvPr>
        </p:nvSpPr>
        <p:spPr/>
        <p:txBody>
          <a:bodyPr/>
          <a:lstStyle/>
          <a:p>
            <a:fld id="{0CAB5BCB-89B8-4C6C-A804-DAA5BF3103D7}" type="slidenum">
              <a:rPr lang="tr-TR" smtClean="0"/>
              <a:pPr/>
              <a:t>62</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620689"/>
            <a:ext cx="7772400" cy="576063"/>
          </a:xfrm>
        </p:spPr>
        <p:txBody>
          <a:bodyPr>
            <a:normAutofit fontScale="90000"/>
          </a:bodyPr>
          <a:lstStyle/>
          <a:p>
            <a:r>
              <a:rPr lang="tr-TR" sz="3200" dirty="0" smtClean="0">
                <a:solidFill>
                  <a:srgbClr val="FF0000"/>
                </a:solidFill>
              </a:rPr>
              <a:t>EĞİTİM ARAÇ VE GEREÇLERİ</a:t>
            </a:r>
            <a:endParaRPr lang="tr-TR" sz="3200" dirty="0">
              <a:solidFill>
                <a:srgbClr val="FF0000"/>
              </a:solidFill>
            </a:endParaRPr>
          </a:p>
        </p:txBody>
      </p:sp>
      <p:sp>
        <p:nvSpPr>
          <p:cNvPr id="3" name="2 Alt Başlık"/>
          <p:cNvSpPr>
            <a:spLocks noGrp="1"/>
          </p:cNvSpPr>
          <p:nvPr>
            <p:ph type="subTitle" idx="1"/>
          </p:nvPr>
        </p:nvSpPr>
        <p:spPr>
          <a:xfrm>
            <a:off x="683568" y="1484784"/>
            <a:ext cx="7560840" cy="4154016"/>
          </a:xfrm>
        </p:spPr>
        <p:txBody>
          <a:bodyPr>
            <a:normAutofit fontScale="92500" lnSpcReduction="20000"/>
          </a:bodyPr>
          <a:lstStyle/>
          <a:p>
            <a:pPr algn="l"/>
            <a:r>
              <a:rPr lang="tr-TR" dirty="0" smtClean="0">
                <a:solidFill>
                  <a:srgbClr val="FF0000"/>
                </a:solidFill>
              </a:rPr>
              <a:t> </a:t>
            </a:r>
            <a:r>
              <a:rPr lang="tr-TR" i="1" dirty="0">
                <a:solidFill>
                  <a:srgbClr val="FF0000"/>
                </a:solidFill>
              </a:rPr>
              <a:t>II – Görev: </a:t>
            </a:r>
            <a:endParaRPr lang="tr-TR" dirty="0">
              <a:solidFill>
                <a:srgbClr val="FF0000"/>
              </a:solidFill>
            </a:endParaRPr>
          </a:p>
          <a:p>
            <a:pPr algn="l"/>
            <a:r>
              <a:rPr lang="tr-TR" b="1" dirty="0"/>
              <a:t>Madde 53 </a:t>
            </a:r>
            <a:r>
              <a:rPr lang="tr-TR" dirty="0"/>
              <a:t>– Milli Eğitim Bakanlığı, kendisine bağlı eğitim kurumlarının eğitim araç ve gereçlerini, gelişen eğitim teknolojisine ve program ve metotlara uygun olarak sağlamak, geliştirmek, yenileştirmek, standartlaştırmak, kullanılma süresini ve telif haklarını ve ders kitabı fiyatlarını tespit etmek, paralı veya parasız olarak ilgililerin yararlanmasına sunmakla görevlidir. </a:t>
            </a:r>
          </a:p>
        </p:txBody>
      </p:sp>
      <p:sp>
        <p:nvSpPr>
          <p:cNvPr id="4" name="3 Veri Yer Tutucusu"/>
          <p:cNvSpPr>
            <a:spLocks noGrp="1"/>
          </p:cNvSpPr>
          <p:nvPr>
            <p:ph type="dt" sz="half" idx="10"/>
          </p:nvPr>
        </p:nvSpPr>
        <p:spPr/>
        <p:txBody>
          <a:bodyPr/>
          <a:lstStyle/>
          <a:p>
            <a:fld id="{8008AC3E-B2C6-4960-97B4-49E3CDBE0684}" type="datetime1">
              <a:rPr lang="tr-TR" smtClean="0"/>
              <a:pPr/>
              <a:t>06.07.2016</a:t>
            </a:fld>
            <a:endParaRPr lang="tr-TR"/>
          </a:p>
        </p:txBody>
      </p:sp>
      <p:sp>
        <p:nvSpPr>
          <p:cNvPr id="5" name="4 Slayt Numarası Yer Tutucusu"/>
          <p:cNvSpPr>
            <a:spLocks noGrp="1"/>
          </p:cNvSpPr>
          <p:nvPr>
            <p:ph type="sldNum" sz="quarter" idx="12"/>
          </p:nvPr>
        </p:nvSpPr>
        <p:spPr/>
        <p:txBody>
          <a:bodyPr/>
          <a:lstStyle/>
          <a:p>
            <a:fld id="{0CAB5BCB-89B8-4C6C-A804-DAA5BF3103D7}" type="slidenum">
              <a:rPr lang="tr-TR" smtClean="0"/>
              <a:pPr/>
              <a:t>63</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620689"/>
            <a:ext cx="7772400" cy="576063"/>
          </a:xfrm>
        </p:spPr>
        <p:txBody>
          <a:bodyPr>
            <a:normAutofit fontScale="90000"/>
          </a:bodyPr>
          <a:lstStyle/>
          <a:p>
            <a:r>
              <a:rPr lang="tr-TR" sz="3200" dirty="0" smtClean="0">
                <a:solidFill>
                  <a:srgbClr val="FF0000"/>
                </a:solidFill>
              </a:rPr>
              <a:t>EĞİTİM ARAÇ VE GEREÇLERİ</a:t>
            </a:r>
            <a:endParaRPr lang="tr-TR" sz="3200" dirty="0">
              <a:solidFill>
                <a:srgbClr val="FF0000"/>
              </a:solidFill>
            </a:endParaRPr>
          </a:p>
        </p:txBody>
      </p:sp>
      <p:sp>
        <p:nvSpPr>
          <p:cNvPr id="3" name="2 Alt Başlık"/>
          <p:cNvSpPr>
            <a:spLocks noGrp="1"/>
          </p:cNvSpPr>
          <p:nvPr>
            <p:ph type="subTitle" idx="1"/>
          </p:nvPr>
        </p:nvSpPr>
        <p:spPr>
          <a:xfrm>
            <a:off x="683568" y="1484784"/>
            <a:ext cx="7560840" cy="4154016"/>
          </a:xfrm>
        </p:spPr>
        <p:txBody>
          <a:bodyPr>
            <a:normAutofit fontScale="92500" lnSpcReduction="20000"/>
          </a:bodyPr>
          <a:lstStyle/>
          <a:p>
            <a:pPr algn="l"/>
            <a:r>
              <a:rPr lang="tr-TR" dirty="0" smtClean="0">
                <a:solidFill>
                  <a:srgbClr val="FF0000"/>
                </a:solidFill>
              </a:rPr>
              <a:t> </a:t>
            </a:r>
            <a:r>
              <a:rPr lang="tr-TR" i="1" dirty="0">
                <a:solidFill>
                  <a:srgbClr val="FF0000"/>
                </a:solidFill>
              </a:rPr>
              <a:t>III – Görevin yerine getirilmesi: </a:t>
            </a:r>
            <a:endParaRPr lang="tr-TR" dirty="0">
              <a:solidFill>
                <a:srgbClr val="FF0000"/>
              </a:solidFill>
            </a:endParaRPr>
          </a:p>
          <a:p>
            <a:pPr algn="l"/>
            <a:r>
              <a:rPr lang="tr-TR" b="1" dirty="0"/>
              <a:t>Madde 54 – </a:t>
            </a:r>
            <a:r>
              <a:rPr lang="tr-TR" dirty="0"/>
              <a:t>Milli Eğitim Bakanlığı eğitim araç ve gereçlerini, </a:t>
            </a:r>
          </a:p>
          <a:p>
            <a:pPr algn="l"/>
            <a:r>
              <a:rPr lang="tr-TR" dirty="0"/>
              <a:t>1. Hazırlamak, imal etmek ve satın almak; </a:t>
            </a:r>
          </a:p>
          <a:p>
            <a:pPr algn="l"/>
            <a:r>
              <a:rPr lang="tr-TR" dirty="0"/>
              <a:t>2. Kişilere veya kuracağı komisyonlara veya yarışmalar düzenleyerek hazırlatmak; </a:t>
            </a:r>
          </a:p>
          <a:p>
            <a:pPr algn="l"/>
            <a:r>
              <a:rPr lang="tr-TR" dirty="0"/>
              <a:t>3. Özel kesimce hazırlananlar veya imal edilenler arasından seçmek veya tavsiye etmek suretiyle 53 üncü maddede belirtilen görevini yerine getirir. </a:t>
            </a:r>
          </a:p>
        </p:txBody>
      </p:sp>
      <p:sp>
        <p:nvSpPr>
          <p:cNvPr id="4" name="3 Veri Yer Tutucusu"/>
          <p:cNvSpPr>
            <a:spLocks noGrp="1"/>
          </p:cNvSpPr>
          <p:nvPr>
            <p:ph type="dt" sz="half" idx="10"/>
          </p:nvPr>
        </p:nvSpPr>
        <p:spPr/>
        <p:txBody>
          <a:bodyPr/>
          <a:lstStyle/>
          <a:p>
            <a:fld id="{8F2A0F8E-A8C3-4D56-9B61-4F4949E40012}" type="datetime1">
              <a:rPr lang="tr-TR" smtClean="0"/>
              <a:pPr/>
              <a:t>06.07.2016</a:t>
            </a:fld>
            <a:endParaRPr lang="tr-TR"/>
          </a:p>
        </p:txBody>
      </p:sp>
      <p:sp>
        <p:nvSpPr>
          <p:cNvPr id="5" name="4 Slayt Numarası Yer Tutucusu"/>
          <p:cNvSpPr>
            <a:spLocks noGrp="1"/>
          </p:cNvSpPr>
          <p:nvPr>
            <p:ph type="sldNum" sz="quarter" idx="12"/>
          </p:nvPr>
        </p:nvSpPr>
        <p:spPr/>
        <p:txBody>
          <a:bodyPr/>
          <a:lstStyle/>
          <a:p>
            <a:fld id="{0CAB5BCB-89B8-4C6C-A804-DAA5BF3103D7}" type="slidenum">
              <a:rPr lang="tr-TR" smtClean="0"/>
              <a:pPr/>
              <a:t>64</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620689"/>
            <a:ext cx="7772400" cy="576063"/>
          </a:xfrm>
        </p:spPr>
        <p:txBody>
          <a:bodyPr>
            <a:normAutofit fontScale="90000"/>
          </a:bodyPr>
          <a:lstStyle/>
          <a:p>
            <a:r>
              <a:rPr lang="tr-TR" sz="3200" dirty="0" smtClean="0">
                <a:solidFill>
                  <a:srgbClr val="FF0000"/>
                </a:solidFill>
              </a:rPr>
              <a:t>EĞİTİM ARAÇ VE GEREÇLERİ</a:t>
            </a:r>
            <a:endParaRPr lang="tr-TR" sz="3200" dirty="0">
              <a:solidFill>
                <a:srgbClr val="FF0000"/>
              </a:solidFill>
            </a:endParaRPr>
          </a:p>
        </p:txBody>
      </p:sp>
      <p:sp>
        <p:nvSpPr>
          <p:cNvPr id="3" name="2 Alt Başlık"/>
          <p:cNvSpPr>
            <a:spLocks noGrp="1"/>
          </p:cNvSpPr>
          <p:nvPr>
            <p:ph type="subTitle" idx="1"/>
          </p:nvPr>
        </p:nvSpPr>
        <p:spPr>
          <a:xfrm>
            <a:off x="683568" y="1484784"/>
            <a:ext cx="7560840" cy="4154016"/>
          </a:xfrm>
        </p:spPr>
        <p:txBody>
          <a:bodyPr>
            <a:normAutofit fontScale="85000" lnSpcReduction="10000"/>
          </a:bodyPr>
          <a:lstStyle/>
          <a:p>
            <a:pPr algn="l"/>
            <a:r>
              <a:rPr lang="tr-TR" dirty="0" smtClean="0">
                <a:solidFill>
                  <a:srgbClr val="FF0000"/>
                </a:solidFill>
              </a:rPr>
              <a:t> </a:t>
            </a:r>
            <a:r>
              <a:rPr lang="tr-TR" i="1" dirty="0">
                <a:solidFill>
                  <a:srgbClr val="FF0000"/>
                </a:solidFill>
              </a:rPr>
              <a:t>IV – Okullarda okutulacak kitapların tespiti ve ücret ödenmesi: </a:t>
            </a:r>
            <a:endParaRPr lang="tr-TR" dirty="0">
              <a:solidFill>
                <a:srgbClr val="FF0000"/>
              </a:solidFill>
            </a:endParaRPr>
          </a:p>
          <a:p>
            <a:pPr algn="l"/>
            <a:r>
              <a:rPr lang="tr-TR" dirty="0"/>
              <a:t>Madde 55 – (Değişik: 3/12/2003 - 5005/2 md.) </a:t>
            </a:r>
          </a:p>
          <a:p>
            <a:pPr algn="l"/>
            <a:r>
              <a:rPr lang="tr-TR" b="1" dirty="0"/>
              <a:t>(İptal birinci fıkra: Anayasa Mahkemesi’nin 15/5/2008 tarihli,  E.: 2004/1, K.: 2008/106 sayılı Kararı ile.)</a:t>
            </a:r>
            <a:endParaRPr lang="tr-TR" dirty="0"/>
          </a:p>
          <a:p>
            <a:pPr algn="l"/>
            <a:r>
              <a:rPr lang="tr-TR" dirty="0"/>
              <a:t>Millî Eğitim Bakanlığınca hazırlanacak veya hazırlatılacak kitaplar ile eğitim araç ve gereçlerini hazırlama, inceleme ve redaksiyonunda görevlendirilenlere ücret ödenir.</a:t>
            </a:r>
          </a:p>
          <a:p>
            <a:pPr algn="l"/>
            <a:endParaRPr lang="tr-TR" dirty="0">
              <a:solidFill>
                <a:schemeClr val="tx1"/>
              </a:solidFill>
            </a:endParaRPr>
          </a:p>
        </p:txBody>
      </p:sp>
      <p:sp>
        <p:nvSpPr>
          <p:cNvPr id="4" name="3 Veri Yer Tutucusu"/>
          <p:cNvSpPr>
            <a:spLocks noGrp="1"/>
          </p:cNvSpPr>
          <p:nvPr>
            <p:ph type="dt" sz="half" idx="10"/>
          </p:nvPr>
        </p:nvSpPr>
        <p:spPr/>
        <p:txBody>
          <a:bodyPr/>
          <a:lstStyle/>
          <a:p>
            <a:fld id="{8438EE0A-BE61-48D4-ADEE-78633F63B81D}" type="datetime1">
              <a:rPr lang="tr-TR" smtClean="0"/>
              <a:pPr/>
              <a:t>06.07.2016</a:t>
            </a:fld>
            <a:endParaRPr lang="tr-TR"/>
          </a:p>
        </p:txBody>
      </p:sp>
      <p:sp>
        <p:nvSpPr>
          <p:cNvPr id="5" name="4 Slayt Numarası Yer Tutucusu"/>
          <p:cNvSpPr>
            <a:spLocks noGrp="1"/>
          </p:cNvSpPr>
          <p:nvPr>
            <p:ph type="sldNum" sz="quarter" idx="12"/>
          </p:nvPr>
        </p:nvSpPr>
        <p:spPr/>
        <p:txBody>
          <a:bodyPr/>
          <a:lstStyle/>
          <a:p>
            <a:fld id="{0CAB5BCB-89B8-4C6C-A804-DAA5BF3103D7}" type="slidenum">
              <a:rPr lang="tr-TR" smtClean="0"/>
              <a:pPr/>
              <a:t>65</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620689"/>
            <a:ext cx="7772400" cy="576063"/>
          </a:xfrm>
        </p:spPr>
        <p:txBody>
          <a:bodyPr>
            <a:normAutofit fontScale="90000"/>
          </a:bodyPr>
          <a:lstStyle/>
          <a:p>
            <a:r>
              <a:rPr lang="tr-TR" sz="3200" dirty="0" smtClean="0">
                <a:solidFill>
                  <a:srgbClr val="FF0000"/>
                </a:solidFill>
              </a:rPr>
              <a:t>EĞİTİM ARAÇ VE GEREÇLERİ</a:t>
            </a:r>
            <a:endParaRPr lang="tr-TR" sz="3200" dirty="0">
              <a:solidFill>
                <a:srgbClr val="FF0000"/>
              </a:solidFill>
            </a:endParaRPr>
          </a:p>
        </p:txBody>
      </p:sp>
      <p:sp>
        <p:nvSpPr>
          <p:cNvPr id="3" name="2 Alt Başlık"/>
          <p:cNvSpPr>
            <a:spLocks noGrp="1"/>
          </p:cNvSpPr>
          <p:nvPr>
            <p:ph type="subTitle" idx="1"/>
          </p:nvPr>
        </p:nvSpPr>
        <p:spPr>
          <a:xfrm>
            <a:off x="683568" y="1484784"/>
            <a:ext cx="7560840" cy="4154016"/>
          </a:xfrm>
        </p:spPr>
        <p:txBody>
          <a:bodyPr>
            <a:normAutofit lnSpcReduction="10000"/>
          </a:bodyPr>
          <a:lstStyle/>
          <a:p>
            <a:pPr algn="l"/>
            <a:r>
              <a:rPr lang="tr-TR" dirty="0"/>
              <a:t>Ders kitaplarına ilişkin yarışmalarda derece alanlara verilecek ödülün ödeme, usul ve esasları ile miktarı yönetmelikle belirlenir.</a:t>
            </a:r>
          </a:p>
          <a:p>
            <a:pPr algn="l"/>
            <a:r>
              <a:rPr lang="tr-TR" dirty="0"/>
              <a:t>Özel kesimce hazırlanan ve okullarda ders kitabı olarak okutulmak üzere Millî Eğitim Bakanlığına gönderilen eserler ücret karşılığı incelenir.</a:t>
            </a:r>
          </a:p>
          <a:p>
            <a:pPr algn="l"/>
            <a:r>
              <a:rPr lang="tr-TR" dirty="0" smtClean="0">
                <a:solidFill>
                  <a:srgbClr val="FF0000"/>
                </a:solidFill>
              </a:rPr>
              <a:t> </a:t>
            </a:r>
            <a:endParaRPr lang="tr-TR" dirty="0">
              <a:solidFill>
                <a:schemeClr val="tx1"/>
              </a:solidFill>
            </a:endParaRPr>
          </a:p>
        </p:txBody>
      </p:sp>
      <p:sp>
        <p:nvSpPr>
          <p:cNvPr id="4" name="3 Veri Yer Tutucusu"/>
          <p:cNvSpPr>
            <a:spLocks noGrp="1"/>
          </p:cNvSpPr>
          <p:nvPr>
            <p:ph type="dt" sz="half" idx="10"/>
          </p:nvPr>
        </p:nvSpPr>
        <p:spPr/>
        <p:txBody>
          <a:bodyPr/>
          <a:lstStyle/>
          <a:p>
            <a:fld id="{A0F4DFC8-33CC-40DC-AAEB-ACAF2D7003A7}" type="datetime1">
              <a:rPr lang="tr-TR" smtClean="0"/>
              <a:pPr/>
              <a:t>06.07.2016</a:t>
            </a:fld>
            <a:endParaRPr lang="tr-TR"/>
          </a:p>
        </p:txBody>
      </p:sp>
      <p:sp>
        <p:nvSpPr>
          <p:cNvPr id="5" name="4 Slayt Numarası Yer Tutucusu"/>
          <p:cNvSpPr>
            <a:spLocks noGrp="1"/>
          </p:cNvSpPr>
          <p:nvPr>
            <p:ph type="sldNum" sz="quarter" idx="12"/>
          </p:nvPr>
        </p:nvSpPr>
        <p:spPr/>
        <p:txBody>
          <a:bodyPr/>
          <a:lstStyle/>
          <a:p>
            <a:fld id="{0CAB5BCB-89B8-4C6C-A804-DAA5BF3103D7}" type="slidenum">
              <a:rPr lang="tr-TR" smtClean="0"/>
              <a:pPr/>
              <a:t>66</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620689"/>
            <a:ext cx="7772400" cy="576063"/>
          </a:xfrm>
        </p:spPr>
        <p:txBody>
          <a:bodyPr>
            <a:normAutofit fontScale="90000"/>
          </a:bodyPr>
          <a:lstStyle/>
          <a:p>
            <a:r>
              <a:rPr lang="tr-TR" sz="3200" dirty="0" smtClean="0">
                <a:solidFill>
                  <a:srgbClr val="FF0000"/>
                </a:solidFill>
              </a:rPr>
              <a:t>EĞİTİM ARAÇ VE GEREÇLERİ</a:t>
            </a:r>
            <a:endParaRPr lang="tr-TR" sz="3200" dirty="0">
              <a:solidFill>
                <a:srgbClr val="FF0000"/>
              </a:solidFill>
            </a:endParaRPr>
          </a:p>
        </p:txBody>
      </p:sp>
      <p:sp>
        <p:nvSpPr>
          <p:cNvPr id="3" name="2 Alt Başlık"/>
          <p:cNvSpPr>
            <a:spLocks noGrp="1"/>
          </p:cNvSpPr>
          <p:nvPr>
            <p:ph type="subTitle" idx="1"/>
          </p:nvPr>
        </p:nvSpPr>
        <p:spPr>
          <a:xfrm>
            <a:off x="467544" y="1268760"/>
            <a:ext cx="8136904" cy="5184576"/>
          </a:xfrm>
        </p:spPr>
        <p:txBody>
          <a:bodyPr>
            <a:normAutofit fontScale="92500" lnSpcReduction="10000"/>
          </a:bodyPr>
          <a:lstStyle/>
          <a:p>
            <a:pPr algn="l"/>
            <a:r>
              <a:rPr lang="tr-TR" dirty="0" smtClean="0">
                <a:solidFill>
                  <a:srgbClr val="FF0000"/>
                </a:solidFill>
              </a:rPr>
              <a:t> </a:t>
            </a:r>
            <a:r>
              <a:rPr lang="tr-TR" dirty="0"/>
              <a:t>Ders kitaplarının kabulü, uygunluk süresi, telif hakkı ve ücretlerle ilgili esaslar; inceleme işlemleri ve alınacak inceleme ücreti miktarı; Millî Eğitim Bakanlığınca incelettirilecek eserler için ödenecek ücret miktarı; ders kitaplarının hazırlanması ve incelenmesinde aranacak kriterler ile ders kitabı üreten yayın evlerinde aranacak kriterler; ders kitabı dışındaki diğer kitap ve eğitim araçlarının kullanımı ve bunlardan hangileri için inceleme ücreti alınacağı ve ödeneceği ile ilgili esas ve usuller Millî Eğitim Bakanlığınca çıkarılacak yönetmelikle düzenlenir.</a:t>
            </a:r>
          </a:p>
          <a:p>
            <a:pPr algn="l"/>
            <a:endParaRPr lang="tr-TR" dirty="0">
              <a:solidFill>
                <a:schemeClr val="tx1"/>
              </a:solidFill>
            </a:endParaRPr>
          </a:p>
        </p:txBody>
      </p:sp>
      <p:sp>
        <p:nvSpPr>
          <p:cNvPr id="4" name="3 Veri Yer Tutucusu"/>
          <p:cNvSpPr>
            <a:spLocks noGrp="1"/>
          </p:cNvSpPr>
          <p:nvPr>
            <p:ph type="dt" sz="half" idx="10"/>
          </p:nvPr>
        </p:nvSpPr>
        <p:spPr/>
        <p:txBody>
          <a:bodyPr/>
          <a:lstStyle/>
          <a:p>
            <a:fld id="{5EFB1B49-19FF-4F59-85C2-6378CE3E2FB7}" type="datetime1">
              <a:rPr lang="tr-TR" smtClean="0"/>
              <a:pPr/>
              <a:t>06.07.2016</a:t>
            </a:fld>
            <a:endParaRPr lang="tr-TR"/>
          </a:p>
        </p:txBody>
      </p:sp>
      <p:sp>
        <p:nvSpPr>
          <p:cNvPr id="5" name="4 Slayt Numarası Yer Tutucusu"/>
          <p:cNvSpPr>
            <a:spLocks noGrp="1"/>
          </p:cNvSpPr>
          <p:nvPr>
            <p:ph type="sldNum" sz="quarter" idx="12"/>
          </p:nvPr>
        </p:nvSpPr>
        <p:spPr/>
        <p:txBody>
          <a:bodyPr/>
          <a:lstStyle/>
          <a:p>
            <a:fld id="{0CAB5BCB-89B8-4C6C-A804-DAA5BF3103D7}" type="slidenum">
              <a:rPr lang="tr-TR" smtClean="0"/>
              <a:pPr/>
              <a:t>67</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404665"/>
            <a:ext cx="7772400" cy="1080119"/>
          </a:xfrm>
        </p:spPr>
        <p:txBody>
          <a:bodyPr>
            <a:normAutofit/>
          </a:bodyPr>
          <a:lstStyle/>
          <a:p>
            <a:r>
              <a:rPr lang="tr-TR" sz="3200" dirty="0" smtClean="0">
                <a:solidFill>
                  <a:srgbClr val="FF0000"/>
                </a:solidFill>
              </a:rPr>
              <a:t>EĞİTİM ÖĞRETİM ALANINDAKİ </a:t>
            </a:r>
            <a:br>
              <a:rPr lang="tr-TR" sz="3200" dirty="0" smtClean="0">
                <a:solidFill>
                  <a:srgbClr val="FF0000"/>
                </a:solidFill>
              </a:rPr>
            </a:br>
            <a:r>
              <a:rPr lang="tr-TR" sz="3200" dirty="0" smtClean="0">
                <a:solidFill>
                  <a:srgbClr val="FF0000"/>
                </a:solidFill>
              </a:rPr>
              <a:t>GÖREV VE SORUMLULUK</a:t>
            </a:r>
            <a:endParaRPr lang="tr-TR" sz="3200" dirty="0">
              <a:solidFill>
                <a:srgbClr val="FF0000"/>
              </a:solidFill>
            </a:endParaRPr>
          </a:p>
        </p:txBody>
      </p:sp>
      <p:sp>
        <p:nvSpPr>
          <p:cNvPr id="3" name="2 Alt Başlık"/>
          <p:cNvSpPr>
            <a:spLocks noGrp="1"/>
          </p:cNvSpPr>
          <p:nvPr>
            <p:ph type="subTitle" idx="1"/>
          </p:nvPr>
        </p:nvSpPr>
        <p:spPr>
          <a:xfrm>
            <a:off x="683568" y="1844824"/>
            <a:ext cx="7560840" cy="3793976"/>
          </a:xfrm>
        </p:spPr>
        <p:txBody>
          <a:bodyPr>
            <a:normAutofit fontScale="92500" lnSpcReduction="20000"/>
          </a:bodyPr>
          <a:lstStyle/>
          <a:p>
            <a:pPr algn="l"/>
            <a:r>
              <a:rPr lang="tr-TR" dirty="0" smtClean="0">
                <a:solidFill>
                  <a:srgbClr val="FF0000"/>
                </a:solidFill>
              </a:rPr>
              <a:t> </a:t>
            </a:r>
            <a:r>
              <a:rPr lang="tr-TR" i="1" dirty="0">
                <a:solidFill>
                  <a:srgbClr val="FF0000"/>
                </a:solidFill>
              </a:rPr>
              <a:t>I – Yürütme, gözetim ve denetim: </a:t>
            </a:r>
            <a:endParaRPr lang="tr-TR" dirty="0">
              <a:solidFill>
                <a:srgbClr val="FF0000"/>
              </a:solidFill>
            </a:endParaRPr>
          </a:p>
          <a:p>
            <a:pPr algn="l"/>
            <a:r>
              <a:rPr lang="tr-TR" b="1" dirty="0"/>
              <a:t>Madde 56 – </a:t>
            </a:r>
            <a:r>
              <a:rPr lang="tr-TR" dirty="0"/>
              <a:t>Eğitim ve öğretim hizmetinin, bu kanun hükümlerine göre Devlet adına yürütülmesinden, gözetim ve denetiminden Milli Eğitim Bakanlığı sorumludur. </a:t>
            </a:r>
          </a:p>
          <a:p>
            <a:pPr algn="l"/>
            <a:r>
              <a:rPr lang="tr-TR" i="1" dirty="0">
                <a:solidFill>
                  <a:srgbClr val="FF0000"/>
                </a:solidFill>
              </a:rPr>
              <a:t>II – Yasaklık: </a:t>
            </a:r>
            <a:endParaRPr lang="tr-TR" dirty="0">
              <a:solidFill>
                <a:srgbClr val="FF0000"/>
              </a:solidFill>
            </a:endParaRPr>
          </a:p>
          <a:p>
            <a:pPr algn="l"/>
            <a:r>
              <a:rPr lang="tr-TR" b="1" dirty="0"/>
              <a:t>Madde 57 –</a:t>
            </a:r>
            <a:r>
              <a:rPr lang="tr-TR" dirty="0"/>
              <a:t> Askeri maksatlarla açılacak okullar hariç, bu kanun hükümlerine aykırı hiç bir eğitim faaliyetinde bulunulamaz. </a:t>
            </a:r>
          </a:p>
        </p:txBody>
      </p:sp>
      <p:sp>
        <p:nvSpPr>
          <p:cNvPr id="4" name="3 Veri Yer Tutucusu"/>
          <p:cNvSpPr>
            <a:spLocks noGrp="1"/>
          </p:cNvSpPr>
          <p:nvPr>
            <p:ph type="dt" sz="half" idx="10"/>
          </p:nvPr>
        </p:nvSpPr>
        <p:spPr/>
        <p:txBody>
          <a:bodyPr/>
          <a:lstStyle/>
          <a:p>
            <a:fld id="{176D0B67-6E1D-4B18-B429-CF7056906560}" type="datetime1">
              <a:rPr lang="tr-TR" smtClean="0"/>
              <a:pPr/>
              <a:t>06.07.2016</a:t>
            </a:fld>
            <a:endParaRPr lang="tr-TR"/>
          </a:p>
        </p:txBody>
      </p:sp>
      <p:sp>
        <p:nvSpPr>
          <p:cNvPr id="5" name="4 Slayt Numarası Yer Tutucusu"/>
          <p:cNvSpPr>
            <a:spLocks noGrp="1"/>
          </p:cNvSpPr>
          <p:nvPr>
            <p:ph type="sldNum" sz="quarter" idx="12"/>
          </p:nvPr>
        </p:nvSpPr>
        <p:spPr/>
        <p:txBody>
          <a:bodyPr/>
          <a:lstStyle/>
          <a:p>
            <a:fld id="{0CAB5BCB-89B8-4C6C-A804-DAA5BF3103D7}" type="slidenum">
              <a:rPr lang="tr-TR" smtClean="0"/>
              <a:pPr/>
              <a:t>68</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404665"/>
            <a:ext cx="7772400" cy="1080119"/>
          </a:xfrm>
        </p:spPr>
        <p:txBody>
          <a:bodyPr>
            <a:normAutofit/>
          </a:bodyPr>
          <a:lstStyle/>
          <a:p>
            <a:r>
              <a:rPr lang="tr-TR" sz="3200" dirty="0" smtClean="0">
                <a:solidFill>
                  <a:srgbClr val="FF0000"/>
                </a:solidFill>
              </a:rPr>
              <a:t>EĞİTİM ÖĞRETİM ALANINDAKİ </a:t>
            </a:r>
            <a:br>
              <a:rPr lang="tr-TR" sz="3200" dirty="0" smtClean="0">
                <a:solidFill>
                  <a:srgbClr val="FF0000"/>
                </a:solidFill>
              </a:rPr>
            </a:br>
            <a:r>
              <a:rPr lang="tr-TR" sz="3200" dirty="0" smtClean="0">
                <a:solidFill>
                  <a:srgbClr val="FF0000"/>
                </a:solidFill>
              </a:rPr>
              <a:t>GÖREV VE SORUMLULUK</a:t>
            </a:r>
            <a:endParaRPr lang="tr-TR" sz="3200" dirty="0">
              <a:solidFill>
                <a:srgbClr val="FF0000"/>
              </a:solidFill>
            </a:endParaRPr>
          </a:p>
        </p:txBody>
      </p:sp>
      <p:sp>
        <p:nvSpPr>
          <p:cNvPr id="3" name="2 Alt Başlık"/>
          <p:cNvSpPr>
            <a:spLocks noGrp="1"/>
          </p:cNvSpPr>
          <p:nvPr>
            <p:ph type="subTitle" idx="1"/>
          </p:nvPr>
        </p:nvSpPr>
        <p:spPr>
          <a:xfrm>
            <a:off x="395536" y="1628800"/>
            <a:ext cx="8208912" cy="4752528"/>
          </a:xfrm>
        </p:spPr>
        <p:txBody>
          <a:bodyPr>
            <a:normAutofit fontScale="92500" lnSpcReduction="10000"/>
          </a:bodyPr>
          <a:lstStyle/>
          <a:p>
            <a:pPr algn="l"/>
            <a:r>
              <a:rPr lang="tr-TR" dirty="0" smtClean="0">
                <a:solidFill>
                  <a:srgbClr val="FF0000"/>
                </a:solidFill>
              </a:rPr>
              <a:t> </a:t>
            </a:r>
            <a:r>
              <a:rPr lang="tr-TR" i="1" dirty="0">
                <a:solidFill>
                  <a:srgbClr val="FF0000"/>
                </a:solidFill>
              </a:rPr>
              <a:t>III – Okul açma yetkisi: </a:t>
            </a:r>
            <a:endParaRPr lang="tr-TR" dirty="0">
              <a:solidFill>
                <a:srgbClr val="FF0000"/>
              </a:solidFill>
            </a:endParaRPr>
          </a:p>
          <a:p>
            <a:pPr algn="l"/>
            <a:r>
              <a:rPr lang="tr-TR" b="1" dirty="0"/>
              <a:t>Madde 58 – (Değişik: 16/6/1983 - 2842/16 md.) </a:t>
            </a:r>
            <a:endParaRPr lang="tr-TR" dirty="0"/>
          </a:p>
          <a:p>
            <a:pPr algn="l"/>
            <a:r>
              <a:rPr lang="tr-TR" dirty="0"/>
              <a:t>Türkiye'de ilköğretim okulu, lise veya dengi okullar, Milli Eğitim Bakanlığının izni olmaksızın açılamaz. </a:t>
            </a:r>
          </a:p>
          <a:p>
            <a:pPr algn="l"/>
            <a:r>
              <a:rPr lang="tr-TR" dirty="0"/>
              <a:t>Milli Eğitim Bakanlığı veya diğer bir bakanlık tarafından açılmış veya açılacak okullar (Askeri liseler dahil) ile özel okulların derecelerinin tayini, Milli Eğitim Bakanlığına aittir. </a:t>
            </a:r>
          </a:p>
          <a:p>
            <a:pPr algn="l"/>
            <a:r>
              <a:rPr lang="tr-TR" dirty="0"/>
              <a:t>Askeri eğitim kurumlarının dereceleri, Milli Savunma Bakanlığı ile birlikte tespit edilir. </a:t>
            </a:r>
          </a:p>
          <a:p>
            <a:pPr algn="l"/>
            <a:endParaRPr lang="tr-TR" dirty="0">
              <a:solidFill>
                <a:schemeClr val="tx1"/>
              </a:solidFill>
            </a:endParaRPr>
          </a:p>
        </p:txBody>
      </p:sp>
      <p:sp>
        <p:nvSpPr>
          <p:cNvPr id="4" name="3 Veri Yer Tutucusu"/>
          <p:cNvSpPr>
            <a:spLocks noGrp="1"/>
          </p:cNvSpPr>
          <p:nvPr>
            <p:ph type="dt" sz="half" idx="10"/>
          </p:nvPr>
        </p:nvSpPr>
        <p:spPr/>
        <p:txBody>
          <a:bodyPr/>
          <a:lstStyle/>
          <a:p>
            <a:fld id="{BEE2B411-18F3-4FEA-853D-9F9967D10538}" type="datetime1">
              <a:rPr lang="tr-TR" smtClean="0"/>
              <a:pPr/>
              <a:t>06.07.2016</a:t>
            </a:fld>
            <a:endParaRPr lang="tr-TR"/>
          </a:p>
        </p:txBody>
      </p:sp>
      <p:sp>
        <p:nvSpPr>
          <p:cNvPr id="5" name="4 Slayt Numarası Yer Tutucusu"/>
          <p:cNvSpPr>
            <a:spLocks noGrp="1"/>
          </p:cNvSpPr>
          <p:nvPr>
            <p:ph type="sldNum" sz="quarter" idx="12"/>
          </p:nvPr>
        </p:nvSpPr>
        <p:spPr/>
        <p:txBody>
          <a:bodyPr/>
          <a:lstStyle/>
          <a:p>
            <a:fld id="{0CAB5BCB-89B8-4C6C-A804-DAA5BF3103D7}" type="slidenum">
              <a:rPr lang="tr-TR" smtClean="0"/>
              <a:pPr/>
              <a:t>69</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404665"/>
            <a:ext cx="7772400" cy="1296144"/>
          </a:xfrm>
        </p:spPr>
        <p:txBody>
          <a:bodyPr>
            <a:normAutofit/>
          </a:bodyPr>
          <a:lstStyle/>
          <a:p>
            <a:r>
              <a:rPr lang="tr-TR" sz="3200" dirty="0" smtClean="0">
                <a:solidFill>
                  <a:srgbClr val="FF0000"/>
                </a:solidFill>
              </a:rPr>
              <a:t>ÖRGÜN EĞİTİM </a:t>
            </a:r>
            <a:br>
              <a:rPr lang="tr-TR" sz="3200" dirty="0" smtClean="0">
                <a:solidFill>
                  <a:srgbClr val="FF0000"/>
                </a:solidFill>
              </a:rPr>
            </a:br>
            <a:r>
              <a:rPr lang="tr-TR" sz="3200" dirty="0" smtClean="0">
                <a:solidFill>
                  <a:srgbClr val="FF0000"/>
                </a:solidFill>
              </a:rPr>
              <a:t> </a:t>
            </a:r>
            <a:r>
              <a:rPr lang="tr-TR" sz="2800" i="1" dirty="0">
                <a:solidFill>
                  <a:srgbClr val="FF0000"/>
                </a:solidFill>
              </a:rPr>
              <a:t>B) </a:t>
            </a:r>
            <a:r>
              <a:rPr lang="tr-TR" sz="2800" i="1" dirty="0" smtClean="0">
                <a:solidFill>
                  <a:srgbClr val="FF0000"/>
                </a:solidFill>
              </a:rPr>
              <a:t>İlköğretim</a:t>
            </a:r>
            <a:endParaRPr lang="tr-TR" sz="3200" dirty="0">
              <a:solidFill>
                <a:srgbClr val="FF0000"/>
              </a:solidFill>
            </a:endParaRPr>
          </a:p>
        </p:txBody>
      </p:sp>
      <p:sp>
        <p:nvSpPr>
          <p:cNvPr id="3" name="2 Alt Başlık"/>
          <p:cNvSpPr>
            <a:spLocks noGrp="1"/>
          </p:cNvSpPr>
          <p:nvPr>
            <p:ph type="subTitle" idx="1"/>
          </p:nvPr>
        </p:nvSpPr>
        <p:spPr>
          <a:xfrm>
            <a:off x="395536" y="1628800"/>
            <a:ext cx="8280920" cy="4010000"/>
          </a:xfrm>
        </p:spPr>
        <p:txBody>
          <a:bodyPr>
            <a:noAutofit/>
          </a:bodyPr>
          <a:lstStyle/>
          <a:p>
            <a:pPr algn="l"/>
            <a:r>
              <a:rPr lang="tr-TR" dirty="0" smtClean="0">
                <a:solidFill>
                  <a:srgbClr val="FF0000"/>
                </a:solidFill>
              </a:rPr>
              <a:t> </a:t>
            </a:r>
            <a:r>
              <a:rPr lang="tr-TR" i="1" dirty="0">
                <a:solidFill>
                  <a:srgbClr val="FF0000"/>
                </a:solidFill>
              </a:rPr>
              <a:t>I – Kapsam: </a:t>
            </a:r>
            <a:endParaRPr lang="tr-TR" dirty="0">
              <a:solidFill>
                <a:srgbClr val="FF0000"/>
              </a:solidFill>
            </a:endParaRPr>
          </a:p>
          <a:p>
            <a:pPr algn="l"/>
            <a:r>
              <a:rPr lang="tr-TR" b="1" dirty="0">
                <a:solidFill>
                  <a:schemeClr val="tx1"/>
                </a:solidFill>
              </a:rPr>
              <a:t>Madde 22 – (Değişik: 30/3/2012 - 6287/7 md.)</a:t>
            </a:r>
            <a:r>
              <a:rPr lang="tr-TR" dirty="0">
                <a:solidFill>
                  <a:schemeClr val="tx1"/>
                </a:solidFill>
              </a:rPr>
              <a:t> Mecburi ilköğretim çağı 6-13 yaş grubundaki çocukları kapsar. Bu çağ çocuğun 5 yaşını bitirdiği yılın eylül ayı sonunda başlar, 13 yaşını bitirip 14 yaşına girdiği yılın öğretim yılı sonunda biter.</a:t>
            </a:r>
          </a:p>
          <a:p>
            <a:pPr algn="l"/>
            <a:r>
              <a:rPr lang="tr-TR" i="1" dirty="0" smtClean="0">
                <a:solidFill>
                  <a:schemeClr val="tx1"/>
                </a:solidFill>
              </a:rPr>
              <a:t> </a:t>
            </a:r>
            <a:endParaRPr lang="tr-TR" dirty="0">
              <a:solidFill>
                <a:schemeClr val="tx1"/>
              </a:solidFill>
            </a:endParaRPr>
          </a:p>
        </p:txBody>
      </p:sp>
      <p:sp>
        <p:nvSpPr>
          <p:cNvPr id="4" name="3 Veri Yer Tutucusu"/>
          <p:cNvSpPr>
            <a:spLocks noGrp="1"/>
          </p:cNvSpPr>
          <p:nvPr>
            <p:ph type="dt" sz="half" idx="10"/>
          </p:nvPr>
        </p:nvSpPr>
        <p:spPr/>
        <p:txBody>
          <a:bodyPr/>
          <a:lstStyle/>
          <a:p>
            <a:fld id="{B499BCC7-C1CC-45F0-A18B-C5D4A6348549}" type="datetime1">
              <a:rPr lang="tr-TR" smtClean="0"/>
              <a:pPr/>
              <a:t>06.07.2016</a:t>
            </a:fld>
            <a:endParaRPr lang="tr-TR"/>
          </a:p>
        </p:txBody>
      </p:sp>
      <p:sp>
        <p:nvSpPr>
          <p:cNvPr id="5" name="4 Slayt Numarası Yer Tutucusu"/>
          <p:cNvSpPr>
            <a:spLocks noGrp="1"/>
          </p:cNvSpPr>
          <p:nvPr>
            <p:ph type="sldNum" sz="quarter" idx="12"/>
          </p:nvPr>
        </p:nvSpPr>
        <p:spPr/>
        <p:txBody>
          <a:bodyPr/>
          <a:lstStyle/>
          <a:p>
            <a:fld id="{0CAB5BCB-89B8-4C6C-A804-DAA5BF3103D7}" type="slidenum">
              <a:rPr lang="tr-TR" smtClean="0"/>
              <a:pPr/>
              <a:t>7</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404665"/>
            <a:ext cx="7772400" cy="1080119"/>
          </a:xfrm>
        </p:spPr>
        <p:txBody>
          <a:bodyPr>
            <a:normAutofit/>
          </a:bodyPr>
          <a:lstStyle/>
          <a:p>
            <a:r>
              <a:rPr lang="tr-TR" sz="3200" dirty="0" smtClean="0">
                <a:solidFill>
                  <a:srgbClr val="FF0000"/>
                </a:solidFill>
              </a:rPr>
              <a:t>EĞİTİM ÖĞRETİM ALANINDAKİ </a:t>
            </a:r>
            <a:br>
              <a:rPr lang="tr-TR" sz="3200" dirty="0" smtClean="0">
                <a:solidFill>
                  <a:srgbClr val="FF0000"/>
                </a:solidFill>
              </a:rPr>
            </a:br>
            <a:r>
              <a:rPr lang="tr-TR" sz="3200" dirty="0" smtClean="0">
                <a:solidFill>
                  <a:srgbClr val="FF0000"/>
                </a:solidFill>
              </a:rPr>
              <a:t>GÖREV VE SORUMLULUK</a:t>
            </a:r>
            <a:endParaRPr lang="tr-TR" sz="3200" dirty="0">
              <a:solidFill>
                <a:srgbClr val="FF0000"/>
              </a:solidFill>
            </a:endParaRPr>
          </a:p>
        </p:txBody>
      </p:sp>
      <p:sp>
        <p:nvSpPr>
          <p:cNvPr id="3" name="2 Alt Başlık"/>
          <p:cNvSpPr>
            <a:spLocks noGrp="1"/>
          </p:cNvSpPr>
          <p:nvPr>
            <p:ph type="subTitle" idx="1"/>
          </p:nvPr>
        </p:nvSpPr>
        <p:spPr>
          <a:xfrm>
            <a:off x="683568" y="1844824"/>
            <a:ext cx="7560840" cy="3793976"/>
          </a:xfrm>
        </p:spPr>
        <p:txBody>
          <a:bodyPr/>
          <a:lstStyle/>
          <a:p>
            <a:pPr algn="l"/>
            <a:r>
              <a:rPr lang="tr-TR" dirty="0" smtClean="0">
                <a:solidFill>
                  <a:srgbClr val="FF0000"/>
                </a:solidFill>
              </a:rPr>
              <a:t> </a:t>
            </a:r>
            <a:r>
              <a:rPr lang="tr-TR" sz="3600" dirty="0"/>
              <a:t>Diğer bakanlıklara bağlı lise ve dengi okulların program ve yönetmelikleri, ilgili bakanlıkla Milli Eğitim Bakanlığı tarafından birlikte yapılır ve Milli Eğitim Bakanlığınca onanır. </a:t>
            </a:r>
          </a:p>
        </p:txBody>
      </p:sp>
      <p:sp>
        <p:nvSpPr>
          <p:cNvPr id="4" name="3 Veri Yer Tutucusu"/>
          <p:cNvSpPr>
            <a:spLocks noGrp="1"/>
          </p:cNvSpPr>
          <p:nvPr>
            <p:ph type="dt" sz="half" idx="10"/>
          </p:nvPr>
        </p:nvSpPr>
        <p:spPr/>
        <p:txBody>
          <a:bodyPr/>
          <a:lstStyle/>
          <a:p>
            <a:fld id="{F574471C-2973-4F63-B0C2-7B0C29ACEC89}" type="datetime1">
              <a:rPr lang="tr-TR" smtClean="0"/>
              <a:pPr/>
              <a:t>06.07.2016</a:t>
            </a:fld>
            <a:endParaRPr lang="tr-TR"/>
          </a:p>
        </p:txBody>
      </p:sp>
      <p:sp>
        <p:nvSpPr>
          <p:cNvPr id="5" name="4 Slayt Numarası Yer Tutucusu"/>
          <p:cNvSpPr>
            <a:spLocks noGrp="1"/>
          </p:cNvSpPr>
          <p:nvPr>
            <p:ph type="sldNum" sz="quarter" idx="12"/>
          </p:nvPr>
        </p:nvSpPr>
        <p:spPr/>
        <p:txBody>
          <a:bodyPr/>
          <a:lstStyle/>
          <a:p>
            <a:fld id="{0CAB5BCB-89B8-4C6C-A804-DAA5BF3103D7}" type="slidenum">
              <a:rPr lang="tr-TR" smtClean="0"/>
              <a:pPr/>
              <a:t>70</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404665"/>
            <a:ext cx="7772400" cy="1080119"/>
          </a:xfrm>
        </p:spPr>
        <p:txBody>
          <a:bodyPr>
            <a:normAutofit/>
          </a:bodyPr>
          <a:lstStyle/>
          <a:p>
            <a:r>
              <a:rPr lang="tr-TR" sz="3200" dirty="0" smtClean="0">
                <a:solidFill>
                  <a:srgbClr val="FF0000"/>
                </a:solidFill>
              </a:rPr>
              <a:t>EĞİTİM ÖĞRETİM ALANINDAKİ </a:t>
            </a:r>
            <a:br>
              <a:rPr lang="tr-TR" sz="3200" dirty="0" smtClean="0">
                <a:solidFill>
                  <a:srgbClr val="FF0000"/>
                </a:solidFill>
              </a:rPr>
            </a:br>
            <a:r>
              <a:rPr lang="tr-TR" sz="3200" dirty="0" smtClean="0">
                <a:solidFill>
                  <a:srgbClr val="FF0000"/>
                </a:solidFill>
              </a:rPr>
              <a:t>GÖREV VE SORUMLULUK</a:t>
            </a:r>
            <a:endParaRPr lang="tr-TR" sz="3200" dirty="0">
              <a:solidFill>
                <a:srgbClr val="FF0000"/>
              </a:solidFill>
            </a:endParaRPr>
          </a:p>
        </p:txBody>
      </p:sp>
      <p:sp>
        <p:nvSpPr>
          <p:cNvPr id="3" name="2 Alt Başlık"/>
          <p:cNvSpPr>
            <a:spLocks noGrp="1"/>
          </p:cNvSpPr>
          <p:nvPr>
            <p:ph type="subTitle" idx="1"/>
          </p:nvPr>
        </p:nvSpPr>
        <p:spPr>
          <a:xfrm>
            <a:off x="683568" y="1484784"/>
            <a:ext cx="7920880" cy="4896544"/>
          </a:xfrm>
        </p:spPr>
        <p:txBody>
          <a:bodyPr>
            <a:normAutofit/>
          </a:bodyPr>
          <a:lstStyle/>
          <a:p>
            <a:pPr algn="l"/>
            <a:r>
              <a:rPr lang="tr-TR" dirty="0" smtClean="0">
                <a:solidFill>
                  <a:srgbClr val="FF0000"/>
                </a:solidFill>
              </a:rPr>
              <a:t> </a:t>
            </a:r>
            <a:r>
              <a:rPr lang="tr-TR" dirty="0"/>
              <a:t>Diğer bakanlıklara bağlı okullar, Milli Eğitim Bakanlığının gözetim ve denetimine tabidir. Gözetim ve denetim sonunda uygun eğitim ortamı ve niteliği taşımayan kurumların denkliği usulüne uygun şekilde Milli Eğitim Bakanlığınca iptal edilir. Buna ait esaslar Bakanlar Kurulunca çıkarılan bir yönetmelikle düzenlenir. </a:t>
            </a:r>
          </a:p>
        </p:txBody>
      </p:sp>
      <p:sp>
        <p:nvSpPr>
          <p:cNvPr id="4" name="3 Veri Yer Tutucusu"/>
          <p:cNvSpPr>
            <a:spLocks noGrp="1"/>
          </p:cNvSpPr>
          <p:nvPr>
            <p:ph type="dt" sz="half" idx="10"/>
          </p:nvPr>
        </p:nvSpPr>
        <p:spPr/>
        <p:txBody>
          <a:bodyPr/>
          <a:lstStyle/>
          <a:p>
            <a:fld id="{A2F9272B-B70C-4188-B9F4-268D26B47B62}" type="datetime1">
              <a:rPr lang="tr-TR" smtClean="0"/>
              <a:pPr/>
              <a:t>06.07.2016</a:t>
            </a:fld>
            <a:endParaRPr lang="tr-TR"/>
          </a:p>
        </p:txBody>
      </p:sp>
      <p:sp>
        <p:nvSpPr>
          <p:cNvPr id="5" name="4 Slayt Numarası Yer Tutucusu"/>
          <p:cNvSpPr>
            <a:spLocks noGrp="1"/>
          </p:cNvSpPr>
          <p:nvPr>
            <p:ph type="sldNum" sz="quarter" idx="12"/>
          </p:nvPr>
        </p:nvSpPr>
        <p:spPr/>
        <p:txBody>
          <a:bodyPr/>
          <a:lstStyle/>
          <a:p>
            <a:fld id="{0CAB5BCB-89B8-4C6C-A804-DAA5BF3103D7}" type="slidenum">
              <a:rPr lang="tr-TR" smtClean="0"/>
              <a:pPr/>
              <a:t>71</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404665"/>
            <a:ext cx="7772400" cy="1080119"/>
          </a:xfrm>
        </p:spPr>
        <p:txBody>
          <a:bodyPr>
            <a:normAutofit/>
          </a:bodyPr>
          <a:lstStyle/>
          <a:p>
            <a:r>
              <a:rPr lang="tr-TR" sz="3200" dirty="0" smtClean="0">
                <a:solidFill>
                  <a:srgbClr val="FF0000"/>
                </a:solidFill>
              </a:rPr>
              <a:t>EĞİTİM ÖĞRETİM ALANINDAKİ </a:t>
            </a:r>
            <a:br>
              <a:rPr lang="tr-TR" sz="3200" dirty="0" smtClean="0">
                <a:solidFill>
                  <a:srgbClr val="FF0000"/>
                </a:solidFill>
              </a:rPr>
            </a:br>
            <a:r>
              <a:rPr lang="tr-TR" sz="3200" dirty="0" smtClean="0">
                <a:solidFill>
                  <a:srgbClr val="FF0000"/>
                </a:solidFill>
              </a:rPr>
              <a:t>GÖREV VE SORUMLULUK</a:t>
            </a:r>
            <a:endParaRPr lang="tr-TR" sz="3200" dirty="0">
              <a:solidFill>
                <a:srgbClr val="FF0000"/>
              </a:solidFill>
            </a:endParaRPr>
          </a:p>
        </p:txBody>
      </p:sp>
      <p:sp>
        <p:nvSpPr>
          <p:cNvPr id="3" name="2 Alt Başlık"/>
          <p:cNvSpPr>
            <a:spLocks noGrp="1"/>
          </p:cNvSpPr>
          <p:nvPr>
            <p:ph type="subTitle" idx="1"/>
          </p:nvPr>
        </p:nvSpPr>
        <p:spPr>
          <a:xfrm>
            <a:off x="539552" y="1628800"/>
            <a:ext cx="7704856" cy="4010000"/>
          </a:xfrm>
        </p:spPr>
        <p:txBody>
          <a:bodyPr/>
          <a:lstStyle/>
          <a:p>
            <a:pPr algn="l"/>
            <a:r>
              <a:rPr lang="tr-TR" dirty="0" smtClean="0">
                <a:solidFill>
                  <a:srgbClr val="FF0000"/>
                </a:solidFill>
              </a:rPr>
              <a:t> </a:t>
            </a:r>
            <a:r>
              <a:rPr lang="tr-TR" i="1" dirty="0">
                <a:solidFill>
                  <a:srgbClr val="FF0000"/>
                </a:solidFill>
              </a:rPr>
              <a:t>IV – Yurt dışı eğitim: </a:t>
            </a:r>
            <a:endParaRPr lang="tr-TR" dirty="0">
              <a:solidFill>
                <a:srgbClr val="FF0000"/>
              </a:solidFill>
            </a:endParaRPr>
          </a:p>
          <a:p>
            <a:pPr algn="l"/>
            <a:r>
              <a:rPr lang="tr-TR" b="1" dirty="0"/>
              <a:t>Madde 59 – </a:t>
            </a:r>
            <a:r>
              <a:rPr lang="tr-TR" dirty="0"/>
              <a:t>Türk vatandaşlarının yurt dışında eğitim, öğrenim ve ihtisas görmeleri ile ilgili Devlet hizmetlerinin düzenlenmesinden (askeri öğrenciler hariç), Milli Eğitim Bakanlığı sorumludur. </a:t>
            </a:r>
          </a:p>
        </p:txBody>
      </p:sp>
      <p:sp>
        <p:nvSpPr>
          <p:cNvPr id="4" name="3 Veri Yer Tutucusu"/>
          <p:cNvSpPr>
            <a:spLocks noGrp="1"/>
          </p:cNvSpPr>
          <p:nvPr>
            <p:ph type="dt" sz="half" idx="10"/>
          </p:nvPr>
        </p:nvSpPr>
        <p:spPr/>
        <p:txBody>
          <a:bodyPr/>
          <a:lstStyle/>
          <a:p>
            <a:fld id="{D96E40F6-F83F-4738-B9FE-D5B0318A26C3}" type="datetime1">
              <a:rPr lang="tr-TR" smtClean="0"/>
              <a:pPr/>
              <a:t>06.07.2016</a:t>
            </a:fld>
            <a:endParaRPr lang="tr-TR"/>
          </a:p>
        </p:txBody>
      </p:sp>
      <p:sp>
        <p:nvSpPr>
          <p:cNvPr id="5" name="4 Slayt Numarası Yer Tutucusu"/>
          <p:cNvSpPr>
            <a:spLocks noGrp="1"/>
          </p:cNvSpPr>
          <p:nvPr>
            <p:ph type="sldNum" sz="quarter" idx="12"/>
          </p:nvPr>
        </p:nvSpPr>
        <p:spPr/>
        <p:txBody>
          <a:bodyPr/>
          <a:lstStyle/>
          <a:p>
            <a:fld id="{0CAB5BCB-89B8-4C6C-A804-DAA5BF3103D7}" type="slidenum">
              <a:rPr lang="tr-TR" smtClean="0"/>
              <a:pPr/>
              <a:t>72</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683568" y="836712"/>
            <a:ext cx="7560840" cy="4802088"/>
          </a:xfrm>
        </p:spPr>
        <p:txBody>
          <a:bodyPr>
            <a:normAutofit lnSpcReduction="10000"/>
          </a:bodyPr>
          <a:lstStyle/>
          <a:p>
            <a:r>
              <a:rPr lang="tr-TR" dirty="0" smtClean="0">
                <a:solidFill>
                  <a:srgbClr val="FF0000"/>
                </a:solidFill>
              </a:rPr>
              <a:t> </a:t>
            </a:r>
            <a:r>
              <a:rPr lang="tr-TR" sz="5400" dirty="0" smtClean="0">
                <a:solidFill>
                  <a:srgbClr val="FF0000"/>
                </a:solidFill>
              </a:rPr>
              <a:t>İLGİNİZE TEŞEKKÜR EDER</a:t>
            </a:r>
          </a:p>
          <a:p>
            <a:r>
              <a:rPr lang="tr-TR" sz="5400" dirty="0" smtClean="0">
                <a:solidFill>
                  <a:srgbClr val="FF0000"/>
                </a:solidFill>
              </a:rPr>
              <a:t>BAŞARILAR DİLERİM</a:t>
            </a:r>
          </a:p>
          <a:p>
            <a:r>
              <a:rPr lang="tr-TR" dirty="0" smtClean="0">
                <a:solidFill>
                  <a:schemeClr val="tx1"/>
                </a:solidFill>
              </a:rPr>
              <a:t>ARİF DEDE</a:t>
            </a:r>
          </a:p>
          <a:p>
            <a:r>
              <a:rPr lang="tr-TR" dirty="0" smtClean="0">
                <a:solidFill>
                  <a:schemeClr val="tx1"/>
                </a:solidFill>
              </a:rPr>
              <a:t>EĞİTİM UZMANI</a:t>
            </a:r>
          </a:p>
          <a:p>
            <a:r>
              <a:rPr lang="tr-TR" dirty="0" smtClean="0">
                <a:solidFill>
                  <a:schemeClr val="tx1"/>
                </a:solidFill>
                <a:hlinkClick r:id="rId2"/>
              </a:rPr>
              <a:t>www.</a:t>
            </a:r>
            <a:r>
              <a:rPr lang="tr-TR" dirty="0" err="1" smtClean="0">
                <a:solidFill>
                  <a:schemeClr val="tx1"/>
                </a:solidFill>
                <a:hlinkClick r:id="rId2"/>
              </a:rPr>
              <a:t>arifdede</a:t>
            </a:r>
            <a:r>
              <a:rPr lang="tr-TR" dirty="0" smtClean="0">
                <a:solidFill>
                  <a:schemeClr val="tx1"/>
                </a:solidFill>
                <a:hlinkClick r:id="rId2"/>
              </a:rPr>
              <a:t>.</a:t>
            </a:r>
            <a:r>
              <a:rPr lang="tr-TR" dirty="0" err="1" smtClean="0">
                <a:solidFill>
                  <a:schemeClr val="tx1"/>
                </a:solidFill>
                <a:hlinkClick r:id="rId2"/>
              </a:rPr>
              <a:t>info</a:t>
            </a:r>
            <a:endParaRPr lang="tr-TR" dirty="0" smtClean="0">
              <a:solidFill>
                <a:schemeClr val="tx1"/>
              </a:solidFill>
            </a:endParaRPr>
          </a:p>
          <a:p>
            <a:r>
              <a:rPr lang="tr-TR" dirty="0" smtClean="0">
                <a:solidFill>
                  <a:schemeClr val="tx1"/>
                </a:solidFill>
              </a:rPr>
              <a:t>05067942828</a:t>
            </a:r>
          </a:p>
          <a:p>
            <a:r>
              <a:rPr lang="tr-TR" dirty="0" err="1" smtClean="0">
                <a:solidFill>
                  <a:schemeClr val="tx1"/>
                </a:solidFill>
                <a:hlinkClick r:id="rId3"/>
              </a:rPr>
              <a:t>dedearif</a:t>
            </a:r>
            <a:r>
              <a:rPr lang="tr-TR" dirty="0" smtClean="0">
                <a:solidFill>
                  <a:schemeClr val="tx1"/>
                </a:solidFill>
                <a:hlinkClick r:id="rId3"/>
              </a:rPr>
              <a:t>@</a:t>
            </a:r>
            <a:r>
              <a:rPr lang="tr-TR" dirty="0" err="1" smtClean="0">
                <a:solidFill>
                  <a:schemeClr val="tx1"/>
                </a:solidFill>
                <a:hlinkClick r:id="rId3"/>
              </a:rPr>
              <a:t>mynet</a:t>
            </a:r>
            <a:r>
              <a:rPr lang="tr-TR" smtClean="0">
                <a:solidFill>
                  <a:schemeClr val="tx1"/>
                </a:solidFill>
                <a:hlinkClick r:id="rId3"/>
              </a:rPr>
              <a:t>.com</a:t>
            </a:r>
            <a:endParaRPr lang="tr-TR" smtClean="0">
              <a:solidFill>
                <a:schemeClr val="tx1"/>
              </a:solidFill>
            </a:endParaRPr>
          </a:p>
          <a:p>
            <a:endParaRPr lang="tr-TR" dirty="0">
              <a:solidFill>
                <a:schemeClr val="tx1"/>
              </a:solidFill>
            </a:endParaRPr>
          </a:p>
        </p:txBody>
      </p:sp>
      <p:sp>
        <p:nvSpPr>
          <p:cNvPr id="4" name="3 Veri Yer Tutucusu"/>
          <p:cNvSpPr>
            <a:spLocks noGrp="1"/>
          </p:cNvSpPr>
          <p:nvPr>
            <p:ph type="dt" sz="half" idx="10"/>
          </p:nvPr>
        </p:nvSpPr>
        <p:spPr/>
        <p:txBody>
          <a:bodyPr/>
          <a:lstStyle/>
          <a:p>
            <a:fld id="{3B822C9A-D8B2-4AAE-A742-AEF6DFD1BACD}" type="datetime1">
              <a:rPr lang="tr-TR" smtClean="0"/>
              <a:pPr/>
              <a:t>06.07.2016</a:t>
            </a:fld>
            <a:endParaRPr lang="tr-TR"/>
          </a:p>
        </p:txBody>
      </p:sp>
      <p:sp>
        <p:nvSpPr>
          <p:cNvPr id="5" name="4 Slayt Numarası Yer Tutucusu"/>
          <p:cNvSpPr>
            <a:spLocks noGrp="1"/>
          </p:cNvSpPr>
          <p:nvPr>
            <p:ph type="sldNum" sz="quarter" idx="12"/>
          </p:nvPr>
        </p:nvSpPr>
        <p:spPr/>
        <p:txBody>
          <a:bodyPr/>
          <a:lstStyle/>
          <a:p>
            <a:fld id="{0CAB5BCB-89B8-4C6C-A804-DAA5BF3103D7}" type="slidenum">
              <a:rPr lang="tr-TR" smtClean="0"/>
              <a:pPr/>
              <a:t>73</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404665"/>
            <a:ext cx="7772400" cy="1152127"/>
          </a:xfrm>
        </p:spPr>
        <p:txBody>
          <a:bodyPr>
            <a:normAutofit/>
          </a:bodyPr>
          <a:lstStyle/>
          <a:p>
            <a:r>
              <a:rPr lang="tr-TR" sz="3200" dirty="0" smtClean="0">
                <a:solidFill>
                  <a:srgbClr val="FF0000"/>
                </a:solidFill>
              </a:rPr>
              <a:t>ÖRGÜN EĞİTİM </a:t>
            </a:r>
            <a:br>
              <a:rPr lang="tr-TR" sz="3200" dirty="0" smtClean="0">
                <a:solidFill>
                  <a:srgbClr val="FF0000"/>
                </a:solidFill>
              </a:rPr>
            </a:br>
            <a:r>
              <a:rPr lang="tr-TR" sz="3200" dirty="0" smtClean="0">
                <a:solidFill>
                  <a:srgbClr val="FF0000"/>
                </a:solidFill>
              </a:rPr>
              <a:t> </a:t>
            </a:r>
            <a:r>
              <a:rPr lang="tr-TR" sz="2800" i="1" dirty="0">
                <a:solidFill>
                  <a:srgbClr val="FF0000"/>
                </a:solidFill>
              </a:rPr>
              <a:t>B) </a:t>
            </a:r>
            <a:r>
              <a:rPr lang="tr-TR" sz="2800" i="1" dirty="0" smtClean="0">
                <a:solidFill>
                  <a:srgbClr val="FF0000"/>
                </a:solidFill>
              </a:rPr>
              <a:t>İlköğretim</a:t>
            </a:r>
            <a:endParaRPr lang="tr-TR" sz="3200" dirty="0">
              <a:solidFill>
                <a:srgbClr val="FF0000"/>
              </a:solidFill>
            </a:endParaRPr>
          </a:p>
        </p:txBody>
      </p:sp>
      <p:sp>
        <p:nvSpPr>
          <p:cNvPr id="3" name="2 Alt Başlık"/>
          <p:cNvSpPr>
            <a:spLocks noGrp="1"/>
          </p:cNvSpPr>
          <p:nvPr>
            <p:ph type="subTitle" idx="1"/>
          </p:nvPr>
        </p:nvSpPr>
        <p:spPr>
          <a:xfrm>
            <a:off x="395536" y="1484784"/>
            <a:ext cx="8424936" cy="4608512"/>
          </a:xfrm>
        </p:spPr>
        <p:txBody>
          <a:bodyPr>
            <a:noAutofit/>
          </a:bodyPr>
          <a:lstStyle/>
          <a:p>
            <a:pPr algn="l"/>
            <a:r>
              <a:rPr lang="tr-TR" sz="2800" dirty="0" smtClean="0">
                <a:solidFill>
                  <a:schemeClr val="tx1"/>
                </a:solidFill>
              </a:rPr>
              <a:t> </a:t>
            </a:r>
            <a:r>
              <a:rPr lang="tr-TR" sz="2800" i="1" dirty="0" smtClean="0">
                <a:solidFill>
                  <a:srgbClr val="FF0000"/>
                </a:solidFill>
              </a:rPr>
              <a:t>II </a:t>
            </a:r>
            <a:r>
              <a:rPr lang="tr-TR" sz="2800" i="1" dirty="0">
                <a:solidFill>
                  <a:srgbClr val="FF0000"/>
                </a:solidFill>
              </a:rPr>
              <a:t>– Amaç ve görevler: </a:t>
            </a:r>
            <a:endParaRPr lang="tr-TR" sz="2800" dirty="0">
              <a:solidFill>
                <a:srgbClr val="FF0000"/>
              </a:solidFill>
            </a:endParaRPr>
          </a:p>
          <a:p>
            <a:pPr algn="l"/>
            <a:r>
              <a:rPr lang="tr-TR" sz="2800" b="1" dirty="0">
                <a:solidFill>
                  <a:schemeClr val="tx1"/>
                </a:solidFill>
              </a:rPr>
              <a:t>Madde 23 –</a:t>
            </a:r>
            <a:r>
              <a:rPr lang="tr-TR" sz="2800" dirty="0">
                <a:solidFill>
                  <a:schemeClr val="tx1"/>
                </a:solidFill>
              </a:rPr>
              <a:t> İlköğretimin amaç ve görevleri, milli eğitimin genel amaçlarına ve temel ilkelerine uygun olarak, </a:t>
            </a:r>
          </a:p>
          <a:p>
            <a:pPr algn="l"/>
            <a:r>
              <a:rPr lang="tr-TR" sz="2800" dirty="0">
                <a:solidFill>
                  <a:schemeClr val="tx1"/>
                </a:solidFill>
              </a:rPr>
              <a:t>1. Her Türk çocuğuna iyi bir vatandaş olmak için gerekli temel bilgi, beceri, davranış ve alışkanlıkları kazandırmak; onu milli ahlak anlayışına uygun olarak yetiştirmek; </a:t>
            </a:r>
          </a:p>
          <a:p>
            <a:pPr algn="l"/>
            <a:r>
              <a:rPr lang="tr-TR" sz="2800" dirty="0">
                <a:solidFill>
                  <a:schemeClr val="tx1"/>
                </a:solidFill>
              </a:rPr>
              <a:t>2. Her Türk çocuğunu ilgi, istidat ve kabiliyetleri yönünden yetiştirerek hayata ve üst öğrenime hazırlamaktır. </a:t>
            </a:r>
          </a:p>
        </p:txBody>
      </p:sp>
      <p:sp>
        <p:nvSpPr>
          <p:cNvPr id="4" name="3 Veri Yer Tutucusu"/>
          <p:cNvSpPr>
            <a:spLocks noGrp="1"/>
          </p:cNvSpPr>
          <p:nvPr>
            <p:ph type="dt" sz="half" idx="10"/>
          </p:nvPr>
        </p:nvSpPr>
        <p:spPr/>
        <p:txBody>
          <a:bodyPr/>
          <a:lstStyle/>
          <a:p>
            <a:fld id="{8171ECC1-07B3-4C53-A70E-94B871572BFE}" type="datetime1">
              <a:rPr lang="tr-TR" smtClean="0"/>
              <a:pPr/>
              <a:t>06.07.2016</a:t>
            </a:fld>
            <a:endParaRPr lang="tr-TR"/>
          </a:p>
        </p:txBody>
      </p:sp>
      <p:sp>
        <p:nvSpPr>
          <p:cNvPr id="5" name="4 Slayt Numarası Yer Tutucusu"/>
          <p:cNvSpPr>
            <a:spLocks noGrp="1"/>
          </p:cNvSpPr>
          <p:nvPr>
            <p:ph type="sldNum" sz="quarter" idx="12"/>
          </p:nvPr>
        </p:nvSpPr>
        <p:spPr/>
        <p:txBody>
          <a:bodyPr/>
          <a:lstStyle/>
          <a:p>
            <a:fld id="{0CAB5BCB-89B8-4C6C-A804-DAA5BF3103D7}" type="slidenum">
              <a:rPr lang="tr-TR" smtClean="0"/>
              <a:pPr/>
              <a:t>8</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404665"/>
            <a:ext cx="7772400" cy="1296144"/>
          </a:xfrm>
        </p:spPr>
        <p:txBody>
          <a:bodyPr>
            <a:normAutofit/>
          </a:bodyPr>
          <a:lstStyle/>
          <a:p>
            <a:r>
              <a:rPr lang="tr-TR" sz="3200" dirty="0" smtClean="0">
                <a:solidFill>
                  <a:srgbClr val="FF0000"/>
                </a:solidFill>
              </a:rPr>
              <a:t>ÖRGÜN EĞİTİM </a:t>
            </a:r>
            <a:br>
              <a:rPr lang="tr-TR" sz="3200" dirty="0" smtClean="0">
                <a:solidFill>
                  <a:srgbClr val="FF0000"/>
                </a:solidFill>
              </a:rPr>
            </a:br>
            <a:r>
              <a:rPr lang="tr-TR" sz="3200" dirty="0" smtClean="0">
                <a:solidFill>
                  <a:srgbClr val="FF0000"/>
                </a:solidFill>
              </a:rPr>
              <a:t> </a:t>
            </a:r>
            <a:r>
              <a:rPr lang="tr-TR" sz="2800" i="1" dirty="0">
                <a:solidFill>
                  <a:srgbClr val="FF0000"/>
                </a:solidFill>
              </a:rPr>
              <a:t>B) </a:t>
            </a:r>
            <a:r>
              <a:rPr lang="tr-TR" sz="2800" i="1" dirty="0" smtClean="0">
                <a:solidFill>
                  <a:srgbClr val="FF0000"/>
                </a:solidFill>
              </a:rPr>
              <a:t>İlköğretim</a:t>
            </a:r>
            <a:endParaRPr lang="tr-TR" sz="3200" dirty="0">
              <a:solidFill>
                <a:srgbClr val="FF0000"/>
              </a:solidFill>
            </a:endParaRPr>
          </a:p>
        </p:txBody>
      </p:sp>
      <p:sp>
        <p:nvSpPr>
          <p:cNvPr id="3" name="2 Alt Başlık"/>
          <p:cNvSpPr>
            <a:spLocks noGrp="1"/>
          </p:cNvSpPr>
          <p:nvPr>
            <p:ph type="subTitle" idx="1"/>
          </p:nvPr>
        </p:nvSpPr>
        <p:spPr>
          <a:xfrm>
            <a:off x="395536" y="1628800"/>
            <a:ext cx="8280920" cy="4320480"/>
          </a:xfrm>
        </p:spPr>
        <p:txBody>
          <a:bodyPr>
            <a:noAutofit/>
          </a:bodyPr>
          <a:lstStyle/>
          <a:p>
            <a:pPr algn="l"/>
            <a:r>
              <a:rPr lang="tr-TR" sz="2800" b="1" dirty="0" smtClean="0">
                <a:solidFill>
                  <a:schemeClr val="tx1"/>
                </a:solidFill>
              </a:rPr>
              <a:t>3</a:t>
            </a:r>
            <a:r>
              <a:rPr lang="tr-TR" sz="2800" b="1" dirty="0">
                <a:solidFill>
                  <a:schemeClr val="tx1"/>
                </a:solidFill>
              </a:rPr>
              <a:t>. (Ek: 16/8/1997 - 4306/4 md.) </a:t>
            </a:r>
            <a:r>
              <a:rPr lang="tr-TR" sz="2800" dirty="0">
                <a:solidFill>
                  <a:schemeClr val="tx1"/>
                </a:solidFill>
              </a:rPr>
              <a:t>İlköğretimin son ders yılının ikinci yarısında öğrencilere, ortaöğretimde devam edilebilecek okul ve programların hangi mesleklerin yolunu açabileceği ve bu mesleklerin kendilerine sağlayacağı yaşam standardı konusunda tanıtıcı bilgiler vermek üzere rehberlik servislerince gerekli çalışmalar yapılır. </a:t>
            </a:r>
          </a:p>
        </p:txBody>
      </p:sp>
      <p:sp>
        <p:nvSpPr>
          <p:cNvPr id="4" name="3 Veri Yer Tutucusu"/>
          <p:cNvSpPr>
            <a:spLocks noGrp="1"/>
          </p:cNvSpPr>
          <p:nvPr>
            <p:ph type="dt" sz="half" idx="10"/>
          </p:nvPr>
        </p:nvSpPr>
        <p:spPr/>
        <p:txBody>
          <a:bodyPr/>
          <a:lstStyle/>
          <a:p>
            <a:fld id="{35E1C053-951F-4FBE-A8D6-495C264DE324}" type="datetime1">
              <a:rPr lang="tr-TR" smtClean="0"/>
              <a:pPr/>
              <a:t>06.07.2016</a:t>
            </a:fld>
            <a:endParaRPr lang="tr-TR"/>
          </a:p>
        </p:txBody>
      </p:sp>
      <p:sp>
        <p:nvSpPr>
          <p:cNvPr id="5" name="4 Slayt Numarası Yer Tutucusu"/>
          <p:cNvSpPr>
            <a:spLocks noGrp="1"/>
          </p:cNvSpPr>
          <p:nvPr>
            <p:ph type="sldNum" sz="quarter" idx="12"/>
          </p:nvPr>
        </p:nvSpPr>
        <p:spPr/>
        <p:txBody>
          <a:bodyPr/>
          <a:lstStyle/>
          <a:p>
            <a:fld id="{0CAB5BCB-89B8-4C6C-A804-DAA5BF3103D7}" type="slidenum">
              <a:rPr lang="tr-TR" smtClean="0"/>
              <a:pPr/>
              <a:t>9</a:t>
            </a:fld>
            <a:endParaRPr lang="tr-TR"/>
          </a:p>
        </p:txBody>
      </p:sp>
      <p:sp>
        <p:nvSpPr>
          <p:cNvPr id="6" name="5 Altbilgi Yer Tutucusu"/>
          <p:cNvSpPr>
            <a:spLocks noGrp="1"/>
          </p:cNvSpPr>
          <p:nvPr>
            <p:ph type="ftr" sz="quarter" idx="11"/>
          </p:nvPr>
        </p:nvSpPr>
        <p:spPr/>
        <p:txBody>
          <a:bodyPr/>
          <a:lstStyle/>
          <a:p>
            <a:r>
              <a:rPr lang="tr-TR" smtClean="0"/>
              <a:t>ARİF DEDE</a:t>
            </a:r>
            <a:endParaRPr lang="tr-T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192</TotalTime>
  <Words>3878</Words>
  <Application>Microsoft Office PowerPoint</Application>
  <PresentationFormat>Ekran Gösterisi (4:3)</PresentationFormat>
  <Paragraphs>502</Paragraphs>
  <Slides>73</Slides>
  <Notes>1</Notes>
  <HiddenSlides>0</HiddenSlides>
  <MMClips>0</MMClips>
  <ScaleCrop>false</ScaleCrop>
  <HeadingPairs>
    <vt:vector size="4" baseType="variant">
      <vt:variant>
        <vt:lpstr>Tema</vt:lpstr>
      </vt:variant>
      <vt:variant>
        <vt:i4>1</vt:i4>
      </vt:variant>
      <vt:variant>
        <vt:lpstr>Slayt Başlıkları</vt:lpstr>
      </vt:variant>
      <vt:variant>
        <vt:i4>73</vt:i4>
      </vt:variant>
    </vt:vector>
  </HeadingPairs>
  <TitlesOfParts>
    <vt:vector size="74" baseType="lpstr">
      <vt:lpstr>Ofis Teması</vt:lpstr>
      <vt:lpstr>TÜRK MİLLÎ EĞİTİM SİSTEMİ   1739 SAYILI  MİLLÎ EĞİTİM TEMEL KANUNU</vt:lpstr>
      <vt:lpstr>1739 SAYILI MİLLÎ EĞİTİM TEMEL KANUNU</vt:lpstr>
      <vt:lpstr>1739 SAYILI MİLLÎ EĞİTİM TEMEL KANUNU.</vt:lpstr>
      <vt:lpstr>Türk Milli Eğitim Sisteminin Genel Yapısı </vt:lpstr>
      <vt:lpstr> ÖRGÜN EĞİTİM  A) Okul öncesi eğitimi:  </vt:lpstr>
      <vt:lpstr> ÖRGÜN EĞİTİM  A) Okul öncesi eğitimi:  </vt:lpstr>
      <vt:lpstr>ÖRGÜN EĞİTİM   B) İlköğretim</vt:lpstr>
      <vt:lpstr>ÖRGÜN EĞİTİM   B) İlköğretim</vt:lpstr>
      <vt:lpstr>ÖRGÜN EĞİTİM   B) İlköğretim</vt:lpstr>
      <vt:lpstr>ÖRGÜN EĞİTİM   B) İlköğretim</vt:lpstr>
      <vt:lpstr>ÖRGÜN EĞİTİM   B) İlköğretim</vt:lpstr>
      <vt:lpstr>ÖRGÜN EĞİTİM   B) İlköğretim</vt:lpstr>
      <vt:lpstr>ÖRGÜN EĞİTİM   B) İlköğretim</vt:lpstr>
      <vt:lpstr>ÖRGÜN EĞİTİM   C) Orta öğretim:</vt:lpstr>
      <vt:lpstr>ÖRGÜN EĞİTİM   C) Orta öğretim:</vt:lpstr>
      <vt:lpstr>ÖRGÜN EĞİTİM   C) Orta öğretim:</vt:lpstr>
      <vt:lpstr>ÖRGÜN EĞİTİM   C) Orta öğretim:</vt:lpstr>
      <vt:lpstr>ÖRGÜN EĞİTİM   C) Orta öğretim:</vt:lpstr>
      <vt:lpstr>ÖRGÜN EĞİTİM   C) Orta öğretim:</vt:lpstr>
      <vt:lpstr>ÖRGÜN EĞİTİM   C) Orta öğretim:</vt:lpstr>
      <vt:lpstr>ÖRGÜN EĞİTİM   C) Orta öğretim:</vt:lpstr>
      <vt:lpstr>ÖRGÜN EĞİTİM   C) Orta öğretim:</vt:lpstr>
      <vt:lpstr>ÖRGÜN EĞİTİM   D) Yüksek  öğretim:</vt:lpstr>
      <vt:lpstr>ÖRGÜN EĞİTİM   D) Yüksek  öğretim:</vt:lpstr>
      <vt:lpstr>ÖRGÜN EĞİTİM   D) Yüksek  öğretim:</vt:lpstr>
      <vt:lpstr>ÖRGÜN EĞİTİM   D) Yüksek  öğretim:</vt:lpstr>
      <vt:lpstr>ÖRGÜN EĞİTİM   D) Yüksek  öğretim:</vt:lpstr>
      <vt:lpstr>ÖRGÜN EĞİTİM   D) Yüksek  öğretim:</vt:lpstr>
      <vt:lpstr>ÖRGÜN EĞİTİM   D) Yüksek  öğretim:</vt:lpstr>
      <vt:lpstr>ÖRGÜN EĞİTİM   D) Yüksek  öğretim:</vt:lpstr>
      <vt:lpstr>ÖRGÜN EĞİTİM   D) Yüksek  öğretim:</vt:lpstr>
      <vt:lpstr>ÖRGÜN EĞİTİM   D) Yüksek  öğretim:</vt:lpstr>
      <vt:lpstr>YAYGIN EĞİTİM </vt:lpstr>
      <vt:lpstr>YAYGIN EĞİTİM </vt:lpstr>
      <vt:lpstr>YAYGIN EĞİTİM </vt:lpstr>
      <vt:lpstr>YAYGIN EĞİTİM </vt:lpstr>
      <vt:lpstr>YAYGIN EĞİTİM </vt:lpstr>
      <vt:lpstr>ÖĞRETMENLİK MESLEĞİ</vt:lpstr>
      <vt:lpstr>ÖĞRETMENLİK MESLEĞİ</vt:lpstr>
      <vt:lpstr>ÖĞRETMENLİK MESLEĞİ</vt:lpstr>
      <vt:lpstr>ÖĞRETMENLİK MESLEĞİ</vt:lpstr>
      <vt:lpstr>ÖĞRETMENLİK MESLEĞİ</vt:lpstr>
      <vt:lpstr>ÖĞRETMENLİK MESLEĞİ</vt:lpstr>
      <vt:lpstr>ÖĞRETMENLİK MESLEĞİ</vt:lpstr>
      <vt:lpstr>ÖĞRETMENLİK MESLEĞİ</vt:lpstr>
      <vt:lpstr>ÖĞRETMENLİK MESLEĞİ</vt:lpstr>
      <vt:lpstr>ÖĞRETMENLİK MESLEĞİ</vt:lpstr>
      <vt:lpstr>ÖĞRETMENLİK MESLEĞİ</vt:lpstr>
      <vt:lpstr>ÖĞRETMENLİK MESLEĞİ</vt:lpstr>
      <vt:lpstr>ÖĞRETMENLİK MESLEĞİ</vt:lpstr>
      <vt:lpstr>ÖĞRETMENLİK MESLEĞİ</vt:lpstr>
      <vt:lpstr>ÖĞRETMENLİK MESLEĞİ</vt:lpstr>
      <vt:lpstr>ÖĞRETMENLİK MESLEĞİ</vt:lpstr>
      <vt:lpstr>ÖĞRETMENLİK MESLEĞİ</vt:lpstr>
      <vt:lpstr>ÖĞRETMENLİK MESLEĞİ</vt:lpstr>
      <vt:lpstr>ÖĞRETMENLİK MESLEĞİ</vt:lpstr>
      <vt:lpstr>OKUL BİNALARI VE TESİSLERİ</vt:lpstr>
      <vt:lpstr>OKUL BİNALARI VE TESİSLERİ</vt:lpstr>
      <vt:lpstr>OKUL BİNALARI VE TESİSLERİ</vt:lpstr>
      <vt:lpstr>OKUL BİNALARI VE TESİSLERİ</vt:lpstr>
      <vt:lpstr>OKUL BİNALARI VE TESİSLERİ</vt:lpstr>
      <vt:lpstr>EĞİTİM ARAÇ VE GEREÇLERİ</vt:lpstr>
      <vt:lpstr>EĞİTİM ARAÇ VE GEREÇLERİ</vt:lpstr>
      <vt:lpstr>EĞİTİM ARAÇ VE GEREÇLERİ</vt:lpstr>
      <vt:lpstr>EĞİTİM ARAÇ VE GEREÇLERİ</vt:lpstr>
      <vt:lpstr>EĞİTİM ARAÇ VE GEREÇLERİ</vt:lpstr>
      <vt:lpstr>EĞİTİM ARAÇ VE GEREÇLERİ</vt:lpstr>
      <vt:lpstr>EĞİTİM ÖĞRETİM ALANINDAKİ  GÖREV VE SORUMLULUK</vt:lpstr>
      <vt:lpstr>EĞİTİM ÖĞRETİM ALANINDAKİ  GÖREV VE SORUMLULUK</vt:lpstr>
      <vt:lpstr>EĞİTİM ÖĞRETİM ALANINDAKİ  GÖREV VE SORUMLULUK</vt:lpstr>
      <vt:lpstr>EĞİTİM ÖĞRETİM ALANINDAKİ  GÖREV VE SORUMLULUK</vt:lpstr>
      <vt:lpstr>EĞİTİM ÖĞRETİM ALANINDAKİ  GÖREV VE SORUMLULUK</vt:lpstr>
      <vt:lpstr>Slayt 73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1739 SAYILI  MİLLÎ EĞİTİM TEMEL KANUNU</dc:title>
  <dc:creator>user</dc:creator>
  <cp:lastModifiedBy>user</cp:lastModifiedBy>
  <cp:revision>4</cp:revision>
  <dcterms:created xsi:type="dcterms:W3CDTF">2016-07-05T13:27:06Z</dcterms:created>
  <dcterms:modified xsi:type="dcterms:W3CDTF">2016-07-06T20:15:09Z</dcterms:modified>
</cp:coreProperties>
</file>