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notesMasterIdLst>
    <p:notesMasterId r:id="rId28"/>
  </p:notesMasterIdLst>
  <p:sldIdLst>
    <p:sldId id="256" r:id="rId2"/>
    <p:sldId id="272" r:id="rId3"/>
    <p:sldId id="307" r:id="rId4"/>
    <p:sldId id="306" r:id="rId5"/>
    <p:sldId id="308" r:id="rId6"/>
    <p:sldId id="309" r:id="rId7"/>
    <p:sldId id="305" r:id="rId8"/>
    <p:sldId id="304" r:id="rId9"/>
    <p:sldId id="302" r:id="rId10"/>
    <p:sldId id="300" r:id="rId11"/>
    <p:sldId id="284" r:id="rId12"/>
    <p:sldId id="289" r:id="rId13"/>
    <p:sldId id="285" r:id="rId14"/>
    <p:sldId id="286" r:id="rId15"/>
    <p:sldId id="290" r:id="rId16"/>
    <p:sldId id="287" r:id="rId17"/>
    <p:sldId id="288" r:id="rId18"/>
    <p:sldId id="292" r:id="rId19"/>
    <p:sldId id="293" r:id="rId20"/>
    <p:sldId id="294" r:id="rId21"/>
    <p:sldId id="295" r:id="rId22"/>
    <p:sldId id="296" r:id="rId23"/>
    <p:sldId id="297" r:id="rId24"/>
    <p:sldId id="298" r:id="rId25"/>
    <p:sldId id="299" r:id="rId26"/>
    <p:sldId id="310" r:id="rId27"/>
  </p:sldIdLst>
  <p:sldSz cx="9144000" cy="6858000" type="screen4x3"/>
  <p:notesSz cx="6858000" cy="9144000"/>
  <p:photoAlbum layout="1picTitle"/>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96" autoAdjust="0"/>
  </p:normalViewPr>
  <p:slideViewPr>
    <p:cSldViewPr>
      <p:cViewPr varScale="1">
        <p:scale>
          <a:sx n="46" d="100"/>
          <a:sy n="46" d="100"/>
        </p:scale>
        <p:origin x="-230" y="-72"/>
      </p:cViewPr>
      <p:guideLst>
        <p:guide orient="horz" pos="2160"/>
        <p:guide pos="2880"/>
      </p:guideLst>
    </p:cSldViewPr>
  </p:slideViewPr>
  <p:outlineViewPr>
    <p:cViewPr>
      <p:scale>
        <a:sx n="33" d="100"/>
        <a:sy n="33" d="100"/>
      </p:scale>
      <p:origin x="0" y="3235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CC82C97-AD79-491F-B9DF-F0BA43DDBEF7}" type="datetimeFigureOut">
              <a:rPr lang="tr-TR"/>
              <a:pPr>
                <a:defRPr/>
              </a:pPr>
              <a:t>07.07.2016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D7FF864-7214-4AD3-BC1B-BDF82760F2D6}"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445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36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D22DFC-63F7-4EBF-AB25-89B1E18E0F6A}" type="slidenum">
              <a:rPr lang="tr-TR">
                <a:cs typeface="Arial" charset="0"/>
              </a:rPr>
              <a:pPr fontAlgn="base">
                <a:spcBef>
                  <a:spcPct val="0"/>
                </a:spcBef>
                <a:spcAft>
                  <a:spcPct val="0"/>
                </a:spcAft>
                <a:defRPr/>
              </a:pPr>
              <a:t>1</a:t>
            </a:fld>
            <a:endParaRPr lang="tr-TR">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10</a:t>
            </a:fld>
            <a:endParaRPr lang="tr-TR">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20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3312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7065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98A213-7897-4768-80D1-78E5FC75EC15}" type="slidenum">
              <a:rPr lang="tr-TR">
                <a:cs typeface="Arial" charset="0"/>
              </a:rPr>
              <a:pPr fontAlgn="base">
                <a:spcBef>
                  <a:spcPct val="0"/>
                </a:spcBef>
                <a:spcAft>
                  <a:spcPct val="0"/>
                </a:spcAft>
                <a:defRPr/>
              </a:pPr>
              <a:t>12</a:t>
            </a:fld>
            <a:endParaRPr lang="tr-TR">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41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517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361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7680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F8F9B4-2CA9-48CA-9BB1-6FB23BDF4009}" type="slidenum">
              <a:rPr lang="tr-TR">
                <a:cs typeface="Arial" charset="0"/>
              </a:rPr>
              <a:pPr fontAlgn="base">
                <a:spcBef>
                  <a:spcPct val="0"/>
                </a:spcBef>
                <a:spcAft>
                  <a:spcPct val="0"/>
                </a:spcAft>
                <a:defRPr/>
              </a:pPr>
              <a:t>15</a:t>
            </a:fld>
            <a:endParaRPr lang="tr-TR">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72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82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02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6915"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F54F62-E493-4B52-9710-C42692F22DA2}" type="slidenum">
              <a:rPr lang="tr-TR">
                <a:cs typeface="Arial" charset="0"/>
              </a:rPr>
              <a:pPr fontAlgn="base">
                <a:spcBef>
                  <a:spcPct val="0"/>
                </a:spcBef>
                <a:spcAft>
                  <a:spcPct val="0"/>
                </a:spcAft>
                <a:defRPr/>
              </a:pPr>
              <a:t>18</a:t>
            </a:fld>
            <a:endParaRPr lang="tr-TR">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131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896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B29409-FECD-4275-8839-CCF5B97B7203}" type="slidenum">
              <a:rPr lang="tr-TR">
                <a:cs typeface="Arial" charset="0"/>
              </a:rPr>
              <a:pPr fontAlgn="base">
                <a:spcBef>
                  <a:spcPct val="0"/>
                </a:spcBef>
                <a:spcAft>
                  <a:spcPct val="0"/>
                </a:spcAft>
                <a:defRPr/>
              </a:pPr>
              <a:t>19</a:t>
            </a:fld>
            <a:endParaRPr lang="tr-TR">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2</a:t>
            </a:fld>
            <a:endParaRPr lang="tr-TR">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233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1011"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0B23E6-13B7-439D-95D2-EC845F9BDF38}" type="slidenum">
              <a:rPr lang="tr-TR">
                <a:cs typeface="Arial" charset="0"/>
              </a:rPr>
              <a:pPr fontAlgn="base">
                <a:spcBef>
                  <a:spcPct val="0"/>
                </a:spcBef>
                <a:spcAft>
                  <a:spcPct val="0"/>
                </a:spcAft>
                <a:defRPr/>
              </a:pPr>
              <a:t>20</a:t>
            </a:fld>
            <a:endParaRPr lang="tr-TR">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33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305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5ED1EE-215D-4508-BB98-3AEA11A32F6F}" type="slidenum">
              <a:rPr lang="tr-TR">
                <a:cs typeface="Arial" charset="0"/>
              </a:rPr>
              <a:pPr fontAlgn="base">
                <a:spcBef>
                  <a:spcPct val="0"/>
                </a:spcBef>
                <a:spcAft>
                  <a:spcPct val="0"/>
                </a:spcAft>
                <a:defRPr/>
              </a:pPr>
              <a:t>21</a:t>
            </a:fld>
            <a:endParaRPr lang="tr-TR">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438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5107"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71C804-CF86-4944-AFDD-84C4942D3A28}" type="slidenum">
              <a:rPr lang="tr-TR">
                <a:cs typeface="Arial" charset="0"/>
              </a:rPr>
              <a:pPr fontAlgn="base">
                <a:spcBef>
                  <a:spcPct val="0"/>
                </a:spcBef>
                <a:spcAft>
                  <a:spcPct val="0"/>
                </a:spcAft>
                <a:defRPr/>
              </a:pPr>
              <a:t>22</a:t>
            </a:fld>
            <a:endParaRPr lang="tr-TR">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541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7155"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808B504-71B5-4B64-B1DB-04B0D52955C6}" type="slidenum">
              <a:rPr lang="tr-TR">
                <a:cs typeface="Arial" charset="0"/>
              </a:rPr>
              <a:pPr fontAlgn="base">
                <a:spcBef>
                  <a:spcPct val="0"/>
                </a:spcBef>
                <a:spcAft>
                  <a:spcPct val="0"/>
                </a:spcAft>
                <a:defRPr/>
              </a:pPr>
              <a:t>23</a:t>
            </a:fld>
            <a:endParaRPr lang="tr-TR">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643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920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6DEA0A-CB41-445A-AFC0-438AD3265BF6}" type="slidenum">
              <a:rPr lang="tr-TR">
                <a:cs typeface="Arial" charset="0"/>
              </a:rPr>
              <a:pPr fontAlgn="base">
                <a:spcBef>
                  <a:spcPct val="0"/>
                </a:spcBef>
                <a:spcAft>
                  <a:spcPct val="0"/>
                </a:spcAft>
                <a:defRPr/>
              </a:pPr>
              <a:t>24</a:t>
            </a:fld>
            <a:endParaRPr lang="tr-TR">
              <a:cs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745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81251"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9DD808-BAA4-47AF-A79B-7A031414DACF}" type="slidenum">
              <a:rPr lang="tr-TR">
                <a:cs typeface="Arial" charset="0"/>
              </a:rPr>
              <a:pPr fontAlgn="base">
                <a:spcBef>
                  <a:spcPct val="0"/>
                </a:spcBef>
                <a:spcAft>
                  <a:spcPct val="0"/>
                </a:spcAft>
                <a:defRPr/>
              </a:pPr>
              <a:t>25</a:t>
            </a:fld>
            <a:endParaRPr lang="tr-TR">
              <a:cs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4745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81251"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9DD808-BAA4-47AF-A79B-7A031414DACF}" type="slidenum">
              <a:rPr lang="tr-TR">
                <a:cs typeface="Arial" charset="0"/>
              </a:rPr>
              <a:pPr fontAlgn="base">
                <a:spcBef>
                  <a:spcPct val="0"/>
                </a:spcBef>
                <a:spcAft>
                  <a:spcPct val="0"/>
                </a:spcAft>
                <a:defRPr/>
              </a:pPr>
              <a:t>26</a:t>
            </a:fld>
            <a:endParaRPr lang="tr-TR">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3</a:t>
            </a:fld>
            <a:endParaRPr lang="tr-T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4</a:t>
            </a:fld>
            <a:endParaRPr lang="tr-TR">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5</a:t>
            </a:fld>
            <a:endParaRPr lang="tr-TR">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6</a:t>
            </a:fld>
            <a:endParaRPr lang="tr-TR">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7</a:t>
            </a:fld>
            <a:endParaRPr lang="tr-TR">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18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50179"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629904-0BC9-4D3E-AEAA-7A3907559513}" type="slidenum">
              <a:rPr lang="tr-TR">
                <a:cs typeface="Arial" charset="0"/>
              </a:rPr>
              <a:pPr fontAlgn="base">
                <a:spcBef>
                  <a:spcPct val="0"/>
                </a:spcBef>
                <a:spcAft>
                  <a:spcPct val="0"/>
                </a:spcAft>
                <a:defRPr/>
              </a:pPr>
              <a:t>9</a:t>
            </a:fld>
            <a:endParaRPr lang="tr-T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pPr>
              <a:defRPr/>
            </a:pPr>
            <a:fld id="{B333D9B5-F359-40EE-BCB1-363E35F027EB}" type="datetime1">
              <a:rPr lang="tr-TR" smtClean="0"/>
              <a:pPr>
                <a:defRPr/>
              </a:pPr>
              <a:t>07.07.2016</a:t>
            </a:fld>
            <a:endParaRPr lang="tr-TR"/>
          </a:p>
        </p:txBody>
      </p:sp>
      <p:sp>
        <p:nvSpPr>
          <p:cNvPr id="19" name="18 Altbilgi Yer Tutucusu"/>
          <p:cNvSpPr>
            <a:spLocks noGrp="1"/>
          </p:cNvSpPr>
          <p:nvPr>
            <p:ph type="ftr" sz="quarter" idx="11"/>
          </p:nvPr>
        </p:nvSpPr>
        <p:spPr/>
        <p:txBody>
          <a:bodyPr/>
          <a:lstStyle/>
          <a:p>
            <a:pPr>
              <a:defRPr/>
            </a:pPr>
            <a:endParaRPr lang="tr-TR"/>
          </a:p>
        </p:txBody>
      </p:sp>
      <p:sp>
        <p:nvSpPr>
          <p:cNvPr id="27" name="26 Slayt Numarası Yer Tutucusu"/>
          <p:cNvSpPr>
            <a:spLocks noGrp="1"/>
          </p:cNvSpPr>
          <p:nvPr>
            <p:ph type="sldNum" sz="quarter" idx="12"/>
          </p:nvPr>
        </p:nvSpPr>
        <p:spPr/>
        <p:txBody>
          <a:bodyPr/>
          <a:lstStyle/>
          <a:p>
            <a:pPr>
              <a:defRPr/>
            </a:pPr>
            <a:fld id="{FED60E52-FB84-408B-9E69-1CDD00B4D490}"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78383126-90C9-40DE-802B-285ACBDD12AF}" type="datetime1">
              <a:rPr lang="tr-TR" smtClean="0"/>
              <a:pPr>
                <a:defRPr/>
              </a:pPr>
              <a:t>07.07.2016</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D78C8729-C70A-49F7-8F4B-6A06444B5AAC}" type="slidenum">
              <a:rPr lang="tr-TR" smtClean="0"/>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E816BAAE-630F-4BFF-A348-72369872382F}" type="datetime1">
              <a:rPr lang="tr-TR" smtClean="0"/>
              <a:pPr>
                <a:defRPr/>
              </a:pPr>
              <a:t>07.07.2016</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245BA20C-DD4D-462B-A1FD-3E8172E05982}" type="slidenum">
              <a:rPr lang="tr-TR" smtClean="0"/>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pPr>
              <a:defRPr/>
            </a:pPr>
            <a:fld id="{1AE2C129-30B0-47DC-9D04-5C37C20A18C4}" type="datetime1">
              <a:rPr lang="tr-TR" smtClean="0"/>
              <a:pPr>
                <a:defRPr/>
              </a:pPr>
              <a:t>07.07.2016</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28D40418-42BB-46D2-8610-9F66F2E81C6C}" type="slidenum">
              <a:rPr lang="tr-TR" smtClean="0"/>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pPr>
              <a:defRPr/>
            </a:pPr>
            <a:fld id="{EF76875E-6463-4D65-899D-96B7FA5CFE2B}" type="datetime1">
              <a:rPr lang="tr-TR" smtClean="0"/>
              <a:pPr>
                <a:defRPr/>
              </a:pPr>
              <a:t>07.07.2016</a:t>
            </a:fld>
            <a:endParaRPr lang="tr-TR"/>
          </a:p>
        </p:txBody>
      </p:sp>
      <p:sp>
        <p:nvSpPr>
          <p:cNvPr id="5" name="4 Altbilgi Yer Tutucusu"/>
          <p:cNvSpPr>
            <a:spLocks noGrp="1"/>
          </p:cNvSpPr>
          <p:nvPr>
            <p:ph type="ftr" sz="quarter" idx="11"/>
          </p:nvPr>
        </p:nvSpPr>
        <p:spPr/>
        <p:txBody>
          <a:bodyPr/>
          <a:lstStyle/>
          <a:p>
            <a:pPr>
              <a:defRPr/>
            </a:pPr>
            <a:endParaRPr lang="tr-TR"/>
          </a:p>
        </p:txBody>
      </p:sp>
      <p:sp>
        <p:nvSpPr>
          <p:cNvPr id="6" name="5 Slayt Numarası Yer Tutucusu"/>
          <p:cNvSpPr>
            <a:spLocks noGrp="1"/>
          </p:cNvSpPr>
          <p:nvPr>
            <p:ph type="sldNum" sz="quarter" idx="12"/>
          </p:nvPr>
        </p:nvSpPr>
        <p:spPr/>
        <p:txBody>
          <a:bodyPr/>
          <a:lstStyle/>
          <a:p>
            <a:pPr>
              <a:defRPr/>
            </a:pPr>
            <a:fld id="{754569EF-239B-4228-9C7F-F762ED60397D}"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B699D1D4-C015-4231-9891-BD9D3F41759F}" type="datetime1">
              <a:rPr lang="tr-TR" smtClean="0"/>
              <a:pPr>
                <a:defRPr/>
              </a:pPr>
              <a:t>07.07.2016</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A5A661AD-3B38-43D2-BBC2-E7160BC893BF}" type="slidenum">
              <a:rPr lang="tr-TR" smtClean="0"/>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pPr>
              <a:defRPr/>
            </a:pPr>
            <a:fld id="{933126AD-2B1A-41B5-BAD7-1F957A670FA2}" type="datetime1">
              <a:rPr lang="tr-TR" smtClean="0"/>
              <a:pPr>
                <a:defRPr/>
              </a:pPr>
              <a:t>07.07.2016</a:t>
            </a:fld>
            <a:endParaRPr lang="tr-TR"/>
          </a:p>
        </p:txBody>
      </p:sp>
      <p:sp>
        <p:nvSpPr>
          <p:cNvPr id="8" name="7 Altbilgi Yer Tutucusu"/>
          <p:cNvSpPr>
            <a:spLocks noGrp="1"/>
          </p:cNvSpPr>
          <p:nvPr>
            <p:ph type="ftr" sz="quarter" idx="11"/>
          </p:nvPr>
        </p:nvSpPr>
        <p:spPr/>
        <p:txBody>
          <a:bodyPr/>
          <a:lstStyle/>
          <a:p>
            <a:pPr>
              <a:defRPr/>
            </a:pPr>
            <a:endParaRPr lang="tr-TR"/>
          </a:p>
        </p:txBody>
      </p:sp>
      <p:sp>
        <p:nvSpPr>
          <p:cNvPr id="9" name="8 Slayt Numarası Yer Tutucusu"/>
          <p:cNvSpPr>
            <a:spLocks noGrp="1"/>
          </p:cNvSpPr>
          <p:nvPr>
            <p:ph type="sldNum" sz="quarter" idx="12"/>
          </p:nvPr>
        </p:nvSpPr>
        <p:spPr/>
        <p:txBody>
          <a:bodyPr/>
          <a:lstStyle/>
          <a:p>
            <a:pPr>
              <a:defRPr/>
            </a:pPr>
            <a:fld id="{6E1EE13D-16FB-412E-B553-EBFD3285D12F}" type="slidenum">
              <a:rPr lang="tr-TR" smtClean="0"/>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pPr>
              <a:defRPr/>
            </a:pPr>
            <a:fld id="{D7E17A7E-5D84-4FE2-9DC6-34EEB29CF474}" type="datetime1">
              <a:rPr lang="tr-TR" smtClean="0"/>
              <a:pPr>
                <a:defRPr/>
              </a:pPr>
              <a:t>07.07.2016</a:t>
            </a:fld>
            <a:endParaRPr lang="tr-TR"/>
          </a:p>
        </p:txBody>
      </p:sp>
      <p:sp>
        <p:nvSpPr>
          <p:cNvPr id="4" name="3 Altbilgi Yer Tutucusu"/>
          <p:cNvSpPr>
            <a:spLocks noGrp="1"/>
          </p:cNvSpPr>
          <p:nvPr>
            <p:ph type="ftr" sz="quarter" idx="11"/>
          </p:nvPr>
        </p:nvSpPr>
        <p:spPr/>
        <p:txBody>
          <a:bodyPr/>
          <a:lstStyle/>
          <a:p>
            <a:pPr>
              <a:defRPr/>
            </a:pPr>
            <a:endParaRPr lang="tr-TR"/>
          </a:p>
        </p:txBody>
      </p:sp>
      <p:sp>
        <p:nvSpPr>
          <p:cNvPr id="5" name="4 Slayt Numarası Yer Tutucusu"/>
          <p:cNvSpPr>
            <a:spLocks noGrp="1"/>
          </p:cNvSpPr>
          <p:nvPr>
            <p:ph type="sldNum" sz="quarter" idx="12"/>
          </p:nvPr>
        </p:nvSpPr>
        <p:spPr/>
        <p:txBody>
          <a:bodyPr/>
          <a:lstStyle/>
          <a:p>
            <a:pPr>
              <a:defRPr/>
            </a:pPr>
            <a:fld id="{12A2196F-B08B-49B1-BE06-F8E1990D21C6}" type="slidenum">
              <a:rPr lang="tr-TR" smtClean="0"/>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pPr>
              <a:defRPr/>
            </a:pPr>
            <a:fld id="{F83F63CE-FF64-4ECB-9D49-55296E7CF3CD}" type="datetime1">
              <a:rPr lang="tr-TR" smtClean="0"/>
              <a:pPr>
                <a:defRPr/>
              </a:pPr>
              <a:t>07.07.2016</a:t>
            </a:fld>
            <a:endParaRPr lang="tr-TR"/>
          </a:p>
        </p:txBody>
      </p:sp>
      <p:sp>
        <p:nvSpPr>
          <p:cNvPr id="3" name="2 Altbilgi Yer Tutucusu"/>
          <p:cNvSpPr>
            <a:spLocks noGrp="1"/>
          </p:cNvSpPr>
          <p:nvPr>
            <p:ph type="ftr" sz="quarter" idx="11"/>
          </p:nvPr>
        </p:nvSpPr>
        <p:spPr/>
        <p:txBody>
          <a:bodyPr/>
          <a:lstStyle/>
          <a:p>
            <a:pPr>
              <a:defRPr/>
            </a:pPr>
            <a:endParaRPr lang="tr-TR"/>
          </a:p>
        </p:txBody>
      </p:sp>
      <p:sp>
        <p:nvSpPr>
          <p:cNvPr id="4" name="3 Slayt Numarası Yer Tutucusu"/>
          <p:cNvSpPr>
            <a:spLocks noGrp="1"/>
          </p:cNvSpPr>
          <p:nvPr>
            <p:ph type="sldNum" sz="quarter" idx="12"/>
          </p:nvPr>
        </p:nvSpPr>
        <p:spPr/>
        <p:txBody>
          <a:bodyPr/>
          <a:lstStyle/>
          <a:p>
            <a:pPr>
              <a:defRPr/>
            </a:pPr>
            <a:fld id="{419B243A-8F7B-42BF-80AA-A8C4C1B7332E}" type="slidenum">
              <a:rPr lang="tr-TR" smtClean="0"/>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pPr>
              <a:defRPr/>
            </a:pPr>
            <a:fld id="{9F62EBEE-8776-4145-BB55-A481DAD0A287}" type="datetime1">
              <a:rPr lang="tr-TR" smtClean="0"/>
              <a:pPr>
                <a:defRPr/>
              </a:pPr>
              <a:t>07.07.2016</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p:txBody>
          <a:bodyPr/>
          <a:lstStyle/>
          <a:p>
            <a:pPr>
              <a:defRPr/>
            </a:pPr>
            <a:fld id="{F770E0E6-249C-4078-AAC5-C7D98DD34713}" type="slidenum">
              <a:rPr lang="tr-TR" smtClean="0"/>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pPr>
              <a:defRPr/>
            </a:pPr>
            <a:fld id="{525DBA6E-4088-4BBD-A38E-C2BFC62439A1}" type="datetime1">
              <a:rPr lang="tr-TR" smtClean="0"/>
              <a:pPr>
                <a:defRPr/>
              </a:pPr>
              <a:t>07.07.2016</a:t>
            </a:fld>
            <a:endParaRPr lang="tr-TR"/>
          </a:p>
        </p:txBody>
      </p:sp>
      <p:sp>
        <p:nvSpPr>
          <p:cNvPr id="6" name="5 Altbilgi Yer Tutucusu"/>
          <p:cNvSpPr>
            <a:spLocks noGrp="1"/>
          </p:cNvSpPr>
          <p:nvPr>
            <p:ph type="ftr" sz="quarter" idx="11"/>
          </p:nvPr>
        </p:nvSpPr>
        <p:spPr/>
        <p:txBody>
          <a:bodyPr/>
          <a:lstStyle/>
          <a:p>
            <a:pPr>
              <a:defRPr/>
            </a:pP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pPr>
              <a:defRPr/>
            </a:pPr>
            <a:fld id="{4F06EF76-7CDD-4444-905B-53F7EBB356D7}" type="slidenum">
              <a:rPr lang="tr-TR" smtClean="0"/>
              <a:pPr>
                <a:defRPr/>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A39F9C88-DF35-43BA-B6A1-306D11B90CB6}" type="datetime1">
              <a:rPr lang="tr-TR" smtClean="0"/>
              <a:pPr>
                <a:defRPr/>
              </a:pPr>
              <a:t>07.07.2016</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3F9A9AB7-0365-4CA8-8D9A-712469023DBA}" type="slidenum">
              <a:rPr lang="tr-TR" smtClean="0"/>
              <a:pPr>
                <a:defRPr/>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rifdede.info/"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mailto:dedearif@mynet.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b.gov.tr/"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ctrTitle"/>
          </p:nvPr>
        </p:nvSpPr>
        <p:spPr>
          <a:xfrm>
            <a:off x="533400" y="764704"/>
            <a:ext cx="7851648" cy="5328592"/>
          </a:xfrm>
        </p:spPr>
        <p:txBody>
          <a:bodyPr>
            <a:normAutofit/>
          </a:bodyPr>
          <a:lstStyle/>
          <a:p>
            <a:pPr algn="ctr"/>
            <a:r>
              <a:rPr lang="tr-TR" sz="4800" dirty="0" smtClean="0">
                <a:solidFill>
                  <a:srgbClr val="FF0000"/>
                </a:solidFill>
              </a:rPr>
              <a:t>MİLLÎ EĞİTİM BAKANLIĞININ </a:t>
            </a:r>
            <a:br>
              <a:rPr lang="tr-TR" sz="4800" dirty="0" smtClean="0">
                <a:solidFill>
                  <a:srgbClr val="FF0000"/>
                </a:solidFill>
              </a:rPr>
            </a:br>
            <a:r>
              <a:rPr lang="tr-TR" sz="4800" dirty="0" smtClean="0">
                <a:solidFill>
                  <a:srgbClr val="FF0000"/>
                </a:solidFill>
              </a:rPr>
              <a:t>TEŞKİLAT VE GÖREVLERİ </a:t>
            </a:r>
            <a:br>
              <a:rPr lang="tr-TR" sz="4800" dirty="0" smtClean="0">
                <a:solidFill>
                  <a:srgbClr val="FF0000"/>
                </a:solidFill>
              </a:rPr>
            </a:br>
            <a:r>
              <a:rPr lang="tr-TR" sz="4800" dirty="0" smtClean="0">
                <a:solidFill>
                  <a:srgbClr val="FF0000"/>
                </a:solidFill>
              </a:rPr>
              <a:t>HAKKINDA KANUN HÜKMÜNDE KARARNAME </a:t>
            </a:r>
            <a:br>
              <a:rPr lang="tr-TR" sz="4800" dirty="0" smtClean="0">
                <a:solidFill>
                  <a:srgbClr val="FF0000"/>
                </a:solidFill>
              </a:rPr>
            </a:br>
            <a:r>
              <a:rPr lang="tr-TR" sz="3600" dirty="0" smtClean="0"/>
              <a:t/>
            </a:r>
            <a:br>
              <a:rPr lang="tr-TR" sz="3600" dirty="0" smtClean="0"/>
            </a:br>
            <a:r>
              <a:rPr lang="fi-FI" sz="2800" dirty="0" smtClean="0">
                <a:solidFill>
                  <a:schemeClr val="bg1"/>
                </a:solidFill>
              </a:rPr>
              <a:t>K</a:t>
            </a:r>
            <a:r>
              <a:rPr lang="tr-TR" sz="2800" dirty="0" smtClean="0">
                <a:solidFill>
                  <a:schemeClr val="bg1"/>
                </a:solidFill>
              </a:rPr>
              <a:t>.</a:t>
            </a:r>
            <a:r>
              <a:rPr lang="fi-FI" sz="2800" dirty="0" smtClean="0">
                <a:solidFill>
                  <a:schemeClr val="bg1"/>
                </a:solidFill>
              </a:rPr>
              <a:t>H.K. nin Tarihi : 25/8/2011,</a:t>
            </a:r>
            <a:r>
              <a:rPr lang="tr-TR" sz="2800" dirty="0" smtClean="0">
                <a:solidFill>
                  <a:schemeClr val="bg1"/>
                </a:solidFill>
              </a:rPr>
              <a:t> </a:t>
            </a:r>
            <a:r>
              <a:rPr lang="fi-FI" sz="2800" dirty="0" smtClean="0">
                <a:solidFill>
                  <a:schemeClr val="bg1"/>
                </a:solidFill>
              </a:rPr>
              <a:t> </a:t>
            </a:r>
            <a:r>
              <a:rPr lang="tr-TR" sz="2800" dirty="0" smtClean="0">
                <a:solidFill>
                  <a:schemeClr val="bg1"/>
                </a:solidFill>
              </a:rPr>
              <a:t>    </a:t>
            </a:r>
            <a:r>
              <a:rPr lang="fi-FI" sz="2800" dirty="0" smtClean="0">
                <a:solidFill>
                  <a:schemeClr val="bg1"/>
                </a:solidFill>
              </a:rPr>
              <a:t>No : 652 </a:t>
            </a:r>
            <a:br>
              <a:rPr lang="fi-FI" sz="2800" dirty="0" smtClean="0">
                <a:solidFill>
                  <a:schemeClr val="bg1"/>
                </a:solidFill>
              </a:rPr>
            </a:br>
            <a:r>
              <a:rPr lang="fi-FI" sz="2800" dirty="0" smtClean="0">
                <a:solidFill>
                  <a:schemeClr val="bg1"/>
                </a:solidFill>
              </a:rPr>
              <a:t>Yetki Kanununun Tarihi : 6/4/2011, </a:t>
            </a:r>
            <a:r>
              <a:rPr lang="tr-TR" sz="2800" dirty="0" smtClean="0">
                <a:solidFill>
                  <a:schemeClr val="bg1"/>
                </a:solidFill>
              </a:rPr>
              <a:t> </a:t>
            </a:r>
            <a:r>
              <a:rPr lang="fi-FI" sz="2800" dirty="0" smtClean="0">
                <a:solidFill>
                  <a:schemeClr val="bg1"/>
                </a:solidFill>
              </a:rPr>
              <a:t>No : </a:t>
            </a:r>
            <a:r>
              <a:rPr lang="tr-TR" sz="2800" dirty="0" smtClean="0">
                <a:solidFill>
                  <a:schemeClr val="bg1"/>
                </a:solidFill>
              </a:rPr>
              <a:t>    </a:t>
            </a:r>
            <a:r>
              <a:rPr lang="fi-FI" sz="2800" dirty="0" smtClean="0">
                <a:solidFill>
                  <a:schemeClr val="bg1"/>
                </a:solidFill>
              </a:rPr>
              <a:t>6223 </a:t>
            </a:r>
            <a:br>
              <a:rPr lang="fi-FI" sz="2800" dirty="0" smtClean="0">
                <a:solidFill>
                  <a:schemeClr val="bg1"/>
                </a:solidFill>
              </a:rPr>
            </a:br>
            <a:r>
              <a:rPr lang="tr-TR" sz="2800" dirty="0" smtClean="0">
                <a:solidFill>
                  <a:schemeClr val="bg1"/>
                </a:solidFill>
              </a:rPr>
              <a:t>Yayımlandığı R.G. Tarihi : 14/9/2011,  No : 28054 </a:t>
            </a:r>
            <a:endParaRPr lang="tr-TR" sz="2800" dirty="0">
              <a:solidFill>
                <a:schemeClr val="bg1"/>
              </a:solidFill>
            </a:endParaRPr>
          </a:p>
        </p:txBody>
      </p:sp>
      <p:sp>
        <p:nvSpPr>
          <p:cNvPr id="5" name="28 Slayt Numarası Yer Tutucusu"/>
          <p:cNvSpPr>
            <a:spLocks noGrp="1"/>
          </p:cNvSpPr>
          <p:nvPr>
            <p:ph type="sldNum" sz="quarter" idx="12"/>
          </p:nvPr>
        </p:nvSpPr>
        <p:spPr/>
        <p:txBody>
          <a:bodyPr/>
          <a:lstStyle/>
          <a:p>
            <a:pPr>
              <a:defRPr/>
            </a:pPr>
            <a:fld id="{E49ACE5D-F1BE-41C9-A46A-56830A799380}" type="slidenum">
              <a:rPr lang="tr-TR"/>
              <a:pPr>
                <a:defRPr/>
              </a:pPr>
              <a:t>1</a:t>
            </a:fld>
            <a:endParaRPr lang="tr-TR"/>
          </a:p>
        </p:txBody>
      </p:sp>
      <p:pic>
        <p:nvPicPr>
          <p:cNvPr id="6148" name="4 Resim" descr="image003.jpg"/>
          <p:cNvPicPr>
            <a:picLocks noChangeAspect="1"/>
          </p:cNvPicPr>
          <p:nvPr/>
        </p:nvPicPr>
        <p:blipFill>
          <a:blip r:embed="rId3" cstate="print"/>
          <a:srcRect/>
          <a:stretch>
            <a:fillRect/>
          </a:stretch>
        </p:blipFill>
        <p:spPr bwMode="auto">
          <a:xfrm>
            <a:off x="0" y="0"/>
            <a:ext cx="45719"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322878"/>
          </a:xfrm>
        </p:spPr>
        <p:txBody>
          <a:bodyPr>
            <a:noAutofit/>
          </a:bodyPr>
          <a:lstStyle/>
          <a:p>
            <a:pPr algn="ctr" eaLnBrk="1" fontAlgn="auto" hangingPunct="1">
              <a:spcAft>
                <a:spcPts val="0"/>
              </a:spcAft>
              <a:defRPr/>
            </a:pPr>
            <a:r>
              <a:rPr lang="tr-TR" sz="2800" dirty="0" smtClean="0">
                <a:solidFill>
                  <a:srgbClr val="FF0000"/>
                </a:solidFill>
              </a:rPr>
              <a:t> Milli Eğitim Bakanlığı Hizmet Birimleri</a:t>
            </a:r>
            <a:endParaRPr lang="tr-TR" sz="2800" dirty="0">
              <a:solidFill>
                <a:srgbClr val="FF0000"/>
              </a:solidFill>
            </a:endParaRPr>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10</a:t>
            </a:fld>
            <a:endParaRPr lang="tr-TR"/>
          </a:p>
        </p:txBody>
      </p:sp>
      <p:sp>
        <p:nvSpPr>
          <p:cNvPr id="5" name="4 İçerik Yer Tutucusu"/>
          <p:cNvSpPr>
            <a:spLocks noGrp="1"/>
          </p:cNvSpPr>
          <p:nvPr>
            <p:ph idx="1"/>
          </p:nvPr>
        </p:nvSpPr>
        <p:spPr>
          <a:xfrm>
            <a:off x="323528" y="908720"/>
            <a:ext cx="8496944" cy="5415880"/>
          </a:xfrm>
        </p:spPr>
        <p:txBody>
          <a:bodyPr>
            <a:normAutofit fontScale="55000" lnSpcReduction="20000"/>
          </a:bodyPr>
          <a:lstStyle/>
          <a:p>
            <a:r>
              <a:rPr lang="tr-TR" b="1" dirty="0" smtClean="0">
                <a:solidFill>
                  <a:srgbClr val="FF0000"/>
                </a:solidFill>
              </a:rPr>
              <a:t>Hizmet birimleri </a:t>
            </a:r>
          </a:p>
          <a:p>
            <a:r>
              <a:rPr lang="tr-TR" b="1" dirty="0" smtClean="0">
                <a:solidFill>
                  <a:srgbClr val="FF0000"/>
                </a:solidFill>
              </a:rPr>
              <a:t>MADDE 6 – (1) Bakanlığın hizmet birimleri şunlardır: </a:t>
            </a:r>
          </a:p>
          <a:p>
            <a:r>
              <a:rPr lang="pt-BR" dirty="0" smtClean="0"/>
              <a:t>a) Temel Eğitim Genel Müdürlüğü. </a:t>
            </a:r>
          </a:p>
          <a:p>
            <a:r>
              <a:rPr lang="tr-TR" dirty="0" smtClean="0"/>
              <a:t>b) Ortaöğretim Genel Müdürlüğü. </a:t>
            </a:r>
          </a:p>
          <a:p>
            <a:r>
              <a:rPr lang="tr-TR" dirty="0" smtClean="0"/>
              <a:t>c) Meslekî ve Teknik Eğitim Genel Müdürlüğü. </a:t>
            </a:r>
          </a:p>
          <a:p>
            <a:r>
              <a:rPr lang="tr-TR" dirty="0" smtClean="0"/>
              <a:t>ç) Din Öğretimi Genel Müdürlüğü. </a:t>
            </a:r>
          </a:p>
          <a:p>
            <a:r>
              <a:rPr lang="tr-TR" dirty="0" smtClean="0"/>
              <a:t>d) Özel Eğitim ve Rehberlik Hizmetleri Genel Müdürlüğü. </a:t>
            </a:r>
          </a:p>
          <a:p>
            <a:r>
              <a:rPr lang="tr-TR" dirty="0" smtClean="0"/>
              <a:t>e) Hayat Boyu Öğrenme Genel Müdürlüğü. </a:t>
            </a:r>
          </a:p>
          <a:p>
            <a:r>
              <a:rPr lang="tr-TR" dirty="0" smtClean="0"/>
              <a:t>f) Özel Öğretim Kurumları Genel Müdürlüğü. </a:t>
            </a:r>
          </a:p>
          <a:p>
            <a:r>
              <a:rPr lang="tr-TR" dirty="0" smtClean="0"/>
              <a:t>g) Yenilik ve Eğitim Teknolojileri Genel Müdürlüğü. </a:t>
            </a:r>
          </a:p>
          <a:p>
            <a:r>
              <a:rPr lang="tr-TR" dirty="0" smtClean="0"/>
              <a:t>ğ) Öğretmen Yetiştirme ve Geliştirme Genel Müdürlüğü. </a:t>
            </a:r>
          </a:p>
          <a:p>
            <a:r>
              <a:rPr lang="tr-TR" dirty="0" smtClean="0"/>
              <a:t>h) </a:t>
            </a:r>
            <a:r>
              <a:rPr lang="tr-TR" b="1" dirty="0" smtClean="0"/>
              <a:t>(Ek: 1/3/2014-6528/15 md.) Ölçme, Değerlendirme ve Sınav Hizmetleri Genel Müdürlüğü. </a:t>
            </a:r>
          </a:p>
          <a:p>
            <a:r>
              <a:rPr lang="tr-TR" dirty="0" smtClean="0"/>
              <a:t>ı) </a:t>
            </a:r>
            <a:r>
              <a:rPr lang="tr-TR" b="1" dirty="0" smtClean="0"/>
              <a:t>(Ek: 1/3/2014-6528/15 md.) Yükseköğretim ve Yurt Dışı Eğitim Genel Müdürlüğü. </a:t>
            </a:r>
          </a:p>
          <a:p>
            <a:r>
              <a:rPr lang="tr-TR" dirty="0" smtClean="0"/>
              <a:t>i) Avrupa Birliği ve Dış İlişkiler Genel Müdürlüğü. </a:t>
            </a:r>
          </a:p>
          <a:p>
            <a:r>
              <a:rPr lang="tr-TR" dirty="0" smtClean="0"/>
              <a:t>j) Rehberlik ve Denetim Başkanlığı. </a:t>
            </a:r>
          </a:p>
          <a:p>
            <a:r>
              <a:rPr lang="tr-TR" dirty="0" smtClean="0"/>
              <a:t>k) Strateji Geliştirme Başkanlığı. </a:t>
            </a:r>
          </a:p>
          <a:p>
            <a:r>
              <a:rPr lang="tr-TR" dirty="0" smtClean="0"/>
              <a:t>l) Hukuk Müşavirliği. </a:t>
            </a:r>
          </a:p>
          <a:p>
            <a:r>
              <a:rPr lang="tr-TR" dirty="0" smtClean="0"/>
              <a:t>m) İnsan Kaynakları Genel Müdürlüğü. </a:t>
            </a:r>
          </a:p>
          <a:p>
            <a:r>
              <a:rPr lang="tr-TR" dirty="0" smtClean="0"/>
              <a:t>n) Destek Hizmetleri Genel Müdürlüğü. </a:t>
            </a:r>
          </a:p>
          <a:p>
            <a:r>
              <a:rPr lang="tr-TR" dirty="0" smtClean="0"/>
              <a:t>o) </a:t>
            </a:r>
            <a:r>
              <a:rPr lang="tr-TR" b="1" dirty="0" smtClean="0"/>
              <a:t>(Değişik: 1/3/2014-6528/15 md.) Bilgi İşlem Dairesi Başkanlığı. </a:t>
            </a:r>
          </a:p>
          <a:p>
            <a:r>
              <a:rPr lang="tr-TR" dirty="0" smtClean="0"/>
              <a:t>ö) </a:t>
            </a:r>
            <a:r>
              <a:rPr lang="tr-TR" b="1" dirty="0" smtClean="0"/>
              <a:t>(Değişik: 1/3/2014-6528/15 md.) İnşaat ve Emlak Dairesi Başkanlığı. </a:t>
            </a:r>
          </a:p>
          <a:p>
            <a:r>
              <a:rPr lang="tr-TR" dirty="0" smtClean="0"/>
              <a:t>p) Basın ve Halkla İlişkiler Müşavirliği. </a:t>
            </a:r>
          </a:p>
          <a:p>
            <a:r>
              <a:rPr lang="tr-TR" dirty="0" smtClean="0"/>
              <a:t>r) Özel Kalem Müdürlüğü. </a:t>
            </a:r>
          </a:p>
          <a:p>
            <a:pPr>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57200" y="320040"/>
            <a:ext cx="7239000" cy="537192"/>
          </a:xfrm>
        </p:spPr>
        <p:txBody>
          <a:bodyPr/>
          <a:lstStyle/>
          <a:p>
            <a:pPr algn="ctr" eaLnBrk="1" fontAlgn="auto" hangingPunct="1">
              <a:spcAft>
                <a:spcPts val="0"/>
              </a:spcAft>
              <a:defRPr/>
            </a:pPr>
            <a:r>
              <a:rPr lang="tr-TR" sz="3200" b="0" dirty="0"/>
              <a:t>2. TAŞRA ÖRGÜTÜ</a:t>
            </a:r>
          </a:p>
        </p:txBody>
      </p:sp>
      <p:sp>
        <p:nvSpPr>
          <p:cNvPr id="308227" name="Rectangle 3"/>
          <p:cNvSpPr>
            <a:spLocks noGrp="1" noChangeArrowheads="1"/>
          </p:cNvSpPr>
          <p:nvPr>
            <p:ph idx="1"/>
          </p:nvPr>
        </p:nvSpPr>
        <p:spPr/>
        <p:txBody>
          <a:bodyPr>
            <a:normAutofit/>
          </a:bodyPr>
          <a:lstStyle/>
          <a:p>
            <a:pPr algn="just" eaLnBrk="1" hangingPunct="1">
              <a:lnSpc>
                <a:spcPct val="70000"/>
              </a:lnSpc>
            </a:pPr>
            <a:r>
              <a:rPr lang="tr-TR" sz="2400" smtClean="0"/>
              <a:t>Millî Eğitim Bakanlığı taşrada </a:t>
            </a:r>
            <a:r>
              <a:rPr lang="tr-TR" sz="2400" smtClean="0">
                <a:solidFill>
                  <a:srgbClr val="FF0000"/>
                </a:solidFill>
              </a:rPr>
              <a:t>81 il ve 923 </a:t>
            </a:r>
            <a:r>
              <a:rPr lang="tr-TR" sz="2400" smtClean="0"/>
              <a:t>ilçede örgütlenmiştir. </a:t>
            </a:r>
          </a:p>
          <a:p>
            <a:pPr algn="just" eaLnBrk="1" hangingPunct="1">
              <a:lnSpc>
                <a:spcPct val="70000"/>
              </a:lnSpc>
              <a:buFont typeface="Wingdings 2" pitchFamily="18" charset="2"/>
              <a:buNone/>
            </a:pPr>
            <a:endParaRPr lang="tr-TR" sz="2400" smtClean="0"/>
          </a:p>
          <a:p>
            <a:pPr algn="just" eaLnBrk="1" hangingPunct="1">
              <a:lnSpc>
                <a:spcPct val="70000"/>
              </a:lnSpc>
            </a:pPr>
            <a:r>
              <a:rPr lang="tr-TR" sz="2400" smtClean="0"/>
              <a:t>Her ilde </a:t>
            </a:r>
            <a:r>
              <a:rPr lang="tr-TR" sz="2400" smtClean="0">
                <a:solidFill>
                  <a:srgbClr val="FF0000"/>
                </a:solidFill>
              </a:rPr>
              <a:t>millî eğitim müdürlüğü</a:t>
            </a:r>
            <a:r>
              <a:rPr lang="tr-TR" sz="2400" smtClean="0"/>
              <a:t>; merkez ilçe hariç her ilçede </a:t>
            </a:r>
            <a:r>
              <a:rPr lang="tr-TR" sz="2400" smtClean="0">
                <a:solidFill>
                  <a:srgbClr val="FF0000"/>
                </a:solidFill>
              </a:rPr>
              <a:t>ilçe millî eğitim müdürlüğü </a:t>
            </a:r>
            <a:r>
              <a:rPr lang="tr-TR" sz="2400" smtClean="0"/>
              <a:t>bulunmaktadır. </a:t>
            </a:r>
          </a:p>
          <a:p>
            <a:pPr algn="just" eaLnBrk="1" hangingPunct="1">
              <a:lnSpc>
                <a:spcPct val="70000"/>
              </a:lnSpc>
              <a:buFont typeface="Wingdings 2" pitchFamily="18" charset="2"/>
              <a:buNone/>
            </a:pPr>
            <a:endParaRPr lang="tr-TR" sz="2400" smtClean="0"/>
          </a:p>
          <a:p>
            <a:pPr algn="just" eaLnBrk="1" hangingPunct="1">
              <a:lnSpc>
                <a:spcPct val="70000"/>
              </a:lnSpc>
            </a:pPr>
            <a:r>
              <a:rPr lang="tr-TR" sz="2400" smtClean="0">
                <a:solidFill>
                  <a:srgbClr val="FF0000"/>
                </a:solidFill>
              </a:rPr>
              <a:t>İlçe millî eğitim müdürlükleri </a:t>
            </a:r>
            <a:r>
              <a:rPr lang="tr-TR" sz="2400" smtClean="0"/>
              <a:t>görev ve hizmetleri açısından, </a:t>
            </a:r>
            <a:r>
              <a:rPr lang="tr-TR" sz="2400" smtClean="0">
                <a:solidFill>
                  <a:srgbClr val="FF0000"/>
                </a:solidFill>
              </a:rPr>
              <a:t>il millî eğitim müdürlüklerine karşı sorumludur. </a:t>
            </a:r>
            <a:r>
              <a:rPr lang="tr-TR" sz="2400" smtClean="0"/>
              <a:t>Bunlar il ve ilçe bazında eğitim hizmetlerini yürütürler.</a:t>
            </a:r>
          </a:p>
          <a:p>
            <a:pPr algn="just" eaLnBrk="1" hangingPunct="1">
              <a:lnSpc>
                <a:spcPct val="70000"/>
              </a:lnSpc>
              <a:buFont typeface="Wingdings 2" pitchFamily="18" charset="2"/>
              <a:buNone/>
            </a:pPr>
            <a:endParaRPr lang="tr-TR" sz="2400" smtClean="0"/>
          </a:p>
          <a:p>
            <a:pPr algn="just" eaLnBrk="1" hangingPunct="1">
              <a:lnSpc>
                <a:spcPct val="70000"/>
              </a:lnSpc>
            </a:pPr>
            <a:r>
              <a:rPr lang="tr-TR" sz="2400" smtClean="0"/>
              <a:t>İl ve ilçe millî eğitim müdürlükleri; hizmetin özelliklerine göre </a:t>
            </a:r>
            <a:r>
              <a:rPr lang="tr-TR" sz="2400" smtClean="0">
                <a:solidFill>
                  <a:srgbClr val="FF0000"/>
                </a:solidFill>
              </a:rPr>
              <a:t>şubeler, bürolar ile sürekli kurul ve komisyonlardan</a:t>
            </a:r>
            <a:r>
              <a:rPr lang="tr-TR" sz="2400" smtClean="0"/>
              <a:t> oluşur.</a:t>
            </a:r>
          </a:p>
        </p:txBody>
      </p:sp>
      <p:sp>
        <p:nvSpPr>
          <p:cNvPr id="5" name="15 Slayt Numarası Yer Tutucusu"/>
          <p:cNvSpPr>
            <a:spLocks noGrp="1"/>
          </p:cNvSpPr>
          <p:nvPr>
            <p:ph type="sldNum" sz="quarter" idx="12"/>
          </p:nvPr>
        </p:nvSpPr>
        <p:spPr/>
        <p:txBody>
          <a:bodyPr/>
          <a:lstStyle/>
          <a:p>
            <a:pPr>
              <a:defRPr/>
            </a:pPr>
            <a:fld id="{EC7B0170-2974-4AE8-B88D-14489F8B2AD4}" type="slidenum">
              <a:rPr lang="tr-TR"/>
              <a:pPr>
                <a:defRPr/>
              </a:pPr>
              <a:t>11</a:t>
            </a:fld>
            <a:endParaRPr lang="tr-TR"/>
          </a:p>
        </p:txBody>
      </p:sp>
      <p:sp>
        <p:nvSpPr>
          <p:cNvPr id="4"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472386" cy="894382"/>
          </a:xfrm>
        </p:spPr>
        <p:txBody>
          <a:bodyPr>
            <a:normAutofit fontScale="90000"/>
          </a:bodyPr>
          <a:lstStyle/>
          <a:p>
            <a:pPr algn="ctr" eaLnBrk="1" fontAlgn="auto" hangingPunct="1">
              <a:spcAft>
                <a:spcPts val="0"/>
              </a:spcAft>
              <a:defRPr/>
            </a:pPr>
            <a:r>
              <a:rPr lang="tr-TR" dirty="0" smtClean="0"/>
              <a:t> </a:t>
            </a:r>
            <a:r>
              <a:rPr lang="tr-TR" sz="2800" dirty="0" smtClean="0"/>
              <a:t>Mİllİ Eğİtİm Müdürlüklerİ örgüt ve organİzasyon yapIsI </a:t>
            </a:r>
            <a:endParaRPr lang="tr-TR" sz="2800" dirty="0"/>
          </a:p>
        </p:txBody>
      </p:sp>
      <p:pic>
        <p:nvPicPr>
          <p:cNvPr id="34820" name="Picture 2"/>
          <p:cNvPicPr>
            <a:picLocks noGrp="1" noChangeAspect="1" noChangeArrowheads="1"/>
          </p:cNvPicPr>
          <p:nvPr>
            <p:ph idx="1"/>
          </p:nvPr>
        </p:nvPicPr>
        <p:blipFill>
          <a:blip r:embed="rId3" cstate="print"/>
          <a:srcRect/>
          <a:stretch>
            <a:fillRect/>
          </a:stretch>
        </p:blipFill>
        <p:spPr>
          <a:xfrm>
            <a:off x="457200" y="1428750"/>
            <a:ext cx="7239000" cy="5143500"/>
          </a:xfrm>
        </p:spPr>
      </p:pic>
      <p:sp>
        <p:nvSpPr>
          <p:cNvPr id="6" name="15 Slayt Numarası Yer Tutucusu"/>
          <p:cNvSpPr>
            <a:spLocks noGrp="1"/>
          </p:cNvSpPr>
          <p:nvPr>
            <p:ph type="sldNum" sz="quarter" idx="12"/>
          </p:nvPr>
        </p:nvSpPr>
        <p:spPr/>
        <p:txBody>
          <a:bodyPr/>
          <a:lstStyle/>
          <a:p>
            <a:pPr>
              <a:defRPr/>
            </a:pPr>
            <a:fld id="{634D009F-9C5C-4638-AEEE-594EE17C1F00}" type="slidenum">
              <a:rPr lang="tr-TR"/>
              <a:pPr>
                <a:defRPr/>
              </a:pPr>
              <a:t>12</a:t>
            </a:fld>
            <a:endParaRPr lang="tr-TR"/>
          </a:p>
        </p:txBody>
      </p:sp>
      <p:sp>
        <p:nvSpPr>
          <p:cNvPr id="5" name="1 Başlık"/>
          <p:cNvSpPr txBox="1">
            <a:spLocks/>
          </p:cNvSpPr>
          <p:nvPr/>
        </p:nvSpPr>
        <p:spPr>
          <a:xfrm rot="5400000">
            <a:off x="5521158" y="3170132"/>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0" y="320040"/>
            <a:ext cx="8215338" cy="1143000"/>
          </a:xfrm>
        </p:spPr>
        <p:txBody>
          <a:bodyPr/>
          <a:lstStyle/>
          <a:p>
            <a:pPr algn="ctr" eaLnBrk="1" fontAlgn="auto" hangingPunct="1">
              <a:spcAft>
                <a:spcPts val="0"/>
              </a:spcAft>
              <a:defRPr/>
            </a:pPr>
            <a:r>
              <a:rPr lang="tr-TR" sz="2400" b="0" dirty="0" smtClean="0"/>
              <a:t>Mİllİ eğİtİm müdürlüklerİnİn </a:t>
            </a:r>
            <a:r>
              <a:rPr lang="tr-TR" sz="2400" b="0" dirty="0"/>
              <a:t>görev </a:t>
            </a:r>
            <a:r>
              <a:rPr lang="tr-TR" sz="2400" b="0" dirty="0" smtClean="0"/>
              <a:t>alanlarI </a:t>
            </a:r>
            <a:r>
              <a:rPr lang="tr-TR" sz="2400" b="0" dirty="0"/>
              <a:t>şöyle </a:t>
            </a:r>
            <a:r>
              <a:rPr lang="tr-TR" sz="2400" b="0" dirty="0" smtClean="0"/>
              <a:t>gruplandIrIlmIştIr</a:t>
            </a:r>
            <a:r>
              <a:rPr lang="tr-TR" sz="3200" b="0" dirty="0"/>
              <a:t>;</a:t>
            </a:r>
          </a:p>
        </p:txBody>
      </p:sp>
      <p:sp>
        <p:nvSpPr>
          <p:cNvPr id="35844" name="Rectangle 3"/>
          <p:cNvSpPr>
            <a:spLocks noGrp="1" noChangeArrowheads="1"/>
          </p:cNvSpPr>
          <p:nvPr>
            <p:ph idx="1"/>
          </p:nvPr>
        </p:nvSpPr>
        <p:spPr/>
        <p:txBody>
          <a:bodyPr/>
          <a:lstStyle/>
          <a:p>
            <a:pPr marL="609600" indent="-609600" eaLnBrk="1" hangingPunct="1">
              <a:buFont typeface="Wingdings" pitchFamily="2" charset="2"/>
              <a:buAutoNum type="arabicPeriod"/>
            </a:pPr>
            <a:r>
              <a:rPr lang="tr-TR" sz="2800" smtClean="0"/>
              <a:t> Yönetim hizmetleri</a:t>
            </a:r>
          </a:p>
          <a:p>
            <a:pPr marL="609600" indent="-609600" eaLnBrk="1" hangingPunct="1">
              <a:buFont typeface="Wingdings" pitchFamily="2" charset="2"/>
              <a:buAutoNum type="arabicPeriod"/>
            </a:pPr>
            <a:r>
              <a:rPr lang="tr-TR" sz="2800" smtClean="0"/>
              <a:t> Personel hizmetleri</a:t>
            </a:r>
          </a:p>
          <a:p>
            <a:pPr marL="609600" indent="-609600" eaLnBrk="1" hangingPunct="1">
              <a:buFont typeface="Wingdings" pitchFamily="2" charset="2"/>
              <a:buAutoNum type="arabicPeriod"/>
            </a:pPr>
            <a:r>
              <a:rPr lang="tr-TR" sz="2800" smtClean="0"/>
              <a:t> Eğitim-öğretim hizmetleri</a:t>
            </a:r>
          </a:p>
          <a:p>
            <a:pPr marL="609600" indent="-609600" eaLnBrk="1" hangingPunct="1">
              <a:buFont typeface="Wingdings" pitchFamily="2" charset="2"/>
              <a:buAutoNum type="arabicPeriod"/>
            </a:pPr>
            <a:r>
              <a:rPr lang="tr-TR" sz="2800" smtClean="0"/>
              <a:t> Bütçe-yatırım hizmetleri</a:t>
            </a:r>
          </a:p>
          <a:p>
            <a:pPr marL="609600" indent="-609600" eaLnBrk="1" hangingPunct="1">
              <a:buFont typeface="Wingdings" pitchFamily="2" charset="2"/>
              <a:buAutoNum type="arabicPeriod"/>
            </a:pPr>
            <a:r>
              <a:rPr lang="tr-TR" sz="2800" smtClean="0"/>
              <a:t> Araştırma-plânlama-istatistik hizmetleri</a:t>
            </a:r>
          </a:p>
          <a:p>
            <a:pPr marL="609600" indent="-609600" eaLnBrk="1" hangingPunct="1">
              <a:buFont typeface="Wingdings" pitchFamily="2" charset="2"/>
              <a:buAutoNum type="arabicPeriod"/>
            </a:pPr>
            <a:r>
              <a:rPr lang="tr-TR" sz="2800" smtClean="0"/>
              <a:t> Teftiş-rehberlik-soruşturma hizmetleri</a:t>
            </a:r>
          </a:p>
          <a:p>
            <a:pPr marL="609600" indent="-609600" eaLnBrk="1" hangingPunct="1">
              <a:buFont typeface="Wingdings" pitchFamily="2" charset="2"/>
              <a:buAutoNum type="arabicPeriod"/>
            </a:pPr>
            <a:r>
              <a:rPr lang="tr-TR" sz="2800" smtClean="0"/>
              <a:t> Sivil savunma hizmetleri</a:t>
            </a:r>
          </a:p>
        </p:txBody>
      </p:sp>
      <p:sp>
        <p:nvSpPr>
          <p:cNvPr id="5" name="15 Slayt Numarası Yer Tutucusu"/>
          <p:cNvSpPr>
            <a:spLocks noGrp="1"/>
          </p:cNvSpPr>
          <p:nvPr>
            <p:ph type="sldNum" sz="quarter" idx="12"/>
          </p:nvPr>
        </p:nvSpPr>
        <p:spPr/>
        <p:txBody>
          <a:bodyPr/>
          <a:lstStyle/>
          <a:p>
            <a:pPr>
              <a:defRPr/>
            </a:pPr>
            <a:fld id="{B05291A3-AF7B-4D8F-B252-A03CB563513F}" type="slidenum">
              <a:rPr lang="tr-TR"/>
              <a:pPr>
                <a:defRPr/>
              </a:pPr>
              <a:t>13</a:t>
            </a:fld>
            <a:endParaRPr lang="tr-TR"/>
          </a:p>
        </p:txBody>
      </p:sp>
      <p:sp>
        <p:nvSpPr>
          <p:cNvPr id="4"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457200" y="320040"/>
            <a:ext cx="7472386" cy="822944"/>
          </a:xfrm>
        </p:spPr>
        <p:txBody>
          <a:bodyPr/>
          <a:lstStyle/>
          <a:p>
            <a:pPr algn="ctr" eaLnBrk="1" fontAlgn="auto" hangingPunct="1">
              <a:spcAft>
                <a:spcPts val="0"/>
              </a:spcAft>
              <a:defRPr/>
            </a:pPr>
            <a:r>
              <a:rPr lang="tr-TR" sz="2400" b="0" dirty="0"/>
              <a:t>İl </a:t>
            </a:r>
            <a:r>
              <a:rPr lang="tr-TR" sz="2400" b="0" dirty="0" smtClean="0"/>
              <a:t>ve İlçe mİllİ eğİtİm müdürlüklerİnde bulunmasI </a:t>
            </a:r>
            <a:r>
              <a:rPr lang="tr-TR" sz="2400" b="0" dirty="0"/>
              <a:t>gereken </a:t>
            </a:r>
            <a:r>
              <a:rPr lang="tr-TR" sz="2400" b="0" dirty="0" smtClean="0"/>
              <a:t>başlIca </a:t>
            </a:r>
            <a:r>
              <a:rPr lang="tr-TR" sz="2400" b="0" dirty="0"/>
              <a:t>bölümler </a:t>
            </a:r>
            <a:r>
              <a:rPr lang="tr-TR" sz="2400" b="0" dirty="0" smtClean="0"/>
              <a:t>şunlardIr</a:t>
            </a:r>
            <a:r>
              <a:rPr lang="tr-TR" sz="2400" b="0" dirty="0"/>
              <a:t>;</a:t>
            </a:r>
          </a:p>
        </p:txBody>
      </p:sp>
      <p:sp>
        <p:nvSpPr>
          <p:cNvPr id="155651" name="Rectangle 3"/>
          <p:cNvSpPr>
            <a:spLocks noGrp="1" noChangeArrowheads="1"/>
          </p:cNvSpPr>
          <p:nvPr>
            <p:ph sz="half" idx="1"/>
          </p:nvPr>
        </p:nvSpPr>
        <p:spPr/>
        <p:txBody>
          <a:bodyPr>
            <a:normAutofit/>
          </a:bodyPr>
          <a:lstStyle/>
          <a:p>
            <a:r>
              <a:rPr lang="tr-TR" sz="2000" dirty="0" smtClean="0"/>
              <a:t>a) Temel Eğitim,</a:t>
            </a:r>
          </a:p>
          <a:p>
            <a:r>
              <a:rPr lang="tr-TR" sz="2000" dirty="0" smtClean="0"/>
              <a:t>b) Ortaöğretim,</a:t>
            </a:r>
          </a:p>
          <a:p>
            <a:r>
              <a:rPr lang="tr-TR" sz="2000" dirty="0" smtClean="0"/>
              <a:t>c) Mesleki ve Teknik Eğitim,</a:t>
            </a:r>
          </a:p>
          <a:p>
            <a:r>
              <a:rPr lang="tr-TR" sz="2000" dirty="0" smtClean="0"/>
              <a:t>ç) Din Öğretimi,</a:t>
            </a:r>
          </a:p>
          <a:p>
            <a:r>
              <a:rPr lang="tr-TR" sz="2000" dirty="0" smtClean="0"/>
              <a:t>d) Özel Eğitim ve Rehberlik Hizmetleri,</a:t>
            </a:r>
          </a:p>
          <a:p>
            <a:r>
              <a:rPr lang="tr-TR" sz="2000" dirty="0" smtClean="0"/>
              <a:t>e) Hayat Boyu Öğrenme,</a:t>
            </a:r>
          </a:p>
          <a:p>
            <a:r>
              <a:rPr lang="tr-TR" sz="2000" dirty="0" smtClean="0"/>
              <a:t>f) Özel Öğretim Kurumları,</a:t>
            </a:r>
          </a:p>
          <a:p>
            <a:r>
              <a:rPr lang="tr-TR" sz="2000" dirty="0" smtClean="0"/>
              <a:t>g) Bilgi İşlem ve Eğitim Teknolojileri,</a:t>
            </a:r>
          </a:p>
        </p:txBody>
      </p:sp>
      <p:sp>
        <p:nvSpPr>
          <p:cNvPr id="155652" name="Rectangle 4"/>
          <p:cNvSpPr>
            <a:spLocks noGrp="1" noChangeArrowheads="1"/>
          </p:cNvSpPr>
          <p:nvPr>
            <p:ph sz="half" idx="2"/>
          </p:nvPr>
        </p:nvSpPr>
        <p:spPr/>
        <p:txBody>
          <a:bodyPr>
            <a:normAutofit/>
          </a:bodyPr>
          <a:lstStyle/>
          <a:p>
            <a:r>
              <a:rPr lang="tr-TR" sz="2000" dirty="0" smtClean="0"/>
              <a:t>ğ) Strateji Geliştirme,</a:t>
            </a:r>
          </a:p>
          <a:p>
            <a:r>
              <a:rPr lang="tr-TR" sz="2000" dirty="0" smtClean="0"/>
              <a:t>h) Hukuk,</a:t>
            </a:r>
          </a:p>
          <a:p>
            <a:r>
              <a:rPr lang="tr-TR" sz="2000" dirty="0" smtClean="0"/>
              <a:t>ı) İnsan Kaynakları Yönetimi,</a:t>
            </a:r>
          </a:p>
          <a:p>
            <a:r>
              <a:rPr lang="tr-TR" sz="2000" dirty="0" smtClean="0"/>
              <a:t>i)  Destek,</a:t>
            </a:r>
          </a:p>
          <a:p>
            <a:r>
              <a:rPr lang="tr-TR" sz="2000" dirty="0" smtClean="0"/>
              <a:t>j) İnşaat ve Emlak,</a:t>
            </a:r>
          </a:p>
          <a:p>
            <a:pPr algn="just">
              <a:buNone/>
            </a:pPr>
            <a:r>
              <a:rPr lang="tr-TR" sz="2000" dirty="0" smtClean="0"/>
              <a:t>hizmetleri ile doğrudan il millî eğitim müdürüne bağlı İl Eğitim </a:t>
            </a:r>
            <a:r>
              <a:rPr lang="tr-TR" sz="2000" dirty="0" err="1" smtClean="0"/>
              <a:t>Denetmenleri</a:t>
            </a:r>
            <a:r>
              <a:rPr lang="tr-TR" sz="2000" dirty="0" smtClean="0"/>
              <a:t> Başkanlığı eliyle millî eğitim hizmetlerini yürütür.</a:t>
            </a:r>
            <a:endParaRPr lang="tr-TR" sz="2000" dirty="0"/>
          </a:p>
        </p:txBody>
      </p:sp>
      <p:sp>
        <p:nvSpPr>
          <p:cNvPr id="6" name="15 Slayt Numarası Yer Tutucusu"/>
          <p:cNvSpPr>
            <a:spLocks noGrp="1"/>
          </p:cNvSpPr>
          <p:nvPr>
            <p:ph type="sldNum" sz="quarter" idx="12"/>
          </p:nvPr>
        </p:nvSpPr>
        <p:spPr/>
        <p:txBody>
          <a:bodyPr/>
          <a:lstStyle/>
          <a:p>
            <a:pPr>
              <a:defRPr/>
            </a:pPr>
            <a:fld id="{144CF443-51EA-49DC-A7F0-024A24B6CC02}" type="slidenum">
              <a:rPr lang="tr-TR"/>
              <a:pPr>
                <a:defRPr/>
              </a:pPr>
              <a:t>14</a:t>
            </a:fld>
            <a:endParaRPr lang="tr-TR"/>
          </a:p>
        </p:txBody>
      </p:sp>
      <p:sp>
        <p:nvSpPr>
          <p:cNvPr id="5"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320040"/>
            <a:ext cx="7715304" cy="608630"/>
          </a:xfrm>
        </p:spPr>
        <p:txBody>
          <a:bodyPr/>
          <a:lstStyle/>
          <a:p>
            <a:pPr eaLnBrk="1" fontAlgn="auto" hangingPunct="1">
              <a:spcAft>
                <a:spcPts val="0"/>
              </a:spcAft>
              <a:defRPr/>
            </a:pPr>
            <a:r>
              <a:rPr lang="tr-TR" sz="2000" dirty="0" smtClean="0"/>
              <a:t>İl Mİllİ Eğİtİm Müdürlüğünün personel İle İlgİlİ olarak;</a:t>
            </a:r>
            <a:endParaRPr lang="tr-TR" sz="2000" dirty="0"/>
          </a:p>
        </p:txBody>
      </p:sp>
      <p:sp>
        <p:nvSpPr>
          <p:cNvPr id="37892" name="2 İçerik Yer Tutucusu"/>
          <p:cNvSpPr>
            <a:spLocks noGrp="1"/>
          </p:cNvSpPr>
          <p:nvPr>
            <p:ph sz="half" idx="1"/>
          </p:nvPr>
        </p:nvSpPr>
        <p:spPr>
          <a:xfrm>
            <a:off x="323850" y="1341438"/>
            <a:ext cx="7561263" cy="5111750"/>
          </a:xfrm>
        </p:spPr>
        <p:txBody>
          <a:bodyPr/>
          <a:lstStyle/>
          <a:p>
            <a:pPr marL="452438" indent="-452438" eaLnBrk="1" hangingPunct="1">
              <a:lnSpc>
                <a:spcPct val="90000"/>
              </a:lnSpc>
            </a:pPr>
            <a:r>
              <a:rPr lang="tr-TR" sz="2400" smtClean="0"/>
              <a:t>il emrine atanan öğretmenler ve il içindeki nakiller ile ilgili önerileri valilik onayına sunmak, </a:t>
            </a:r>
          </a:p>
          <a:p>
            <a:pPr marL="452438" indent="-452438" eaLnBrk="1" hangingPunct="1">
              <a:lnSpc>
                <a:spcPct val="90000"/>
              </a:lnSpc>
            </a:pPr>
            <a:r>
              <a:rPr lang="tr-TR" sz="2400" smtClean="0"/>
              <a:t>ilk ve orta derecedeki okullar ile eğitim kurumlarına yönetici atama işlemlerini yürütmek, </a:t>
            </a:r>
          </a:p>
          <a:p>
            <a:pPr marL="452438" indent="-452438" eaLnBrk="1" hangingPunct="1">
              <a:lnSpc>
                <a:spcPct val="90000"/>
              </a:lnSpc>
            </a:pPr>
            <a:r>
              <a:rPr lang="tr-TR" sz="2400" smtClean="0"/>
              <a:t>il dışı nakil isteme dilekçelerini bakanlığa göndermek gibi görevleri vardır.</a:t>
            </a:r>
          </a:p>
          <a:p>
            <a:pPr marL="452438" indent="-452438" eaLnBrk="1" hangingPunct="1">
              <a:lnSpc>
                <a:spcPct val="90000"/>
              </a:lnSpc>
            </a:pPr>
            <a:r>
              <a:rPr lang="tr-TR" sz="2400" smtClean="0">
                <a:solidFill>
                  <a:srgbClr val="FF0000"/>
                </a:solidFill>
              </a:rPr>
              <a:t>İlçe Milli Eğitim Müdürlüklerinin ise;</a:t>
            </a:r>
            <a:r>
              <a:rPr lang="tr-TR" sz="2400" smtClean="0"/>
              <a:t> gereksinim halinde </a:t>
            </a:r>
            <a:r>
              <a:rPr lang="tr-TR" sz="2400" smtClean="0">
                <a:solidFill>
                  <a:srgbClr val="FF0000"/>
                </a:solidFill>
              </a:rPr>
              <a:t>vekil ve ücretli öğretmen görevlendirmesiyle </a:t>
            </a:r>
            <a:r>
              <a:rPr lang="tr-TR" sz="2400" smtClean="0"/>
              <a:t>ilgili İl Milli Eğitim  Müdürlüğüne öneride bulunmak, göreve gelmeyen öğretmenlerin derslerinin boş geçmemesi için gerekli önlemleri almak gibi görevleri vardır.</a:t>
            </a:r>
          </a:p>
        </p:txBody>
      </p:sp>
      <p:sp>
        <p:nvSpPr>
          <p:cNvPr id="6" name="15 Slayt Numarası Yer Tutucusu"/>
          <p:cNvSpPr>
            <a:spLocks noGrp="1"/>
          </p:cNvSpPr>
          <p:nvPr>
            <p:ph type="sldNum" sz="quarter" idx="12"/>
          </p:nvPr>
        </p:nvSpPr>
        <p:spPr/>
        <p:txBody>
          <a:bodyPr/>
          <a:lstStyle/>
          <a:p>
            <a:pPr>
              <a:defRPr/>
            </a:pPr>
            <a:fld id="{DA202E86-C2C8-4F34-9A94-95B4B9D880E5}" type="slidenum">
              <a:rPr lang="tr-TR"/>
              <a:pPr>
                <a:defRPr/>
              </a:pPr>
              <a:t>15</a:t>
            </a:fld>
            <a:endParaRPr lang="tr-TR"/>
          </a:p>
        </p:txBody>
      </p:sp>
      <p:sp>
        <p:nvSpPr>
          <p:cNvPr id="5"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457200" y="320040"/>
            <a:ext cx="7239000" cy="465754"/>
          </a:xfrm>
        </p:spPr>
        <p:txBody>
          <a:bodyPr>
            <a:normAutofit fontScale="90000"/>
          </a:bodyPr>
          <a:lstStyle/>
          <a:p>
            <a:pPr algn="ctr" eaLnBrk="1" fontAlgn="auto" hangingPunct="1">
              <a:spcAft>
                <a:spcPts val="0"/>
              </a:spcAft>
              <a:defRPr/>
            </a:pPr>
            <a:r>
              <a:rPr lang="tr-TR" b="0" dirty="0">
                <a:solidFill>
                  <a:srgbClr val="FFC000"/>
                </a:solidFill>
              </a:rPr>
              <a:t>3. </a:t>
            </a:r>
            <a:r>
              <a:rPr lang="tr-TR" b="0" dirty="0" smtClean="0">
                <a:solidFill>
                  <a:srgbClr val="FFC000"/>
                </a:solidFill>
              </a:rPr>
              <a:t>YurtdIşI </a:t>
            </a:r>
            <a:r>
              <a:rPr lang="tr-TR" b="0" dirty="0">
                <a:solidFill>
                  <a:srgbClr val="FFC000"/>
                </a:solidFill>
              </a:rPr>
              <a:t>Örgütü</a:t>
            </a:r>
            <a:endParaRPr lang="tr-TR" dirty="0">
              <a:solidFill>
                <a:srgbClr val="FFC000"/>
              </a:solidFill>
            </a:endParaRPr>
          </a:p>
        </p:txBody>
      </p:sp>
      <p:sp>
        <p:nvSpPr>
          <p:cNvPr id="156675" name="Rectangle 3"/>
          <p:cNvSpPr>
            <a:spLocks noGrp="1" noChangeArrowheads="1"/>
          </p:cNvSpPr>
          <p:nvPr>
            <p:ph idx="1"/>
          </p:nvPr>
        </p:nvSpPr>
        <p:spPr>
          <a:xfrm>
            <a:off x="457200" y="1341438"/>
            <a:ext cx="7427913" cy="5114925"/>
          </a:xfrm>
        </p:spPr>
        <p:txBody>
          <a:bodyPr>
            <a:normAutofit/>
          </a:bodyPr>
          <a:lstStyle/>
          <a:p>
            <a:pPr eaLnBrk="1" hangingPunct="1">
              <a:lnSpc>
                <a:spcPct val="90000"/>
              </a:lnSpc>
            </a:pPr>
            <a:r>
              <a:rPr lang="tr-TR" sz="2200" smtClean="0">
                <a:solidFill>
                  <a:srgbClr val="FF0000"/>
                </a:solidFill>
              </a:rPr>
              <a:t>Türk  milli kültürünün dış ülkelerde korunması, tanıtılması ve yaygınlaştırılması </a:t>
            </a:r>
            <a:r>
              <a:rPr lang="tr-TR" sz="2200" smtClean="0"/>
              <a:t>ile ilgili eğitim ve öğretim hizmetlerini  düzenlemek üzere, Millî Eğitim Bakanlığı yurtdışı teşkilâtları</a:t>
            </a:r>
            <a:r>
              <a:rPr lang="tr-TR" sz="2200" b="1" smtClean="0"/>
              <a:t> </a:t>
            </a:r>
            <a:r>
              <a:rPr lang="tr-TR" sz="2200" smtClean="0"/>
              <a:t>oluşturulmuştur.</a:t>
            </a:r>
          </a:p>
          <a:p>
            <a:pPr eaLnBrk="1" hangingPunct="1">
              <a:lnSpc>
                <a:spcPct val="90000"/>
              </a:lnSpc>
            </a:pPr>
            <a:r>
              <a:rPr lang="tr-TR" sz="2200" smtClean="0"/>
              <a:t>Milli Eğitim Bakanlığı yurtdışında </a:t>
            </a:r>
            <a:r>
              <a:rPr lang="tr-TR" sz="2200" smtClean="0">
                <a:solidFill>
                  <a:srgbClr val="FF0000"/>
                </a:solidFill>
              </a:rPr>
              <a:t>Eğitim Müşavirlikleri  ve Eğitim Ataşelikleri </a:t>
            </a:r>
            <a:r>
              <a:rPr lang="tr-TR" sz="2200" smtClean="0"/>
              <a:t>olarak örgütlenmiştir.</a:t>
            </a:r>
          </a:p>
          <a:p>
            <a:pPr eaLnBrk="1" hangingPunct="1">
              <a:lnSpc>
                <a:spcPct val="90000"/>
              </a:lnSpc>
            </a:pPr>
            <a:r>
              <a:rPr lang="tr-TR" sz="2200" smtClean="0"/>
              <a:t>Dış ülkelerin </a:t>
            </a:r>
            <a:r>
              <a:rPr lang="tr-TR" sz="2200" smtClean="0">
                <a:solidFill>
                  <a:srgbClr val="FF0000"/>
                </a:solidFill>
              </a:rPr>
              <a:t>genel, mesleki ve teknik öğretim alanlarında eğitim ve öğretim gelişmelerini takip etmek </a:t>
            </a:r>
            <a:r>
              <a:rPr lang="tr-TR" sz="2200" smtClean="0"/>
              <a:t>ve ülkemize aktarımını sağlamak ve ülkemizin eğitim bilim faaliyetlerini yurtdışında tanıtmak üzere bu birimler faaliyet göstermektedir. </a:t>
            </a:r>
          </a:p>
          <a:p>
            <a:pPr eaLnBrk="1" hangingPunct="1">
              <a:lnSpc>
                <a:spcPct val="90000"/>
              </a:lnSpc>
            </a:pPr>
            <a:r>
              <a:rPr lang="tr-TR" sz="2200" smtClean="0"/>
              <a:t>Bu birimler ayrıca, yurt dışında öğrenim gören </a:t>
            </a:r>
            <a:r>
              <a:rPr lang="tr-TR" sz="2200" smtClean="0">
                <a:solidFill>
                  <a:srgbClr val="FF0000"/>
                </a:solidFill>
              </a:rPr>
              <a:t>Türk vatandaşlarının eğitim-öğretimle ilgili bütün işlemlerini </a:t>
            </a:r>
            <a:r>
              <a:rPr lang="tr-TR" sz="2200" smtClean="0"/>
              <a:t>yürütmektedirler. </a:t>
            </a:r>
            <a:br>
              <a:rPr lang="tr-TR" sz="2200" smtClean="0"/>
            </a:br>
            <a:endParaRPr lang="tr-TR" sz="2200" smtClean="0"/>
          </a:p>
        </p:txBody>
      </p:sp>
      <p:sp>
        <p:nvSpPr>
          <p:cNvPr id="5" name="15 Slayt Numarası Yer Tutucusu"/>
          <p:cNvSpPr>
            <a:spLocks noGrp="1"/>
          </p:cNvSpPr>
          <p:nvPr>
            <p:ph type="sldNum" sz="quarter" idx="12"/>
          </p:nvPr>
        </p:nvSpPr>
        <p:spPr/>
        <p:txBody>
          <a:bodyPr/>
          <a:lstStyle/>
          <a:p>
            <a:pPr>
              <a:defRPr/>
            </a:pPr>
            <a:fld id="{089CD03D-7A1B-4411-88AD-B0465B1632BB}" type="slidenum">
              <a:rPr lang="tr-TR"/>
              <a:pPr>
                <a:defRPr/>
              </a:pPr>
              <a:t>16</a:t>
            </a:fld>
            <a:endParaRPr lang="tr-TR"/>
          </a:p>
        </p:txBody>
      </p:sp>
      <p:sp>
        <p:nvSpPr>
          <p:cNvPr id="4"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457200" y="320040"/>
            <a:ext cx="7239000" cy="537192"/>
          </a:xfrm>
        </p:spPr>
        <p:txBody>
          <a:bodyPr>
            <a:normAutofit fontScale="90000"/>
          </a:bodyPr>
          <a:lstStyle/>
          <a:p>
            <a:pPr algn="ctr" eaLnBrk="1" fontAlgn="auto" hangingPunct="1">
              <a:spcAft>
                <a:spcPts val="0"/>
              </a:spcAft>
              <a:defRPr/>
            </a:pPr>
            <a:r>
              <a:rPr lang="tr-TR" b="0" dirty="0"/>
              <a:t>3. </a:t>
            </a:r>
            <a:r>
              <a:rPr lang="tr-TR" b="0" dirty="0" smtClean="0"/>
              <a:t>YurtdIşI </a:t>
            </a:r>
            <a:r>
              <a:rPr lang="tr-TR" b="0" dirty="0"/>
              <a:t>Örgütü</a:t>
            </a:r>
          </a:p>
        </p:txBody>
      </p:sp>
      <p:sp>
        <p:nvSpPr>
          <p:cNvPr id="39940" name="Rectangle 3"/>
          <p:cNvSpPr>
            <a:spLocks noGrp="1" noChangeArrowheads="1"/>
          </p:cNvSpPr>
          <p:nvPr>
            <p:ph idx="1"/>
          </p:nvPr>
        </p:nvSpPr>
        <p:spPr>
          <a:xfrm>
            <a:off x="179388" y="1571625"/>
            <a:ext cx="7747000" cy="4900613"/>
          </a:xfrm>
        </p:spPr>
        <p:txBody>
          <a:bodyPr/>
          <a:lstStyle/>
          <a:p>
            <a:pPr algn="just" eaLnBrk="1" hangingPunct="1">
              <a:lnSpc>
                <a:spcPct val="150000"/>
              </a:lnSpc>
            </a:pPr>
            <a:r>
              <a:rPr lang="tr-TR" sz="2000" b="1" smtClean="0">
                <a:solidFill>
                  <a:srgbClr val="FF0000"/>
                </a:solidFill>
              </a:rPr>
              <a:t>Washington,</a:t>
            </a:r>
            <a:r>
              <a:rPr lang="tr-TR" sz="2000" b="1" smtClean="0"/>
              <a:t> Berlin, Viyana, Brüksel, Kopenhag, Paris, Tiflis, Lahey, Londra, Bern, Stockholm, Kahire, Riyad, Moskova, Lefkoşa, Bakü, Almatı, Bişkek, Taşkent ve  Aşgabat'ta olmak üzere </a:t>
            </a:r>
            <a:r>
              <a:rPr lang="tr-TR" sz="2000" b="1" smtClean="0">
                <a:solidFill>
                  <a:srgbClr val="FF0000"/>
                </a:solidFill>
              </a:rPr>
              <a:t>20 Eğitim Müşavirliği;</a:t>
            </a:r>
            <a:endParaRPr lang="tr-TR" sz="2000" b="1" smtClean="0">
              <a:solidFill>
                <a:srgbClr val="E92B05"/>
              </a:solidFill>
            </a:endParaRPr>
          </a:p>
          <a:p>
            <a:pPr algn="just" eaLnBrk="1" hangingPunct="1">
              <a:lnSpc>
                <a:spcPct val="150000"/>
              </a:lnSpc>
            </a:pPr>
            <a:r>
              <a:rPr lang="tr-TR" sz="2000" b="1" smtClean="0"/>
              <a:t>New York, Los Angeles, Berlin, Köln, Mainz, Münster, Münih, Nürnberg, Stuttgard, Düseldorf, Essen, Frankfurt, Hamburg, Hannover, Karlsruhe, Sydney, Strazbourg ve Lyon'da olmak üzere </a:t>
            </a:r>
            <a:r>
              <a:rPr lang="tr-TR" sz="2000" b="1" smtClean="0">
                <a:solidFill>
                  <a:srgbClr val="FF0000"/>
                </a:solidFill>
              </a:rPr>
              <a:t>18 Eğitim Ataşeliği </a:t>
            </a:r>
            <a:r>
              <a:rPr lang="tr-TR" sz="2000" b="1" smtClean="0"/>
              <a:t>faaliyet göstermektedir.</a:t>
            </a:r>
          </a:p>
        </p:txBody>
      </p:sp>
      <p:sp>
        <p:nvSpPr>
          <p:cNvPr id="5" name="15 Slayt Numarası Yer Tutucusu"/>
          <p:cNvSpPr>
            <a:spLocks noGrp="1"/>
          </p:cNvSpPr>
          <p:nvPr>
            <p:ph type="sldNum" sz="quarter" idx="12"/>
          </p:nvPr>
        </p:nvSpPr>
        <p:spPr/>
        <p:txBody>
          <a:bodyPr/>
          <a:lstStyle/>
          <a:p>
            <a:pPr>
              <a:defRPr/>
            </a:pPr>
            <a:fld id="{669535C0-3F86-4234-B514-CEC06CA9704F}" type="slidenum">
              <a:rPr lang="tr-TR"/>
              <a:pPr>
                <a:defRPr/>
              </a:pPr>
              <a:t>17</a:t>
            </a:fld>
            <a:endParaRPr lang="tr-TR"/>
          </a:p>
        </p:txBody>
      </p:sp>
      <p:sp>
        <p:nvSpPr>
          <p:cNvPr id="4" name="1 Başlık"/>
          <p:cNvSpPr txBox="1">
            <a:spLocks/>
          </p:cNvSpPr>
          <p:nvPr/>
        </p:nvSpPr>
        <p:spPr>
          <a:xfrm rot="5400000">
            <a:off x="5587077" y="3177420"/>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0"/>
            <a:ext cx="7858180" cy="680068"/>
          </a:xfrm>
        </p:spPr>
        <p:txBody>
          <a:bodyPr/>
          <a:lstStyle/>
          <a:p>
            <a:pPr eaLnBrk="1" fontAlgn="auto" hangingPunct="1">
              <a:spcAft>
                <a:spcPts val="0"/>
              </a:spcAft>
              <a:defRPr/>
            </a:pPr>
            <a:r>
              <a:rPr lang="tr-TR" sz="2400" dirty="0" smtClean="0"/>
              <a:t>Temel Sistem Olarak Okulun Yapısı ve İşleyişi</a:t>
            </a:r>
            <a:endParaRPr lang="tr-TR" sz="2400" dirty="0"/>
          </a:p>
        </p:txBody>
      </p:sp>
      <p:pic>
        <p:nvPicPr>
          <p:cNvPr id="41988" name="Picture 2"/>
          <p:cNvPicPr>
            <a:picLocks noGrp="1" noChangeAspect="1" noChangeArrowheads="1"/>
          </p:cNvPicPr>
          <p:nvPr>
            <p:ph idx="1"/>
          </p:nvPr>
        </p:nvPicPr>
        <p:blipFill>
          <a:blip r:embed="rId3" cstate="print"/>
          <a:srcRect/>
          <a:stretch>
            <a:fillRect/>
          </a:stretch>
        </p:blipFill>
        <p:spPr>
          <a:xfrm>
            <a:off x="0" y="1071563"/>
            <a:ext cx="8143875" cy="5786437"/>
          </a:xfrm>
        </p:spPr>
      </p:pic>
      <p:sp>
        <p:nvSpPr>
          <p:cNvPr id="6" name="15 Slayt Numarası Yer Tutucusu"/>
          <p:cNvSpPr>
            <a:spLocks noGrp="1"/>
          </p:cNvSpPr>
          <p:nvPr>
            <p:ph type="sldNum" sz="quarter" idx="12"/>
          </p:nvPr>
        </p:nvSpPr>
        <p:spPr/>
        <p:txBody>
          <a:bodyPr/>
          <a:lstStyle/>
          <a:p>
            <a:pPr>
              <a:defRPr/>
            </a:pPr>
            <a:fld id="{652CC809-6F93-48FC-889E-66AC75DACDFC}" type="slidenum">
              <a:rPr lang="tr-TR"/>
              <a:pPr>
                <a:defRPr/>
              </a:pPr>
              <a:t>18</a:t>
            </a:fld>
            <a:endParaRPr lang="tr-TR"/>
          </a:p>
        </p:txBody>
      </p:sp>
      <p:sp>
        <p:nvSpPr>
          <p:cNvPr id="5"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smtClean="0"/>
              <a:t>Okul Yönetimi </a:t>
            </a:r>
            <a:br>
              <a:rPr lang="tr-TR" dirty="0" smtClean="0"/>
            </a:br>
            <a:endParaRPr lang="tr-TR" dirty="0"/>
          </a:p>
        </p:txBody>
      </p:sp>
      <p:sp>
        <p:nvSpPr>
          <p:cNvPr id="43012" name="2 İçerik Yer Tutucusu"/>
          <p:cNvSpPr>
            <a:spLocks noGrp="1"/>
          </p:cNvSpPr>
          <p:nvPr>
            <p:ph idx="1"/>
          </p:nvPr>
        </p:nvSpPr>
        <p:spPr>
          <a:xfrm>
            <a:off x="457200" y="1285875"/>
            <a:ext cx="7239000" cy="5170488"/>
          </a:xfrm>
        </p:spPr>
        <p:txBody>
          <a:bodyPr/>
          <a:lstStyle/>
          <a:p>
            <a:pPr algn="just" eaLnBrk="1" hangingPunct="1">
              <a:lnSpc>
                <a:spcPct val="80000"/>
              </a:lnSpc>
            </a:pPr>
            <a:r>
              <a:rPr lang="tr-TR" sz="1800" smtClean="0">
                <a:solidFill>
                  <a:srgbClr val="FF0000"/>
                </a:solidFill>
              </a:rPr>
              <a:t>Okul Müdürü: Okul,</a:t>
            </a:r>
            <a:r>
              <a:rPr lang="tr-TR" sz="1800" smtClean="0"/>
              <a:t> demokratik eğitim-öğretim ortamında diğer çalışanlarla birlikte </a:t>
            </a:r>
            <a:r>
              <a:rPr lang="tr-TR" sz="1800" smtClean="0">
                <a:solidFill>
                  <a:srgbClr val="FF0000"/>
                </a:solidFill>
              </a:rPr>
              <a:t>müdür tarafından yönetilir</a:t>
            </a:r>
            <a:r>
              <a:rPr lang="tr-TR" sz="1800" smtClean="0"/>
              <a:t>. Okul müdürü, ders okutmanın yanında </a:t>
            </a:r>
            <a:r>
              <a:rPr lang="tr-TR" sz="1800" smtClean="0">
                <a:solidFill>
                  <a:srgbClr val="FF0000"/>
                </a:solidFill>
              </a:rPr>
              <a:t>kanun, tüzük, yönetmelik, yönerge, program ve emirlere uygun olarak </a:t>
            </a:r>
            <a:r>
              <a:rPr lang="tr-TR" sz="1800" smtClean="0"/>
              <a:t>görevlerini yürütmeye, okulu düzene koymaya ve denetlemeye yetkilidir. </a:t>
            </a:r>
          </a:p>
          <a:p>
            <a:pPr algn="just" eaLnBrk="1" hangingPunct="1">
              <a:lnSpc>
                <a:spcPct val="80000"/>
              </a:lnSpc>
            </a:pPr>
            <a:r>
              <a:rPr lang="tr-TR" sz="1800" smtClean="0">
                <a:solidFill>
                  <a:srgbClr val="FF0000"/>
                </a:solidFill>
              </a:rPr>
              <a:t>Müdür Başyardımcısı:  </a:t>
            </a:r>
            <a:r>
              <a:rPr lang="tr-TR" sz="1800" smtClean="0"/>
              <a:t>Müdür başyardımcısı, ders okutmanın yanında </a:t>
            </a:r>
            <a:r>
              <a:rPr lang="tr-TR" sz="1800" smtClean="0">
                <a:solidFill>
                  <a:srgbClr val="FF0000"/>
                </a:solidFill>
              </a:rPr>
              <a:t>müdürün en yakın yardımcısıdır</a:t>
            </a:r>
            <a:r>
              <a:rPr lang="tr-TR" sz="1800" smtClean="0"/>
              <a:t>. Müdürün olmadığı zamanlarda müdüre </a:t>
            </a:r>
            <a:r>
              <a:rPr lang="tr-TR" sz="1800" smtClean="0">
                <a:solidFill>
                  <a:srgbClr val="FF0000"/>
                </a:solidFill>
              </a:rPr>
              <a:t>vekâlet eder</a:t>
            </a:r>
            <a:r>
              <a:rPr lang="tr-TR" sz="1800" smtClean="0"/>
              <a:t>. Müdür başyardımcısı, okulun her türlü eğitim-öğretim, yönetim, öğrenci, personel, tahakkuk, ayniyat, yazışma, eğitici etkinlikler, yatılılık, bursluluk, güvenlik, beslenme, bakım, koruma, temizlik, düzen, nöbet, halkla ilişkiler gibi işleriyle  ilgili olarak okul müdürü tarafından verilen görevleri yapar. </a:t>
            </a:r>
          </a:p>
          <a:p>
            <a:pPr algn="just" eaLnBrk="1" hangingPunct="1">
              <a:lnSpc>
                <a:spcPct val="80000"/>
              </a:lnSpc>
            </a:pPr>
            <a:r>
              <a:rPr lang="tr-TR" sz="1800" smtClean="0">
                <a:solidFill>
                  <a:srgbClr val="FF0000"/>
                </a:solidFill>
              </a:rPr>
              <a:t>Müdür Yardımcısı: </a:t>
            </a:r>
            <a:r>
              <a:rPr lang="tr-TR" sz="1800" smtClean="0"/>
              <a:t>Müdür yardımcıları ders okutmanın yanında okulun her türlü eğitim-öğretim, yönetim, öğrenci, personel, tahakkuk v.b gibi işleriyle ilgili olarak  müdüre karşı sorumludurlar. </a:t>
            </a:r>
          </a:p>
          <a:p>
            <a:pPr algn="just" eaLnBrk="1" hangingPunct="1">
              <a:lnSpc>
                <a:spcPct val="80000"/>
              </a:lnSpc>
            </a:pPr>
            <a:r>
              <a:rPr lang="tr-TR" sz="1800" smtClean="0">
                <a:solidFill>
                  <a:srgbClr val="FF0000"/>
                </a:solidFill>
              </a:rPr>
              <a:t>Müdür Yetkili Öğretmen:  </a:t>
            </a:r>
            <a:r>
              <a:rPr lang="tr-TR" sz="1800" smtClean="0"/>
              <a:t>Bağımsız müdürlüğü bulunmayan ilköğretim okullarında sınıf öğretmenlerinden biri, müdür yetkili öğretmen olarak görevlendirilir. Müdür yetkili öğretmen, müdürün görev, yetki ve sorumluluklarını üstlenir.</a:t>
            </a:r>
          </a:p>
        </p:txBody>
      </p:sp>
      <p:sp>
        <p:nvSpPr>
          <p:cNvPr id="5" name="15 Slayt Numarası Yer Tutucusu"/>
          <p:cNvSpPr>
            <a:spLocks noGrp="1"/>
          </p:cNvSpPr>
          <p:nvPr>
            <p:ph type="sldNum" sz="quarter" idx="12"/>
          </p:nvPr>
        </p:nvSpPr>
        <p:spPr/>
        <p:txBody>
          <a:bodyPr/>
          <a:lstStyle/>
          <a:p>
            <a:pPr>
              <a:defRPr/>
            </a:pPr>
            <a:fld id="{BF7384D2-BAFA-417D-A17B-350A6DC2D210}" type="slidenum">
              <a:rPr lang="tr-TR"/>
              <a:pPr>
                <a:defRPr/>
              </a:pPr>
              <a:t>19</a:t>
            </a:fld>
            <a:endParaRPr lang="tr-TR"/>
          </a:p>
        </p:txBody>
      </p:sp>
      <p:sp>
        <p:nvSpPr>
          <p:cNvPr id="4"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2</a:t>
            </a:fld>
            <a:endParaRPr lang="tr-TR"/>
          </a:p>
        </p:txBody>
      </p:sp>
      <p:sp>
        <p:nvSpPr>
          <p:cNvPr id="5" name="4 İçerik Yer Tutucusu"/>
          <p:cNvSpPr>
            <a:spLocks noGrp="1"/>
          </p:cNvSpPr>
          <p:nvPr>
            <p:ph idx="1"/>
          </p:nvPr>
        </p:nvSpPr>
        <p:spPr>
          <a:xfrm>
            <a:off x="323528" y="1268760"/>
            <a:ext cx="8496944" cy="5055840"/>
          </a:xfrm>
        </p:spPr>
        <p:txBody>
          <a:bodyPr>
            <a:normAutofit/>
          </a:bodyPr>
          <a:lstStyle/>
          <a:p>
            <a:pPr>
              <a:buNone/>
            </a:pPr>
            <a:r>
              <a:rPr lang="tr-TR" sz="3200" b="1" dirty="0" smtClean="0">
                <a:solidFill>
                  <a:srgbClr val="FF0000"/>
                </a:solidFill>
              </a:rPr>
              <a:t>Amaç ve kapsam </a:t>
            </a:r>
          </a:p>
          <a:p>
            <a:r>
              <a:rPr lang="tr-TR" sz="3200" dirty="0" smtClean="0"/>
              <a:t>MADDE 1 – (1) Bu Kanun Hükmünde Kararnamenin amacı; Anayasa, 430 sayılı Tevhidi Tedrisat Kanunu, 1739 sayılı Millî Eğitim Temel Kanunu ile kalkınma plan ve programları doğrultusunda millî eğitim hizmetlerini yürütmek üzere, Millî Eğitim Bakanlığının kuruluş, görev, yetki ve sorumluluklarını düzenlemektir.</a:t>
            </a:r>
            <a:endParaRPr lang="tr-TR"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537192"/>
          </a:xfrm>
        </p:spPr>
        <p:txBody>
          <a:bodyPr/>
          <a:lstStyle/>
          <a:p>
            <a:pPr algn="just" eaLnBrk="1" fontAlgn="auto" hangingPunct="1">
              <a:spcAft>
                <a:spcPts val="0"/>
              </a:spcAft>
              <a:defRPr/>
            </a:pPr>
            <a:r>
              <a:rPr lang="tr-TR" sz="2400" dirty="0" smtClean="0"/>
              <a:t>Okulda yönetimsel olarak yapılan işlemler</a:t>
            </a:r>
            <a:endParaRPr lang="tr-TR" sz="2400" dirty="0"/>
          </a:p>
        </p:txBody>
      </p:sp>
      <p:pic>
        <p:nvPicPr>
          <p:cNvPr id="44036" name="Picture 2"/>
          <p:cNvPicPr>
            <a:picLocks noGrp="1" noChangeAspect="1" noChangeArrowheads="1"/>
          </p:cNvPicPr>
          <p:nvPr>
            <p:ph idx="1"/>
          </p:nvPr>
        </p:nvPicPr>
        <p:blipFill>
          <a:blip r:embed="rId3" cstate="print"/>
          <a:srcRect/>
          <a:stretch>
            <a:fillRect/>
          </a:stretch>
        </p:blipFill>
        <p:spPr>
          <a:xfrm>
            <a:off x="457200" y="2214563"/>
            <a:ext cx="7239000" cy="3000375"/>
          </a:xfrm>
        </p:spPr>
      </p:pic>
      <p:sp>
        <p:nvSpPr>
          <p:cNvPr id="6" name="15 Slayt Numarası Yer Tutucusu"/>
          <p:cNvSpPr>
            <a:spLocks noGrp="1"/>
          </p:cNvSpPr>
          <p:nvPr>
            <p:ph type="sldNum" sz="quarter" idx="12"/>
          </p:nvPr>
        </p:nvSpPr>
        <p:spPr/>
        <p:txBody>
          <a:bodyPr/>
          <a:lstStyle/>
          <a:p>
            <a:pPr>
              <a:defRPr/>
            </a:pPr>
            <a:fld id="{E84D943D-F3E3-4854-9341-B769AF0CEC7F}" type="slidenum">
              <a:rPr lang="tr-TR"/>
              <a:pPr>
                <a:defRPr/>
              </a:pPr>
              <a:t>20</a:t>
            </a:fld>
            <a:endParaRPr lang="tr-TR"/>
          </a:p>
        </p:txBody>
      </p:sp>
      <p:sp>
        <p:nvSpPr>
          <p:cNvPr id="5"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537192"/>
          </a:xfrm>
        </p:spPr>
        <p:txBody>
          <a:bodyPr/>
          <a:lstStyle/>
          <a:p>
            <a:pPr algn="ctr" eaLnBrk="1" fontAlgn="auto" hangingPunct="1">
              <a:spcAft>
                <a:spcPts val="0"/>
              </a:spcAft>
              <a:defRPr/>
            </a:pPr>
            <a:r>
              <a:rPr lang="tr-TR" sz="2800" dirty="0" smtClean="0"/>
              <a:t>Okulda Kurullar ve Komisyonlar</a:t>
            </a:r>
            <a:endParaRPr lang="tr-TR" sz="2800" dirty="0"/>
          </a:p>
        </p:txBody>
      </p:sp>
      <p:sp>
        <p:nvSpPr>
          <p:cNvPr id="3" name="2 İçerik Yer Tutucusu"/>
          <p:cNvSpPr>
            <a:spLocks noGrp="1"/>
          </p:cNvSpPr>
          <p:nvPr>
            <p:ph idx="1"/>
          </p:nvPr>
        </p:nvSpPr>
        <p:spPr>
          <a:xfrm>
            <a:off x="457200" y="1143000"/>
            <a:ext cx="7239000" cy="5313363"/>
          </a:xfrm>
        </p:spPr>
        <p:txBody>
          <a:bodyPr>
            <a:normAutofit/>
          </a:bodyPr>
          <a:lstStyle/>
          <a:p>
            <a:pPr eaLnBrk="1" hangingPunct="1">
              <a:lnSpc>
                <a:spcPct val="80000"/>
              </a:lnSpc>
            </a:pPr>
            <a:r>
              <a:rPr lang="tr-TR" sz="2400" b="1" u="sng" smtClean="0"/>
              <a:t>A. Öğretmenler Kurulu</a:t>
            </a:r>
          </a:p>
          <a:p>
            <a:pPr eaLnBrk="1" hangingPunct="1">
              <a:lnSpc>
                <a:spcPct val="80000"/>
              </a:lnSpc>
              <a:buFont typeface="Wingdings 2" pitchFamily="18" charset="2"/>
              <a:buNone/>
            </a:pPr>
            <a:endParaRPr lang="tr-TR" sz="2400" smtClean="0"/>
          </a:p>
          <a:p>
            <a:pPr algn="just" eaLnBrk="1" hangingPunct="1">
              <a:lnSpc>
                <a:spcPct val="80000"/>
              </a:lnSpc>
            </a:pPr>
            <a:r>
              <a:rPr lang="tr-TR" sz="2400" smtClean="0">
                <a:solidFill>
                  <a:srgbClr val="FF0000"/>
                </a:solidFill>
              </a:rPr>
              <a:t>Öğretmenler kurulu;  </a:t>
            </a:r>
            <a:r>
              <a:rPr lang="tr-TR" sz="2400" smtClean="0"/>
              <a:t>ders yılı başında, ikinci dönem başında, ders yılı sonunda ve okul yönetimince gerek duyulduğunda toplanır. Öğretmenler kurulu toplantılarında alınan kararlar tutanakla tespit edilir ve toplantıya katılanlar tarafından imzalanır, katılmayanlar tutanakta belirtilir. </a:t>
            </a:r>
          </a:p>
          <a:p>
            <a:pPr algn="just" eaLnBrk="1" hangingPunct="1">
              <a:lnSpc>
                <a:spcPct val="80000"/>
              </a:lnSpc>
              <a:buFont typeface="Wingdings 2" pitchFamily="18" charset="2"/>
              <a:buNone/>
            </a:pPr>
            <a:endParaRPr lang="tr-TR" sz="2400" smtClean="0"/>
          </a:p>
          <a:p>
            <a:pPr algn="just" eaLnBrk="1" hangingPunct="1">
              <a:lnSpc>
                <a:spcPct val="80000"/>
              </a:lnSpc>
            </a:pPr>
            <a:r>
              <a:rPr lang="tr-TR" sz="2400" smtClean="0"/>
              <a:t>Öğretmenler kurulu toplantısında okulda kurulması gereken </a:t>
            </a:r>
            <a:r>
              <a:rPr lang="tr-TR" sz="2400" smtClean="0">
                <a:solidFill>
                  <a:srgbClr val="FF0000"/>
                </a:solidFill>
              </a:rPr>
              <a:t>tüm kurul ve komisyonlara seçim yapılır. </a:t>
            </a:r>
            <a:r>
              <a:rPr lang="tr-TR" sz="2400" smtClean="0"/>
              <a:t>Kurulda alınan kararlar oy çokluğuna dayalı olarak alınır ve kararların kaç kişiye karşılık kaç kışı tarafından alındığı tutanakta belirtilir.</a:t>
            </a:r>
          </a:p>
        </p:txBody>
      </p:sp>
      <p:sp>
        <p:nvSpPr>
          <p:cNvPr id="5" name="15 Slayt Numarası Yer Tutucusu"/>
          <p:cNvSpPr>
            <a:spLocks noGrp="1"/>
          </p:cNvSpPr>
          <p:nvPr>
            <p:ph type="sldNum" sz="quarter" idx="12"/>
          </p:nvPr>
        </p:nvSpPr>
        <p:spPr/>
        <p:txBody>
          <a:bodyPr/>
          <a:lstStyle/>
          <a:p>
            <a:pPr>
              <a:defRPr/>
            </a:pPr>
            <a:fld id="{C831B332-B7E1-462B-963E-784C6C6B6AAA}" type="slidenum">
              <a:rPr lang="tr-TR"/>
              <a:pPr>
                <a:defRPr/>
              </a:pPr>
              <a:t>21</a:t>
            </a:fld>
            <a:endParaRPr lang="tr-TR"/>
          </a:p>
        </p:txBody>
      </p:sp>
      <p:sp>
        <p:nvSpPr>
          <p:cNvPr id="4"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457200" y="320040"/>
            <a:ext cx="7239000" cy="465754"/>
          </a:xfrm>
        </p:spPr>
        <p:txBody>
          <a:bodyPr>
            <a:normAutofit fontScale="90000"/>
          </a:bodyPr>
          <a:lstStyle/>
          <a:p>
            <a:pPr algn="ctr" eaLnBrk="1" fontAlgn="auto" hangingPunct="1">
              <a:spcAft>
                <a:spcPts val="0"/>
              </a:spcAft>
              <a:defRPr/>
            </a:pPr>
            <a:r>
              <a:rPr lang="tr-TR" sz="2800" dirty="0" smtClean="0"/>
              <a:t>Okulda Kurullar ve Komisyonlar</a:t>
            </a:r>
            <a:endParaRPr lang="tr-TR" sz="2800" dirty="0"/>
          </a:p>
        </p:txBody>
      </p:sp>
      <p:sp>
        <p:nvSpPr>
          <p:cNvPr id="3" name="2 İçerik Yer Tutucusu"/>
          <p:cNvSpPr>
            <a:spLocks noGrp="1"/>
          </p:cNvSpPr>
          <p:nvPr>
            <p:ph idx="1"/>
          </p:nvPr>
        </p:nvSpPr>
        <p:spPr/>
        <p:txBody>
          <a:bodyPr>
            <a:normAutofit/>
          </a:bodyPr>
          <a:lstStyle/>
          <a:p>
            <a:pPr eaLnBrk="1" hangingPunct="1">
              <a:lnSpc>
                <a:spcPct val="80000"/>
              </a:lnSpc>
            </a:pPr>
            <a:r>
              <a:rPr lang="tr-TR" sz="1800" b="1" u="sng" smtClean="0"/>
              <a:t>B. Şube Öğretmenler Kurulu </a:t>
            </a:r>
          </a:p>
          <a:p>
            <a:pPr algn="just" eaLnBrk="1" hangingPunct="1">
              <a:lnSpc>
                <a:spcPct val="80000"/>
              </a:lnSpc>
            </a:pPr>
            <a:endParaRPr lang="tr-TR" sz="1800" b="1" u="sng" smtClean="0"/>
          </a:p>
          <a:p>
            <a:pPr algn="just" eaLnBrk="1" hangingPunct="1">
              <a:lnSpc>
                <a:spcPct val="80000"/>
              </a:lnSpc>
            </a:pPr>
            <a:r>
              <a:rPr lang="tr-TR" sz="1800" smtClean="0"/>
              <a:t>Şube öğretmenler kurulu</a:t>
            </a:r>
            <a:r>
              <a:rPr lang="tr-TR" sz="1800" smtClean="0">
                <a:solidFill>
                  <a:srgbClr val="FF0000"/>
                </a:solidFill>
              </a:rPr>
              <a:t>, aynı sınıfa veya şubeye derse giren öğretmenlerin,</a:t>
            </a:r>
            <a:r>
              <a:rPr lang="tr-TR" sz="1800" smtClean="0"/>
              <a:t> o sınıftaki öğrencilerle ilgili bilgilerini paylaşmaları ve </a:t>
            </a:r>
            <a:r>
              <a:rPr lang="tr-TR" sz="1800" smtClean="0">
                <a:solidFill>
                  <a:srgbClr val="FF0000"/>
                </a:solidFill>
              </a:rPr>
              <a:t>her öğrencinin mümkün olan en iyi şekilde yetişmesi için yapılması gerekenleri tartışarak </a:t>
            </a:r>
            <a:r>
              <a:rPr lang="tr-TR" sz="1800" smtClean="0"/>
              <a:t>karara bağlamaları için yapılan toplantılardır. </a:t>
            </a:r>
          </a:p>
          <a:p>
            <a:pPr algn="just" eaLnBrk="1" hangingPunct="1">
              <a:lnSpc>
                <a:spcPct val="80000"/>
              </a:lnSpc>
            </a:pPr>
            <a:endParaRPr lang="tr-TR" sz="1800" smtClean="0"/>
          </a:p>
          <a:p>
            <a:pPr algn="just" eaLnBrk="1" hangingPunct="1">
              <a:lnSpc>
                <a:spcPct val="80000"/>
              </a:lnSpc>
            </a:pPr>
            <a:r>
              <a:rPr lang="tr-TR" sz="1800" smtClean="0"/>
              <a:t>Şube Öğretmenler Kurulları genellikle öğretim yılının başında ortasında ve sonunda olmak üzere bir </a:t>
            </a:r>
            <a:r>
              <a:rPr lang="tr-TR" sz="1800" smtClean="0">
                <a:solidFill>
                  <a:srgbClr val="FF0000"/>
                </a:solidFill>
              </a:rPr>
              <a:t>yılda en az üç kez </a:t>
            </a:r>
            <a:r>
              <a:rPr lang="tr-TR" sz="1800" smtClean="0"/>
              <a:t>yapılır. </a:t>
            </a:r>
          </a:p>
          <a:p>
            <a:pPr algn="just" eaLnBrk="1" hangingPunct="1">
              <a:lnSpc>
                <a:spcPct val="80000"/>
              </a:lnSpc>
              <a:buFont typeface="Wingdings 2" pitchFamily="18" charset="2"/>
              <a:buNone/>
            </a:pPr>
            <a:endParaRPr lang="tr-TR" sz="1800" smtClean="0"/>
          </a:p>
          <a:p>
            <a:pPr algn="just" eaLnBrk="1" hangingPunct="1">
              <a:lnSpc>
                <a:spcPct val="80000"/>
              </a:lnSpc>
            </a:pPr>
            <a:r>
              <a:rPr lang="tr-TR" sz="1800" smtClean="0"/>
              <a:t>Kurullara, </a:t>
            </a:r>
            <a:r>
              <a:rPr lang="tr-TR" sz="1800" smtClean="0">
                <a:solidFill>
                  <a:srgbClr val="FF0000"/>
                </a:solidFill>
              </a:rPr>
              <a:t>her sınıfın sınıf rehber öğretmeni başkanlık eder</a:t>
            </a:r>
            <a:r>
              <a:rPr lang="tr-TR" sz="1800" smtClean="0"/>
              <a:t>. Toplantının gündemi okul idaresine önceden bildirilir ve toplantı için olur alınır. </a:t>
            </a:r>
            <a:r>
              <a:rPr lang="tr-TR" sz="1800" smtClean="0">
                <a:solidFill>
                  <a:srgbClr val="FF0000"/>
                </a:solidFill>
              </a:rPr>
              <a:t>Kurulda her öğretmen her öğrenci ile ilgili görüş ve düşüncelerini dile getirmeli, bu bilgileri verirken kullandığı dayanakları kurula açıklamalı </a:t>
            </a:r>
            <a:r>
              <a:rPr lang="tr-TR" sz="1800" smtClean="0"/>
              <a:t>ve bu görüşler tutanaklara geçirilmelidir. </a:t>
            </a:r>
          </a:p>
        </p:txBody>
      </p:sp>
      <p:sp>
        <p:nvSpPr>
          <p:cNvPr id="6" name="15 Slayt Numarası Yer Tutucusu"/>
          <p:cNvSpPr>
            <a:spLocks noGrp="1"/>
          </p:cNvSpPr>
          <p:nvPr>
            <p:ph type="sldNum" sz="quarter" idx="12"/>
          </p:nvPr>
        </p:nvSpPr>
        <p:spPr/>
        <p:txBody>
          <a:bodyPr/>
          <a:lstStyle/>
          <a:p>
            <a:pPr>
              <a:defRPr/>
            </a:pPr>
            <a:fld id="{B6BC1B08-09C5-46FE-A82F-74F69DA1571B}" type="slidenum">
              <a:rPr lang="tr-TR"/>
              <a:pPr>
                <a:defRPr/>
              </a:pPr>
              <a:t>22</a:t>
            </a:fld>
            <a:endParaRPr lang="tr-TR"/>
          </a:p>
        </p:txBody>
      </p:sp>
      <p:sp>
        <p:nvSpPr>
          <p:cNvPr id="5"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457200" y="320040"/>
            <a:ext cx="7239000" cy="394316"/>
          </a:xfrm>
        </p:spPr>
        <p:txBody>
          <a:bodyPr>
            <a:normAutofit fontScale="90000"/>
          </a:bodyPr>
          <a:lstStyle/>
          <a:p>
            <a:pPr algn="ctr" eaLnBrk="1" fontAlgn="auto" hangingPunct="1">
              <a:spcAft>
                <a:spcPts val="0"/>
              </a:spcAft>
              <a:defRPr/>
            </a:pPr>
            <a:r>
              <a:rPr lang="tr-TR" sz="2800" dirty="0" smtClean="0"/>
              <a:t>Okulda Kurullar ve Komisyonlar</a:t>
            </a:r>
            <a:endParaRPr lang="tr-TR" sz="2800" dirty="0"/>
          </a:p>
        </p:txBody>
      </p:sp>
      <p:sp>
        <p:nvSpPr>
          <p:cNvPr id="3" name="2 İçerik Yer Tutucusu"/>
          <p:cNvSpPr>
            <a:spLocks noGrp="1"/>
          </p:cNvSpPr>
          <p:nvPr>
            <p:ph idx="1"/>
          </p:nvPr>
        </p:nvSpPr>
        <p:spPr/>
        <p:txBody>
          <a:bodyPr>
            <a:normAutofit/>
          </a:bodyPr>
          <a:lstStyle/>
          <a:p>
            <a:pPr eaLnBrk="1" hangingPunct="1">
              <a:lnSpc>
                <a:spcPct val="80000"/>
              </a:lnSpc>
            </a:pPr>
            <a:r>
              <a:rPr lang="tr-TR" sz="1800" b="1" u="sng" smtClean="0"/>
              <a:t> C. Zümre Öğretmenler Kurulu  </a:t>
            </a:r>
          </a:p>
          <a:p>
            <a:pPr eaLnBrk="1" hangingPunct="1">
              <a:lnSpc>
                <a:spcPct val="80000"/>
              </a:lnSpc>
              <a:buFont typeface="Wingdings 2" pitchFamily="18" charset="2"/>
              <a:buNone/>
            </a:pPr>
            <a:endParaRPr lang="tr-TR" sz="1800" b="1" u="sng" smtClean="0"/>
          </a:p>
          <a:p>
            <a:pPr algn="just" eaLnBrk="1" hangingPunct="1">
              <a:lnSpc>
                <a:spcPct val="80000"/>
              </a:lnSpc>
            </a:pPr>
            <a:r>
              <a:rPr lang="tr-TR" sz="1800" smtClean="0"/>
              <a:t>Zümre öğretmenler kurulu, 1, 2, 3, 4 ve 5. sınıflarda </a:t>
            </a:r>
            <a:r>
              <a:rPr lang="tr-TR" sz="1800" smtClean="0">
                <a:solidFill>
                  <a:srgbClr val="FF0000"/>
                </a:solidFill>
              </a:rPr>
              <a:t>aynı sınıfı okutan sınıf öğretmenleri ve varsa branş öğretmenlerinden</a:t>
            </a:r>
            <a:r>
              <a:rPr lang="tr-TR" sz="1800" smtClean="0"/>
              <a:t>, 6, 7 ve 8. sınıflarda ve ortaöğretim kurumlarında aynı branş öğretmenlerinden  oluşur.</a:t>
            </a:r>
          </a:p>
          <a:p>
            <a:pPr algn="just" eaLnBrk="1" hangingPunct="1">
              <a:lnSpc>
                <a:spcPct val="80000"/>
              </a:lnSpc>
            </a:pPr>
            <a:endParaRPr lang="tr-TR" sz="1800" smtClean="0"/>
          </a:p>
          <a:p>
            <a:pPr algn="just" eaLnBrk="1" hangingPunct="1">
              <a:lnSpc>
                <a:spcPct val="80000"/>
              </a:lnSpc>
            </a:pPr>
            <a:r>
              <a:rPr lang="tr-TR" sz="1800" smtClean="0"/>
              <a:t>Zümre öğretmenler kurulu, okul müdürlüğünce yapılacak planlamaya uygun </a:t>
            </a:r>
            <a:r>
              <a:rPr lang="tr-TR" sz="1800" smtClean="0">
                <a:solidFill>
                  <a:srgbClr val="FF0000"/>
                </a:solidFill>
              </a:rPr>
              <a:t>olarak öğretim yılı başında, ortasında, sonunda ve ihtiyaç duyuldukça toplanır</a:t>
            </a:r>
            <a:r>
              <a:rPr lang="tr-TR" sz="1800" smtClean="0"/>
              <a:t>. Toplantılar, okul müdürünün görevlendireceği bir müdür yardımcısının veya branş öğretmenleri arasından seçimle belirlenen öğretmenin başkanlığında yapılır. </a:t>
            </a:r>
          </a:p>
          <a:p>
            <a:pPr algn="just" eaLnBrk="1" hangingPunct="1">
              <a:lnSpc>
                <a:spcPct val="80000"/>
              </a:lnSpc>
              <a:buFont typeface="Wingdings 2" pitchFamily="18" charset="2"/>
              <a:buNone/>
            </a:pPr>
            <a:endParaRPr lang="tr-TR" sz="1800" smtClean="0"/>
          </a:p>
          <a:p>
            <a:pPr algn="just" eaLnBrk="1" hangingPunct="1">
              <a:lnSpc>
                <a:spcPct val="80000"/>
              </a:lnSpc>
            </a:pPr>
            <a:r>
              <a:rPr lang="tr-TR" sz="1800" smtClean="0">
                <a:solidFill>
                  <a:srgbClr val="FF0000"/>
                </a:solidFill>
              </a:rPr>
              <a:t>Zümre toplantıları</a:t>
            </a:r>
            <a:r>
              <a:rPr lang="tr-TR" sz="1800" smtClean="0"/>
              <a:t>, bir okulda aynı dersi veya aynı sınıfları okutan öğretmenlerin; </a:t>
            </a:r>
            <a:r>
              <a:rPr lang="tr-TR" sz="1800" smtClean="0">
                <a:solidFill>
                  <a:srgbClr val="FF0000"/>
                </a:solidFill>
              </a:rPr>
              <a:t>ders, sınıf veya alanla ilgili ortak kararlar alması ve stratejiler geliştirmesi için yaptıkları  toplantılardır. </a:t>
            </a:r>
            <a:r>
              <a:rPr lang="tr-TR" sz="1800" smtClean="0"/>
              <a:t>Temel amaç, sorunların tespiti ve ortak çözüm yollarının araştırılmasıdır. </a:t>
            </a:r>
          </a:p>
        </p:txBody>
      </p:sp>
      <p:sp>
        <p:nvSpPr>
          <p:cNvPr id="6" name="15 Slayt Numarası Yer Tutucusu"/>
          <p:cNvSpPr>
            <a:spLocks noGrp="1"/>
          </p:cNvSpPr>
          <p:nvPr>
            <p:ph type="sldNum" sz="quarter" idx="12"/>
          </p:nvPr>
        </p:nvSpPr>
        <p:spPr/>
        <p:txBody>
          <a:bodyPr/>
          <a:lstStyle/>
          <a:p>
            <a:pPr>
              <a:defRPr/>
            </a:pPr>
            <a:fld id="{5BEB5509-A0B6-4372-A4CD-D91FEF4B44F6}" type="slidenum">
              <a:rPr lang="tr-TR"/>
              <a:pPr>
                <a:defRPr/>
              </a:pPr>
              <a:t>23</a:t>
            </a:fld>
            <a:endParaRPr lang="tr-TR"/>
          </a:p>
        </p:txBody>
      </p:sp>
      <p:sp>
        <p:nvSpPr>
          <p:cNvPr id="5"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537192"/>
          </a:xfrm>
        </p:spPr>
        <p:txBody>
          <a:bodyPr/>
          <a:lstStyle/>
          <a:p>
            <a:pPr algn="ctr" eaLnBrk="1" fontAlgn="auto" hangingPunct="1">
              <a:spcAft>
                <a:spcPts val="0"/>
              </a:spcAft>
              <a:defRPr/>
            </a:pPr>
            <a:r>
              <a:rPr lang="tr-TR" sz="2800" dirty="0" smtClean="0"/>
              <a:t>Okulda Kurullar ve Komisyonlar</a:t>
            </a:r>
            <a:endParaRPr lang="tr-TR" sz="2800" dirty="0"/>
          </a:p>
        </p:txBody>
      </p:sp>
      <p:sp>
        <p:nvSpPr>
          <p:cNvPr id="3" name="2 İçerik Yer Tutucusu"/>
          <p:cNvSpPr>
            <a:spLocks noGrp="1"/>
          </p:cNvSpPr>
          <p:nvPr>
            <p:ph idx="1"/>
          </p:nvPr>
        </p:nvSpPr>
        <p:spPr>
          <a:xfrm>
            <a:off x="457200" y="1214438"/>
            <a:ext cx="7543800" cy="5357812"/>
          </a:xfrm>
        </p:spPr>
        <p:txBody>
          <a:bodyPr>
            <a:normAutofit/>
          </a:bodyPr>
          <a:lstStyle/>
          <a:p>
            <a:pPr eaLnBrk="1" hangingPunct="1">
              <a:lnSpc>
                <a:spcPct val="80000"/>
              </a:lnSpc>
            </a:pPr>
            <a:r>
              <a:rPr lang="tr-TR" sz="2500" b="1" u="sng" dirty="0" smtClean="0"/>
              <a:t>D. Öğretmenler </a:t>
            </a:r>
          </a:p>
          <a:p>
            <a:pPr algn="just" eaLnBrk="1" hangingPunct="1">
              <a:lnSpc>
                <a:spcPct val="80000"/>
              </a:lnSpc>
              <a:buFont typeface="Wingdings 2" pitchFamily="18" charset="2"/>
              <a:buNone/>
            </a:pPr>
            <a:endParaRPr lang="tr-TR" sz="2500" b="1" u="sng" dirty="0" smtClean="0"/>
          </a:p>
          <a:p>
            <a:pPr algn="just" eaLnBrk="1" hangingPunct="1">
              <a:lnSpc>
                <a:spcPct val="80000"/>
              </a:lnSpc>
            </a:pPr>
            <a:r>
              <a:rPr lang="tr-TR" sz="2200" dirty="0" smtClean="0"/>
              <a:t>İlköğretim okullarında dersler sınıf veya branş öğretmenleri tarafından okutulur. </a:t>
            </a:r>
          </a:p>
          <a:p>
            <a:pPr algn="just" eaLnBrk="1" hangingPunct="1">
              <a:lnSpc>
                <a:spcPct val="80000"/>
              </a:lnSpc>
              <a:buFont typeface="Wingdings 2" pitchFamily="18" charset="2"/>
              <a:buNone/>
            </a:pPr>
            <a:endParaRPr lang="tr-TR" sz="2200" dirty="0" smtClean="0"/>
          </a:p>
          <a:p>
            <a:pPr algn="just" eaLnBrk="1" hangingPunct="1">
              <a:lnSpc>
                <a:spcPct val="80000"/>
              </a:lnSpc>
            </a:pPr>
            <a:r>
              <a:rPr lang="tr-TR" sz="2200" dirty="0" smtClean="0"/>
              <a:t>Öğretmenler, kendilerine verilen sınıfın veya şubenin derslerini, programda belirtilen esaslara göre plânlamak, okutmak, bunlarla ilgili uygulama ve deneyleri yapmak, ders dışında okulun eğitim-öğretim ve yönetim işlerine etkin bir biçimde katılmak ve bu konularda kanun, yönetmelik ve emirlerde belirtilen görevleri yerine getirmekle yükümlüdürler. </a:t>
            </a:r>
          </a:p>
          <a:p>
            <a:pPr algn="just" eaLnBrk="1" hangingPunct="1">
              <a:lnSpc>
                <a:spcPct val="80000"/>
              </a:lnSpc>
              <a:buFont typeface="Wingdings 2" pitchFamily="18" charset="2"/>
              <a:buNone/>
            </a:pPr>
            <a:endParaRPr lang="tr-TR" sz="2200" dirty="0" smtClean="0"/>
          </a:p>
          <a:p>
            <a:pPr algn="just" eaLnBrk="1" hangingPunct="1">
              <a:lnSpc>
                <a:spcPct val="80000"/>
              </a:lnSpc>
            </a:pPr>
            <a:r>
              <a:rPr lang="tr-TR" sz="2200" dirty="0" smtClean="0"/>
              <a:t>İlköğretim okullarının 4.  sınıflarında özel bilgi, beceri ve yetenek isteyen beden eğitimi, müzik, görsel sanatlar, din kültürü ve ahlâk bilgisi, yabancı dil ve bilgisayar dersleri branş öğretmenlerince okutulur. </a:t>
            </a:r>
          </a:p>
        </p:txBody>
      </p:sp>
      <p:sp>
        <p:nvSpPr>
          <p:cNvPr id="5" name="15 Slayt Numarası Yer Tutucusu"/>
          <p:cNvSpPr>
            <a:spLocks noGrp="1"/>
          </p:cNvSpPr>
          <p:nvPr>
            <p:ph type="sldNum" sz="quarter" idx="12"/>
          </p:nvPr>
        </p:nvSpPr>
        <p:spPr/>
        <p:txBody>
          <a:bodyPr/>
          <a:lstStyle/>
          <a:p>
            <a:pPr>
              <a:defRPr/>
            </a:pPr>
            <a:fld id="{4B242F0C-4E22-46D2-8CF9-C9DF7EE19E25}" type="slidenum">
              <a:rPr lang="tr-TR"/>
              <a:pPr>
                <a:defRPr/>
              </a:pPr>
              <a:t>24</a:t>
            </a:fld>
            <a:endParaRPr lang="tr-TR"/>
          </a:p>
        </p:txBody>
      </p:sp>
      <p:sp>
        <p:nvSpPr>
          <p:cNvPr id="4"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457200" y="320040"/>
            <a:ext cx="7239000" cy="394316"/>
          </a:xfrm>
        </p:spPr>
        <p:txBody>
          <a:bodyPr>
            <a:normAutofit fontScale="90000"/>
          </a:bodyPr>
          <a:lstStyle/>
          <a:p>
            <a:pPr algn="ctr" eaLnBrk="1" fontAlgn="auto" hangingPunct="1">
              <a:spcAft>
                <a:spcPts val="0"/>
              </a:spcAft>
              <a:defRPr/>
            </a:pPr>
            <a:r>
              <a:rPr lang="tr-TR" sz="2800" dirty="0" smtClean="0"/>
              <a:t>Okulda Kurullar ve Komisyonlar</a:t>
            </a:r>
            <a:endParaRPr lang="tr-TR" sz="2800" dirty="0"/>
          </a:p>
        </p:txBody>
      </p:sp>
      <p:sp>
        <p:nvSpPr>
          <p:cNvPr id="49155" name="2 İçerik Yer Tutucusu"/>
          <p:cNvSpPr>
            <a:spLocks noGrp="1"/>
          </p:cNvSpPr>
          <p:nvPr>
            <p:ph idx="1"/>
          </p:nvPr>
        </p:nvSpPr>
        <p:spPr/>
        <p:txBody>
          <a:bodyPr/>
          <a:lstStyle/>
          <a:p>
            <a:pPr eaLnBrk="1" hangingPunct="1"/>
            <a:r>
              <a:rPr lang="tr-TR" b="1" u="sng" dirty="0" smtClean="0"/>
              <a:t>E. Okulda Çalışan Diğer Personel </a:t>
            </a:r>
          </a:p>
          <a:p>
            <a:pPr eaLnBrk="1" hangingPunct="1">
              <a:buFont typeface="Wingdings 2" pitchFamily="18" charset="2"/>
              <a:buNone/>
            </a:pPr>
            <a:endParaRPr lang="tr-TR" b="1" u="sng" dirty="0" smtClean="0"/>
          </a:p>
          <a:p>
            <a:pPr eaLnBrk="1" hangingPunct="1"/>
            <a:r>
              <a:rPr lang="tr-TR" dirty="0" smtClean="0"/>
              <a:t>İlköğretim Kurumları Yönetmeliğine göre, </a:t>
            </a:r>
            <a:r>
              <a:rPr lang="tr-TR" dirty="0" smtClean="0">
                <a:solidFill>
                  <a:srgbClr val="FF0000"/>
                </a:solidFill>
              </a:rPr>
              <a:t>okulun türüne ve büyüklüğüne ve imkânlarına </a:t>
            </a:r>
            <a:r>
              <a:rPr lang="tr-TR" dirty="0" smtClean="0"/>
              <a:t>bağlı olarak; </a:t>
            </a:r>
            <a:r>
              <a:rPr lang="tr-TR" dirty="0" smtClean="0">
                <a:solidFill>
                  <a:srgbClr val="FF0000"/>
                </a:solidFill>
              </a:rPr>
              <a:t>büro memuru, hesap işleri memuru, ambar memuru, ayniyat ve depo memuru, döner sermaye memurları, kütüphane memuru, sağlık personeli, şoför, aşçı, aşçı yardımcısı, kaloriferci, bahçıvan, gece bekçisi, teknisyenler</a:t>
            </a:r>
            <a:r>
              <a:rPr lang="tr-TR" dirty="0" smtClean="0"/>
              <a:t>, diğer yardımcı personel görevlendirilebilir.</a:t>
            </a:r>
          </a:p>
        </p:txBody>
      </p:sp>
      <p:sp>
        <p:nvSpPr>
          <p:cNvPr id="6" name="15 Slayt Numarası Yer Tutucusu"/>
          <p:cNvSpPr>
            <a:spLocks noGrp="1"/>
          </p:cNvSpPr>
          <p:nvPr>
            <p:ph type="sldNum" sz="quarter" idx="12"/>
          </p:nvPr>
        </p:nvSpPr>
        <p:spPr/>
        <p:txBody>
          <a:bodyPr/>
          <a:lstStyle/>
          <a:p>
            <a:pPr>
              <a:defRPr/>
            </a:pPr>
            <a:fld id="{A146D35C-E3BC-49AB-8FB9-10AB0F7FBC87}" type="slidenum">
              <a:rPr lang="tr-TR"/>
              <a:pPr>
                <a:defRPr/>
              </a:pPr>
              <a:t>25</a:t>
            </a:fld>
            <a:endParaRPr lang="tr-TR"/>
          </a:p>
        </p:txBody>
      </p:sp>
      <p:sp>
        <p:nvSpPr>
          <p:cNvPr id="5" name="1 Başlık"/>
          <p:cNvSpPr txBox="1">
            <a:spLocks/>
          </p:cNvSpPr>
          <p:nvPr/>
        </p:nvSpPr>
        <p:spPr>
          <a:xfrm rot="5400000">
            <a:off x="5521158" y="3235158"/>
            <a:ext cx="6792974" cy="452710"/>
          </a:xfrm>
          <a:prstGeom prst="rect">
            <a:avLst/>
          </a:prstGeom>
        </p:spPr>
        <p:style>
          <a:lnRef idx="3">
            <a:schemeClr val="lt1"/>
          </a:lnRef>
          <a:fillRef idx="1">
            <a:schemeClr val="accent2"/>
          </a:fillRef>
          <a:effectRef idx="1">
            <a:schemeClr val="accent2"/>
          </a:effectRef>
          <a:fontRef idx="minor">
            <a:schemeClr val="lt1"/>
          </a:fontRef>
        </p:style>
        <p:txBody>
          <a:bodyPr lIns="45720" tIns="0" rIns="45720" bIns="0" anchor="b">
            <a:normAutofit fontScale="82500" lnSpcReduction="10000"/>
          </a:bodyPr>
          <a:lstStyle/>
          <a:p>
            <a:pPr algn="ctr" fontAlgn="auto">
              <a:spcAft>
                <a:spcPts val="0"/>
              </a:spcAft>
              <a:defRPr/>
            </a:pPr>
            <a:r>
              <a:rPr lang="tr-TR" sz="3600" dirty="0"/>
              <a:t>MİLLÎ EĞİTİM BAKANLIĞI TEŞKİLÂTI</a:t>
            </a:r>
            <a:endParaRPr lang="tr-TR" sz="3800" b="1" cap="all" dirty="0">
              <a:ln w="500">
                <a:solidFill>
                  <a:schemeClr val="tx2">
                    <a:shade val="20000"/>
                    <a:satMod val="120000"/>
                  </a:schemeClr>
                </a:solidFill>
              </a:ln>
              <a:latin typeface="Arial Black"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2 İçerik Yer Tutucusu"/>
          <p:cNvSpPr>
            <a:spLocks noGrp="1"/>
          </p:cNvSpPr>
          <p:nvPr>
            <p:ph idx="1"/>
          </p:nvPr>
        </p:nvSpPr>
        <p:spPr>
          <a:xfrm>
            <a:off x="457200" y="836712"/>
            <a:ext cx="8229600" cy="5487888"/>
          </a:xfrm>
        </p:spPr>
        <p:txBody>
          <a:bodyPr>
            <a:normAutofit/>
          </a:bodyPr>
          <a:lstStyle/>
          <a:p>
            <a:pPr algn="ctr" eaLnBrk="1" hangingPunct="1">
              <a:buNone/>
            </a:pPr>
            <a:r>
              <a:rPr lang="tr-TR" sz="4800" dirty="0" smtClean="0">
                <a:solidFill>
                  <a:srgbClr val="FF0000"/>
                </a:solidFill>
              </a:rPr>
              <a:t>İLGİNİZE TEŞEKKÜR EDER</a:t>
            </a:r>
          </a:p>
          <a:p>
            <a:pPr algn="ctr" eaLnBrk="1" hangingPunct="1">
              <a:buNone/>
            </a:pPr>
            <a:r>
              <a:rPr lang="tr-TR" sz="4800" dirty="0" smtClean="0">
                <a:solidFill>
                  <a:srgbClr val="FF0000"/>
                </a:solidFill>
              </a:rPr>
              <a:t>BAŞARILAR DİLERİM</a:t>
            </a:r>
          </a:p>
          <a:p>
            <a:pPr algn="ctr" eaLnBrk="1" hangingPunct="1">
              <a:buNone/>
            </a:pPr>
            <a:endParaRPr lang="tr-TR" sz="2400" dirty="0" smtClean="0"/>
          </a:p>
          <a:p>
            <a:pPr algn="ctr" eaLnBrk="1" hangingPunct="1">
              <a:buNone/>
            </a:pPr>
            <a:r>
              <a:rPr lang="tr-TR" sz="2400" dirty="0" smtClean="0"/>
              <a:t>ARİF DEDE</a:t>
            </a:r>
          </a:p>
          <a:p>
            <a:pPr algn="ctr" eaLnBrk="1" hangingPunct="1">
              <a:buNone/>
            </a:pPr>
            <a:r>
              <a:rPr lang="tr-TR" sz="2400" dirty="0" smtClean="0"/>
              <a:t>EĞİTİM UZMANI</a:t>
            </a:r>
          </a:p>
          <a:p>
            <a:pPr algn="ctr" eaLnBrk="1" hangingPunct="1">
              <a:buNone/>
            </a:pPr>
            <a:endParaRPr lang="tr-TR" sz="2400" dirty="0" smtClean="0"/>
          </a:p>
          <a:p>
            <a:pPr algn="ctr" eaLnBrk="1" hangingPunct="1">
              <a:buNone/>
            </a:pPr>
            <a:r>
              <a:rPr lang="tr-TR" sz="2400" dirty="0" smtClean="0">
                <a:hlinkClick r:id="rId3"/>
              </a:rPr>
              <a:t>www.</a:t>
            </a:r>
            <a:r>
              <a:rPr lang="tr-TR" sz="2400" dirty="0" err="1" smtClean="0">
                <a:hlinkClick r:id="rId3"/>
              </a:rPr>
              <a:t>arifdede</a:t>
            </a:r>
            <a:r>
              <a:rPr lang="tr-TR" sz="2400" dirty="0" smtClean="0">
                <a:hlinkClick r:id="rId3"/>
              </a:rPr>
              <a:t>.</a:t>
            </a:r>
            <a:r>
              <a:rPr lang="tr-TR" sz="2400" dirty="0" err="1" smtClean="0">
                <a:hlinkClick r:id="rId3"/>
              </a:rPr>
              <a:t>info</a:t>
            </a:r>
            <a:endParaRPr lang="tr-TR" sz="2400" dirty="0" smtClean="0"/>
          </a:p>
          <a:p>
            <a:pPr algn="ctr" eaLnBrk="1" hangingPunct="1">
              <a:buNone/>
            </a:pPr>
            <a:r>
              <a:rPr lang="tr-TR" sz="2400" dirty="0" err="1" smtClean="0">
                <a:hlinkClick r:id="rId4"/>
              </a:rPr>
              <a:t>dedearif</a:t>
            </a:r>
            <a:r>
              <a:rPr lang="tr-TR" sz="2400" dirty="0" smtClean="0">
                <a:hlinkClick r:id="rId4"/>
              </a:rPr>
              <a:t>@</a:t>
            </a:r>
            <a:r>
              <a:rPr lang="tr-TR" sz="2400" dirty="0" err="1" smtClean="0">
                <a:hlinkClick r:id="rId4"/>
              </a:rPr>
              <a:t>mynet</a:t>
            </a:r>
            <a:r>
              <a:rPr lang="tr-TR" sz="2400" dirty="0" smtClean="0">
                <a:hlinkClick r:id="rId4"/>
              </a:rPr>
              <a:t>.com</a:t>
            </a:r>
            <a:endParaRPr lang="tr-TR" sz="2400" dirty="0" smtClean="0"/>
          </a:p>
          <a:p>
            <a:pPr algn="ctr" eaLnBrk="1" hangingPunct="1">
              <a:buNone/>
            </a:pPr>
            <a:r>
              <a:rPr lang="tr-TR" sz="2400" smtClean="0"/>
              <a:t>05067942828</a:t>
            </a:r>
            <a:endParaRPr lang="tr-TR" sz="2400" smtClean="0"/>
          </a:p>
          <a:p>
            <a:pPr algn="ctr" eaLnBrk="1" hangingPunct="1">
              <a:buNone/>
            </a:pPr>
            <a:endParaRPr lang="tr-TR" sz="2400" dirty="0" smtClean="0"/>
          </a:p>
          <a:p>
            <a:pPr algn="ctr" eaLnBrk="1" hangingPunct="1">
              <a:buNone/>
            </a:pPr>
            <a:endParaRPr lang="tr-TR" sz="2400" dirty="0" smtClean="0"/>
          </a:p>
          <a:p>
            <a:pPr algn="ctr" eaLnBrk="1" hangingPunct="1">
              <a:buNone/>
            </a:pPr>
            <a:endParaRPr lang="tr-TR" sz="2400" dirty="0" smtClean="0">
              <a:solidFill>
                <a:srgbClr val="FF0000"/>
              </a:solidFill>
            </a:endParaRPr>
          </a:p>
        </p:txBody>
      </p:sp>
      <p:sp>
        <p:nvSpPr>
          <p:cNvPr id="6" name="15 Slayt Numarası Yer Tutucusu"/>
          <p:cNvSpPr>
            <a:spLocks noGrp="1"/>
          </p:cNvSpPr>
          <p:nvPr>
            <p:ph type="sldNum" sz="quarter" idx="12"/>
          </p:nvPr>
        </p:nvSpPr>
        <p:spPr/>
        <p:txBody>
          <a:bodyPr/>
          <a:lstStyle/>
          <a:p>
            <a:pPr>
              <a:defRPr/>
            </a:pPr>
            <a:fld id="{A146D35C-E3BC-49AB-8FB9-10AB0F7FBC87}" type="slidenum">
              <a:rPr lang="tr-TR"/>
              <a:pPr>
                <a:defRPr/>
              </a:pPr>
              <a:t>26</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3</a:t>
            </a:fld>
            <a:endParaRPr lang="tr-TR"/>
          </a:p>
        </p:txBody>
      </p:sp>
      <p:sp>
        <p:nvSpPr>
          <p:cNvPr id="5" name="4 İçerik Yer Tutucusu"/>
          <p:cNvSpPr>
            <a:spLocks noGrp="1"/>
          </p:cNvSpPr>
          <p:nvPr>
            <p:ph idx="1"/>
          </p:nvPr>
        </p:nvSpPr>
        <p:spPr>
          <a:xfrm>
            <a:off x="323528" y="1412776"/>
            <a:ext cx="8496944" cy="4911824"/>
          </a:xfrm>
        </p:spPr>
        <p:txBody>
          <a:bodyPr>
            <a:normAutofit lnSpcReduction="10000"/>
          </a:bodyPr>
          <a:lstStyle/>
          <a:p>
            <a:r>
              <a:rPr lang="tr-TR" b="1" dirty="0" smtClean="0">
                <a:solidFill>
                  <a:srgbClr val="FF0000"/>
                </a:solidFill>
              </a:rPr>
              <a:t>Görevler</a:t>
            </a:r>
            <a:r>
              <a:rPr lang="tr-TR" b="1" dirty="0" smtClean="0"/>
              <a:t> </a:t>
            </a:r>
          </a:p>
          <a:p>
            <a:r>
              <a:rPr lang="tr-TR" b="1" dirty="0" smtClean="0"/>
              <a:t>MADDE 2 – (1) Millî Eğitim Bakanlığının görevleri şunlardır: </a:t>
            </a:r>
          </a:p>
          <a:p>
            <a:pPr>
              <a:buNone/>
            </a:pPr>
            <a:r>
              <a:rPr lang="tr-TR" dirty="0" smtClean="0"/>
              <a:t>    a) Okul öncesi, ilk ve orta öğretim çağındaki öğrencileri bedenî, zihnî, ahlakî, manevî, sosyal ve kültürel nitelikler yönünden geliştiren ve insan haklarına dayalı toplum yapısının ve küresel düzeyde rekabet gücüne sahip ekonomik sistemin gerektirdiği bilgi ve becerilerle donatarak geleceğe hazırlayan eğitim ve öğretim programlarını tasarlamak, uygulamak, güncellemek; öğretmen ve öğrencilerin eğitim ve öğretim hizmetlerini bu çerçevede yürütmek ve denetlemek.</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4</a:t>
            </a:fld>
            <a:endParaRPr lang="tr-TR"/>
          </a:p>
        </p:txBody>
      </p:sp>
      <p:sp>
        <p:nvSpPr>
          <p:cNvPr id="5" name="4 İçerik Yer Tutucusu"/>
          <p:cNvSpPr>
            <a:spLocks noGrp="1"/>
          </p:cNvSpPr>
          <p:nvPr>
            <p:ph idx="1"/>
          </p:nvPr>
        </p:nvSpPr>
        <p:spPr>
          <a:xfrm>
            <a:off x="323528" y="1412776"/>
            <a:ext cx="8496944" cy="4911824"/>
          </a:xfrm>
        </p:spPr>
        <p:txBody>
          <a:bodyPr>
            <a:normAutofit lnSpcReduction="10000"/>
          </a:bodyPr>
          <a:lstStyle/>
          <a:p>
            <a:r>
              <a:rPr lang="tr-TR" dirty="0" smtClean="0"/>
              <a:t> b) Eğitim ve öğretimin her kademesi için ulusal politika ve stratejileri belirlemek, uygulamak, uygulanmasını izlemek ve denetlemek, ortaya çıkan yeni hizmet modellerine göre güncelleyerek geliştirmek. </a:t>
            </a:r>
          </a:p>
          <a:p>
            <a:r>
              <a:rPr lang="tr-TR" dirty="0" smtClean="0"/>
              <a:t>c) Eğitim sistemini yeniliklere açık, dinamik, ekonomik ve toplumsal gelişimin gerekleriyle uyumlu biçimde güncel teknik ve modeller ışığında tasarlamak ve geliştirmek.</a:t>
            </a:r>
          </a:p>
          <a:p>
            <a:r>
              <a:rPr lang="tr-TR" dirty="0" smtClean="0"/>
              <a:t> ç) Eğitime erişimi kolaylaştıran, her vatandaşın eğitim fırsat ve imkânlarından eşit derecede yararlanabilmesini teminat altına alan politika ve stratejiler geliştirmek, uygulamak, uygulanmasını izlemek ve koordine etmek.</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5</a:t>
            </a:fld>
            <a:endParaRPr lang="tr-TR"/>
          </a:p>
        </p:txBody>
      </p:sp>
      <p:sp>
        <p:nvSpPr>
          <p:cNvPr id="5" name="4 İçerik Yer Tutucusu"/>
          <p:cNvSpPr>
            <a:spLocks noGrp="1"/>
          </p:cNvSpPr>
          <p:nvPr>
            <p:ph idx="1"/>
          </p:nvPr>
        </p:nvSpPr>
        <p:spPr>
          <a:xfrm>
            <a:off x="323528" y="1412776"/>
            <a:ext cx="8496944" cy="4911824"/>
          </a:xfrm>
        </p:spPr>
        <p:txBody>
          <a:bodyPr>
            <a:normAutofit fontScale="92500" lnSpcReduction="10000"/>
          </a:bodyPr>
          <a:lstStyle/>
          <a:p>
            <a:r>
              <a:rPr lang="tr-TR" dirty="0" smtClean="0"/>
              <a:t> d) Kız öğrencilerin, engellilerin ve toplumun özel ilgi bekleyen diğer kesimlerinin eğitime katılımını yaygınlaştıracak politika ve stratejiler geliştirmek, uygulamak ve uygulanmasını koordine etmek. (1) </a:t>
            </a:r>
          </a:p>
          <a:p>
            <a:r>
              <a:rPr lang="tr-TR" dirty="0" smtClean="0"/>
              <a:t>e) Özel yetenek sahibi kişilerin bu niteliklerini koruyucu ve geliştirici özel eğitim ve öğretim programlarını tasarlamak, uygulamak ve uygulanmasını koordine etmek. </a:t>
            </a:r>
          </a:p>
          <a:p>
            <a:r>
              <a:rPr lang="tr-TR" dirty="0" smtClean="0"/>
              <a:t>f) Yükseköğretim kurumları dışındaki eğitim ve öğretim kurumlarını açmak, açılmasına izin vermek ve denetlemek. </a:t>
            </a:r>
          </a:p>
          <a:p>
            <a:r>
              <a:rPr lang="tr-TR" dirty="0" smtClean="0"/>
              <a:t>g) Yurtdışında çalışan veya ikamet eden Türk vatandaşlarının eğitim ve öğretim alanındaki ihtiyaç ve sorunlarına yönelik çalışmaları ilgili kurum ve kuruluşlarla işbirliği içinde yürütmek.</a:t>
            </a:r>
          </a:p>
          <a:p>
            <a:pPr>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6</a:t>
            </a:fld>
            <a:endParaRPr lang="tr-TR"/>
          </a:p>
        </p:txBody>
      </p:sp>
      <p:sp>
        <p:nvSpPr>
          <p:cNvPr id="5" name="4 İçerik Yer Tutucusu"/>
          <p:cNvSpPr>
            <a:spLocks noGrp="1"/>
          </p:cNvSpPr>
          <p:nvPr>
            <p:ph idx="1"/>
          </p:nvPr>
        </p:nvSpPr>
        <p:spPr>
          <a:xfrm>
            <a:off x="323528" y="1412776"/>
            <a:ext cx="8496944" cy="4911824"/>
          </a:xfrm>
        </p:spPr>
        <p:txBody>
          <a:bodyPr>
            <a:normAutofit fontScale="92500" lnSpcReduction="10000"/>
          </a:bodyPr>
          <a:lstStyle/>
          <a:p>
            <a:r>
              <a:rPr lang="tr-TR" dirty="0" smtClean="0"/>
              <a:t>ğ) Yükseköğretim dışında kalan ve diğer kurum ve kuruluşlarca açılan örgün ve yaygın eğitim ve öğretim kurumlarının denklik derecelerini belirlemek, program ve düzenlemelerini hazırlamak. </a:t>
            </a:r>
          </a:p>
          <a:p>
            <a:r>
              <a:rPr lang="tr-TR" dirty="0" smtClean="0"/>
              <a:t>h) Türk Silahlı Kuvvetlerine bağlı ortaöğretim kurumlarının program ve denklik derecelerinin belirlenmesi ile yönetmeliklerinin hazırlanmasında işbirliğinde bulunmak. </a:t>
            </a:r>
          </a:p>
          <a:p>
            <a:r>
              <a:rPr lang="tr-TR" dirty="0" smtClean="0"/>
              <a:t>ı) Yükseköğretimin millî eğitim politikası bütünlüğü içinde yürütülmesini sağlamak için, 4/11/1981 tarihli ve 2547 sayılı Yükseköğretim Kanunu ile Bakanlığa verilmiş olan görev ve sorumlulukları yerine getirmek. </a:t>
            </a:r>
          </a:p>
          <a:p>
            <a:r>
              <a:rPr lang="tr-TR" dirty="0" smtClean="0"/>
              <a:t>i) Mevzuatla Bakanlığa verilen diğer görev ve hizmetleri yapmak.</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7571184" cy="864096"/>
          </a:xfrm>
        </p:spPr>
        <p:txBody>
          <a:bodyPr>
            <a:noAutofit/>
          </a:bodyPr>
          <a:lstStyle/>
          <a:p>
            <a:pPr algn="ctr">
              <a:defRPr/>
            </a:pPr>
            <a:r>
              <a:rPr lang="tr-TR" sz="2800" dirty="0" smtClean="0"/>
              <a:t> </a:t>
            </a:r>
            <a:r>
              <a:rPr lang="tr-TR" sz="3200" dirty="0" smtClean="0">
                <a:solidFill>
                  <a:srgbClr val="FF0000"/>
                </a:solidFill>
              </a:rPr>
              <a:t>MİLLÎ EĞİTİM BAKANLIĞI TEŞKİLÂTI</a:t>
            </a:r>
            <a:endParaRPr lang="tr-TR" sz="32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7</a:t>
            </a:fld>
            <a:endParaRPr lang="tr-TR"/>
          </a:p>
        </p:txBody>
      </p:sp>
      <p:sp>
        <p:nvSpPr>
          <p:cNvPr id="5" name="4 İçerik Yer Tutucusu"/>
          <p:cNvSpPr>
            <a:spLocks noGrp="1"/>
          </p:cNvSpPr>
          <p:nvPr>
            <p:ph idx="1"/>
          </p:nvPr>
        </p:nvSpPr>
        <p:spPr>
          <a:xfrm>
            <a:off x="323528" y="1844824"/>
            <a:ext cx="8496944" cy="4479776"/>
          </a:xfrm>
        </p:spPr>
        <p:txBody>
          <a:bodyPr>
            <a:normAutofit/>
          </a:bodyPr>
          <a:lstStyle/>
          <a:p>
            <a:r>
              <a:rPr lang="tr-TR" sz="3600" b="1" dirty="0" smtClean="0">
                <a:solidFill>
                  <a:srgbClr val="FF0000"/>
                </a:solidFill>
              </a:rPr>
              <a:t>Teşkilat </a:t>
            </a:r>
          </a:p>
          <a:p>
            <a:r>
              <a:rPr lang="tr-TR" sz="3600" b="1" dirty="0" smtClean="0"/>
              <a:t>MADDE 3 – (1) Bakanlık merkez, taşra ve yurtdışı teşkilatından oluşur. </a:t>
            </a:r>
          </a:p>
          <a:p>
            <a:r>
              <a:rPr lang="tr-TR" sz="3600" dirty="0" smtClean="0"/>
              <a:t>(2) Bakanlık merkez teşkilatı ekli (I) sayılı cetvelde gösterilmiştir.</a:t>
            </a:r>
          </a:p>
          <a:p>
            <a:pPr>
              <a:buNone/>
            </a:pPr>
            <a:endParaRPr lang="tr-TR"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457200" y="404664"/>
            <a:ext cx="7239000" cy="666882"/>
          </a:xfrm>
        </p:spPr>
        <p:txBody>
          <a:bodyPr>
            <a:normAutofit/>
          </a:bodyPr>
          <a:lstStyle/>
          <a:p>
            <a:pPr algn="ctr" eaLnBrk="1" fontAlgn="auto" hangingPunct="1">
              <a:spcAft>
                <a:spcPts val="0"/>
              </a:spcAft>
              <a:defRPr/>
            </a:pPr>
            <a:r>
              <a:rPr lang="tr-TR" sz="3600" b="0" dirty="0">
                <a:solidFill>
                  <a:srgbClr val="FF0000"/>
                </a:solidFill>
              </a:rPr>
              <a:t>MİLLÎ EĞİTİM BAKANLIĞI TEŞKİLÂTI</a:t>
            </a:r>
          </a:p>
        </p:txBody>
      </p:sp>
      <p:sp>
        <p:nvSpPr>
          <p:cNvPr id="145411" name="Rectangle 3"/>
          <p:cNvSpPr>
            <a:spLocks noGrp="1" noChangeArrowheads="1"/>
          </p:cNvSpPr>
          <p:nvPr>
            <p:ph idx="1"/>
          </p:nvPr>
        </p:nvSpPr>
        <p:spPr>
          <a:xfrm>
            <a:off x="500063" y="1357313"/>
            <a:ext cx="7358062" cy="4448175"/>
          </a:xfrm>
          <a:solidFill>
            <a:srgbClr val="00B0F0"/>
          </a:solidFill>
        </p:spPr>
        <p:txBody>
          <a:bodyPr>
            <a:normAutofit/>
          </a:bodyPr>
          <a:lstStyle/>
          <a:p>
            <a:pPr marL="1093788" lvl="2" indent="-609600" algn="just" eaLnBrk="1" hangingPunct="1">
              <a:lnSpc>
                <a:spcPct val="80000"/>
              </a:lnSpc>
              <a:buFont typeface="Wingdings" pitchFamily="2" charset="2"/>
              <a:buNone/>
            </a:pPr>
            <a:endParaRPr lang="tr-TR" sz="1700" dirty="0" smtClean="0"/>
          </a:p>
          <a:p>
            <a:pPr marL="1093788" lvl="2" indent="-609600" algn="just" eaLnBrk="1" hangingPunct="1">
              <a:lnSpc>
                <a:spcPct val="80000"/>
              </a:lnSpc>
            </a:pPr>
            <a:r>
              <a:rPr lang="tr-TR" sz="1700" dirty="0" smtClean="0"/>
              <a:t>Merkez örgütü</a:t>
            </a:r>
          </a:p>
          <a:p>
            <a:pPr marL="1093788" lvl="2" indent="-609600" algn="just" eaLnBrk="1" hangingPunct="1">
              <a:lnSpc>
                <a:spcPct val="80000"/>
              </a:lnSpc>
            </a:pPr>
            <a:r>
              <a:rPr lang="tr-TR" sz="1700" dirty="0" smtClean="0"/>
              <a:t>Taşra örgütü</a:t>
            </a:r>
          </a:p>
          <a:p>
            <a:pPr marL="1093788" lvl="2" indent="-609600" algn="just" eaLnBrk="1" hangingPunct="1">
              <a:lnSpc>
                <a:spcPct val="80000"/>
              </a:lnSpc>
            </a:pPr>
            <a:r>
              <a:rPr lang="tr-TR" sz="1700" dirty="0" smtClean="0"/>
              <a:t>Yurtdışı örgütü</a:t>
            </a:r>
          </a:p>
          <a:p>
            <a:pPr marL="1093788" lvl="2" indent="-609600" algn="just" eaLnBrk="1" hangingPunct="1">
              <a:lnSpc>
                <a:spcPct val="80000"/>
              </a:lnSpc>
            </a:pPr>
            <a:r>
              <a:rPr lang="tr-TR" sz="1700" dirty="0" smtClean="0"/>
              <a:t>Bağlı kuruluşlar </a:t>
            </a:r>
          </a:p>
          <a:p>
            <a:pPr marL="1093788" lvl="2" indent="-609600" algn="just" eaLnBrk="1" hangingPunct="1">
              <a:lnSpc>
                <a:spcPct val="80000"/>
              </a:lnSpc>
            </a:pPr>
            <a:endParaRPr lang="tr-TR" sz="1700" dirty="0" smtClean="0"/>
          </a:p>
          <a:p>
            <a:pPr marL="1093788" lvl="2" indent="-609600" algn="just" eaLnBrk="1" hangingPunct="1">
              <a:lnSpc>
                <a:spcPct val="80000"/>
              </a:lnSpc>
              <a:buFont typeface="Wingdings" pitchFamily="2" charset="2"/>
              <a:buNone/>
            </a:pPr>
            <a:endParaRPr lang="tr-TR" sz="1700" dirty="0" smtClean="0"/>
          </a:p>
          <a:p>
            <a:pPr marL="609600" indent="-609600" algn="just" eaLnBrk="1" hangingPunct="1">
              <a:lnSpc>
                <a:spcPct val="80000"/>
              </a:lnSpc>
            </a:pPr>
            <a:r>
              <a:rPr lang="tr-TR" sz="2200" dirty="0" smtClean="0"/>
              <a:t>Milli Eğitim Bakanlığı </a:t>
            </a:r>
            <a:r>
              <a:rPr lang="tr-TR" sz="2200" dirty="0" smtClean="0">
                <a:solidFill>
                  <a:srgbClr val="FF0000"/>
                </a:solidFill>
              </a:rPr>
              <a:t>taşrada 81 il </a:t>
            </a:r>
            <a:r>
              <a:rPr lang="tr-TR" sz="2200" dirty="0" smtClean="0"/>
              <a:t>ve </a:t>
            </a:r>
            <a:r>
              <a:rPr lang="tr-TR" sz="2200" dirty="0" smtClean="0">
                <a:solidFill>
                  <a:srgbClr val="FF0000"/>
                </a:solidFill>
              </a:rPr>
              <a:t>923 ilçede </a:t>
            </a:r>
            <a:r>
              <a:rPr lang="tr-TR" sz="2200" dirty="0" smtClean="0"/>
              <a:t>örgütlenmiştir. MEB’in </a:t>
            </a:r>
            <a:r>
              <a:rPr lang="tr-TR" sz="2200" dirty="0" smtClean="0">
                <a:solidFill>
                  <a:srgbClr val="FF0000"/>
                </a:solidFill>
              </a:rPr>
              <a:t>yurt dışında 21 eğitim müşavirliği </a:t>
            </a:r>
            <a:r>
              <a:rPr lang="tr-TR" sz="2200" dirty="0" smtClean="0"/>
              <a:t>ve </a:t>
            </a:r>
            <a:r>
              <a:rPr lang="tr-TR" sz="2200" dirty="0" smtClean="0">
                <a:solidFill>
                  <a:srgbClr val="FF0000"/>
                </a:solidFill>
              </a:rPr>
              <a:t>18 ataşeliği</a:t>
            </a:r>
            <a:r>
              <a:rPr lang="tr-TR" sz="2200" dirty="0" smtClean="0"/>
              <a:t> olmak üzere </a:t>
            </a:r>
            <a:r>
              <a:rPr lang="tr-TR" sz="2200" dirty="0" smtClean="0">
                <a:solidFill>
                  <a:srgbClr val="FF0000"/>
                </a:solidFill>
              </a:rPr>
              <a:t>39 ülkede temsilciliği </a:t>
            </a:r>
            <a:r>
              <a:rPr lang="tr-TR" sz="2200" dirty="0" smtClean="0"/>
              <a:t>bulunmaktadır. Milli Eğitim Bakanlığına bağlı kuruluşlar </a:t>
            </a:r>
            <a:r>
              <a:rPr lang="tr-TR" sz="2200" dirty="0" smtClean="0">
                <a:solidFill>
                  <a:srgbClr val="FF0000"/>
                </a:solidFill>
              </a:rPr>
              <a:t>Milli Eğitim Akademisi </a:t>
            </a:r>
            <a:r>
              <a:rPr lang="tr-TR" sz="2200" dirty="0" smtClean="0"/>
              <a:t>ile </a:t>
            </a:r>
            <a:r>
              <a:rPr lang="tr-TR" sz="2200" dirty="0" smtClean="0">
                <a:solidFill>
                  <a:srgbClr val="FF0000"/>
                </a:solidFill>
              </a:rPr>
              <a:t>Yüksek Öğrenim Kredi ve Yurtlar Kurumu</a:t>
            </a:r>
            <a:r>
              <a:rPr lang="tr-TR" sz="2200" dirty="0" smtClean="0"/>
              <a:t> Genel Müdürlüğüdür. </a:t>
            </a:r>
          </a:p>
          <a:p>
            <a:pPr marL="609600" indent="-609600" algn="just" eaLnBrk="1" hangingPunct="1">
              <a:lnSpc>
                <a:spcPct val="80000"/>
              </a:lnSpc>
            </a:pPr>
            <a:r>
              <a:rPr lang="tr-TR" sz="2200" dirty="0" smtClean="0">
                <a:solidFill>
                  <a:srgbClr val="0070C0"/>
                </a:solidFill>
                <a:hlinkClick r:id="rId3"/>
              </a:rPr>
              <a:t>www.</a:t>
            </a:r>
            <a:r>
              <a:rPr lang="tr-TR" sz="2200" dirty="0" err="1" smtClean="0">
                <a:solidFill>
                  <a:srgbClr val="0070C0"/>
                </a:solidFill>
                <a:hlinkClick r:id="rId3"/>
              </a:rPr>
              <a:t>meb</a:t>
            </a:r>
            <a:r>
              <a:rPr lang="tr-TR" sz="2200" dirty="0" smtClean="0">
                <a:solidFill>
                  <a:srgbClr val="0070C0"/>
                </a:solidFill>
                <a:hlinkClick r:id="rId3"/>
              </a:rPr>
              <a:t>.gov.tr</a:t>
            </a:r>
            <a:endParaRPr lang="tr-TR" sz="2200" dirty="0" smtClean="0">
              <a:solidFill>
                <a:srgbClr val="0070C0"/>
              </a:solidFill>
            </a:endParaRPr>
          </a:p>
        </p:txBody>
      </p:sp>
      <p:sp>
        <p:nvSpPr>
          <p:cNvPr id="4" name="15 Slayt Numarası Yer Tutucusu"/>
          <p:cNvSpPr>
            <a:spLocks noGrp="1"/>
          </p:cNvSpPr>
          <p:nvPr>
            <p:ph type="sldNum" sz="quarter" idx="12"/>
          </p:nvPr>
        </p:nvSpPr>
        <p:spPr/>
        <p:txBody>
          <a:bodyPr/>
          <a:lstStyle/>
          <a:p>
            <a:pPr>
              <a:defRPr/>
            </a:pPr>
            <a:fld id="{ACD0AEBD-906A-45E4-B5BA-E818CD1F58BB}" type="slidenum">
              <a:rPr lang="tr-TR"/>
              <a:pPr>
                <a:defRPr/>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322878"/>
          </a:xfrm>
        </p:spPr>
        <p:txBody>
          <a:bodyPr>
            <a:noAutofit/>
          </a:bodyPr>
          <a:lstStyle/>
          <a:p>
            <a:pPr algn="ctr" eaLnBrk="1" fontAlgn="auto" hangingPunct="1">
              <a:spcAft>
                <a:spcPts val="0"/>
              </a:spcAft>
              <a:defRPr/>
            </a:pPr>
            <a:r>
              <a:rPr lang="tr-TR" sz="2800" dirty="0" smtClean="0"/>
              <a:t> Milli Eğitim Bakanlığı örgüt şeması </a:t>
            </a:r>
            <a:endParaRPr lang="tr-TR" sz="2800" dirty="0"/>
          </a:p>
        </p:txBody>
      </p:sp>
      <p:sp>
        <p:nvSpPr>
          <p:cNvPr id="4" name="15 Slayt Numarası Yer Tutucusu"/>
          <p:cNvSpPr>
            <a:spLocks noGrp="1"/>
          </p:cNvSpPr>
          <p:nvPr>
            <p:ph type="sldNum" sz="quarter" idx="12"/>
          </p:nvPr>
        </p:nvSpPr>
        <p:spPr/>
        <p:txBody>
          <a:bodyPr/>
          <a:lstStyle/>
          <a:p>
            <a:pPr>
              <a:defRPr/>
            </a:pPr>
            <a:fld id="{AD2BDB2E-1B6A-4F8E-BAD2-B6EA7CECA7A5}" type="slidenum">
              <a:rPr lang="tr-TR"/>
              <a:pPr>
                <a:defRPr/>
              </a:pPr>
              <a:t>9</a:t>
            </a:fld>
            <a:endParaRPr lang="tr-TR"/>
          </a:p>
        </p:txBody>
      </p:sp>
      <p:sp>
        <p:nvSpPr>
          <p:cNvPr id="5" name="4 İçerik Yer Tutucusu"/>
          <p:cNvSpPr>
            <a:spLocks noGrp="1"/>
          </p:cNvSpPr>
          <p:nvPr>
            <p:ph idx="1"/>
          </p:nvPr>
        </p:nvSpPr>
        <p:spPr>
          <a:xfrm>
            <a:off x="323528" y="908720"/>
            <a:ext cx="8496944" cy="5415880"/>
          </a:xfrm>
        </p:spPr>
        <p:txBody>
          <a:bodyPr>
            <a:normAutofit fontScale="47500" lnSpcReduction="20000"/>
          </a:bodyPr>
          <a:lstStyle/>
          <a:p>
            <a:pPr algn="ctr"/>
            <a:r>
              <a:rPr lang="tr-TR" b="1" dirty="0" smtClean="0"/>
              <a:t>(I) SAYILI CETVEL </a:t>
            </a:r>
          </a:p>
          <a:p>
            <a:endParaRPr lang="tr-TR" b="1" dirty="0" smtClean="0"/>
          </a:p>
          <a:p>
            <a:pPr algn="ctr"/>
            <a:r>
              <a:rPr lang="tr-TR" b="1" dirty="0" smtClean="0"/>
              <a:t>MİLLÎ EĞİTİM BAKANLIĞI TEŞKİLATI</a:t>
            </a:r>
          </a:p>
          <a:p>
            <a:endParaRPr lang="tr-TR" b="1" dirty="0" smtClean="0"/>
          </a:p>
          <a:p>
            <a:pPr>
              <a:buNone/>
            </a:pPr>
            <a:r>
              <a:rPr lang="tr-TR" b="1" dirty="0" smtClean="0"/>
              <a:t> Müsteşar 	Talim ve Terbiye Kurulu 	   Müsteşar Yardımcısı         	Hizmet Birimleri 	</a:t>
            </a:r>
          </a:p>
          <a:p>
            <a:pPr>
              <a:buNone/>
            </a:pPr>
            <a:r>
              <a:rPr lang="tr-TR" dirty="0" smtClean="0"/>
              <a:t> Müsteşar   	Talim ve Terbiye Kurulu 	   Müsteşar Yardımcısı          1) Temel Eğitim Genel Müdürlüğü</a:t>
            </a:r>
          </a:p>
          <a:p>
            <a:pPr>
              <a:buNone/>
            </a:pPr>
            <a:r>
              <a:rPr lang="tr-TR" dirty="0" smtClean="0"/>
              <a:t>                                                                            Müsteşar Yardımcısı         2) Ortaöğretim Genel Müdürlüğü</a:t>
            </a:r>
          </a:p>
          <a:p>
            <a:pPr>
              <a:buNone/>
            </a:pPr>
            <a:r>
              <a:rPr lang="tr-TR" dirty="0" smtClean="0"/>
              <a:t>                                                                            Müsteşar Yardımcısı         3) Meslekî ve Teknik Eğitim Genel Müdürlüğü</a:t>
            </a:r>
          </a:p>
          <a:p>
            <a:pPr>
              <a:buNone/>
            </a:pPr>
            <a:r>
              <a:rPr lang="tr-TR" dirty="0" smtClean="0"/>
              <a:t>                                                                            Müsteşar Yardımcısı         4) Din Öğretimi Genel Müdürlüğü</a:t>
            </a:r>
          </a:p>
          <a:p>
            <a:pPr>
              <a:buNone/>
            </a:pPr>
            <a:r>
              <a:rPr lang="tr-TR" dirty="0" smtClean="0"/>
              <a:t>                                                                            Müsteşar Yardımcısı         5) Özel Eğitim ve Rehberlik Hizmetleri Genel Müdürlüğü </a:t>
            </a:r>
          </a:p>
          <a:p>
            <a:pPr>
              <a:buNone/>
            </a:pPr>
            <a:r>
              <a:rPr lang="tr-TR" dirty="0" smtClean="0"/>
              <a:t>                                                                            Müsteşar Yardımcısı         6) Hayat Boyu Öğrenme Genel Müdürlüğü</a:t>
            </a:r>
          </a:p>
          <a:p>
            <a:pPr>
              <a:buNone/>
            </a:pPr>
            <a:r>
              <a:rPr lang="tr-TR" dirty="0" smtClean="0"/>
              <a:t>                                                                            Müsteşar Yardımcısı         7) Özel Öğretim Kurumları Genel Müdürlüğü</a:t>
            </a:r>
          </a:p>
          <a:p>
            <a:pPr>
              <a:buNone/>
            </a:pPr>
            <a:r>
              <a:rPr lang="tr-TR" dirty="0" smtClean="0"/>
              <a:t>					                        8) Yenilik ve Eğitim Teknolojileri Genel Müdürlüğü </a:t>
            </a:r>
          </a:p>
          <a:p>
            <a:pPr>
              <a:buNone/>
            </a:pPr>
            <a:r>
              <a:rPr lang="tr-TR" dirty="0" smtClean="0"/>
              <a:t>					                        9) Öğretmen Yetiştirme ve Geliştirme Genel Müdürlüğü </a:t>
            </a:r>
          </a:p>
          <a:p>
            <a:pPr>
              <a:buNone/>
            </a:pPr>
            <a:r>
              <a:rPr lang="tr-TR" dirty="0" smtClean="0"/>
              <a:t>                                                                                                                        10) Avrupa Birliği ve Dış İlişkiler Genel Müdürlüğü </a:t>
            </a:r>
          </a:p>
          <a:p>
            <a:pPr>
              <a:buNone/>
            </a:pPr>
            <a:r>
              <a:rPr lang="tr-TR" dirty="0" smtClean="0"/>
              <a:t>                                                                                                                        11) Rehberlik ve Denetim Başkanlığı</a:t>
            </a:r>
          </a:p>
          <a:p>
            <a:pPr>
              <a:buNone/>
            </a:pPr>
            <a:r>
              <a:rPr lang="tr-TR" dirty="0" smtClean="0"/>
              <a:t>                                                                                                                        12) Strateji Geliştirme Başkanlığı</a:t>
            </a:r>
          </a:p>
          <a:p>
            <a:pPr>
              <a:buNone/>
            </a:pPr>
            <a:r>
              <a:rPr lang="tr-TR" dirty="0" smtClean="0"/>
              <a:t>	                                                                                                                 13) Hukuk Müşavirliği </a:t>
            </a:r>
          </a:p>
          <a:p>
            <a:pPr>
              <a:buNone/>
            </a:pPr>
            <a:r>
              <a:rPr lang="tr-TR" dirty="0" smtClean="0"/>
              <a:t>                                                                                                                        14) İnsan Kaynakları Genel Müdürlüğü</a:t>
            </a:r>
          </a:p>
          <a:p>
            <a:pPr>
              <a:buNone/>
            </a:pPr>
            <a:r>
              <a:rPr lang="tr-TR" dirty="0" smtClean="0"/>
              <a:t>                                                                                                                        15) Destek Hizmetleri Genel Müdürlüğü</a:t>
            </a:r>
          </a:p>
          <a:p>
            <a:pPr>
              <a:buNone/>
            </a:pPr>
            <a:r>
              <a:rPr lang="tr-TR" dirty="0" smtClean="0"/>
              <a:t>                                                                                                                        16) Bilgi İşlem Grup Başkanlığı</a:t>
            </a:r>
          </a:p>
          <a:p>
            <a:pPr>
              <a:buNone/>
            </a:pPr>
            <a:r>
              <a:rPr lang="tr-TR" dirty="0" smtClean="0"/>
              <a:t>                                                                                                                        17) İnşaat ve Emlak Grup Başkanlığı</a:t>
            </a:r>
          </a:p>
          <a:p>
            <a:pPr>
              <a:buNone/>
            </a:pPr>
            <a:r>
              <a:rPr lang="tr-TR" dirty="0" smtClean="0"/>
              <a:t>                                                                                                                        18) Basın ve Halkla İlişkiler Müşavirliği</a:t>
            </a:r>
          </a:p>
          <a:p>
            <a:pPr>
              <a:buNone/>
            </a:pPr>
            <a:r>
              <a:rPr lang="tr-TR" dirty="0" smtClean="0"/>
              <a:t>                                                                                                                        19) Özel Kalem Müdürlüğü	</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2112</TotalTime>
  <Words>1961</Words>
  <Application>Microsoft Office PowerPoint</Application>
  <PresentationFormat>Ekran Gösterisi (4:3)</PresentationFormat>
  <Paragraphs>242</Paragraphs>
  <Slides>26</Slides>
  <Notes>26</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Akış</vt:lpstr>
      <vt:lpstr>MİLLÎ EĞİTİM BAKANLIĞININ  TEŞKİLAT VE GÖREVLERİ  HAKKINDA KANUN HÜKMÜNDE KARARNAME   K.H.K. nin Tarihi : 25/8/2011,      No : 652  Yetki Kanununun Tarihi : 6/4/2011,  No :     6223  Yayımlandığı R.G. Tarihi : 14/9/2011,  No : 28054 </vt:lpstr>
      <vt:lpstr> MİLLÎ EĞİTİM BAKANLIĞI TEŞKİLÂTI</vt:lpstr>
      <vt:lpstr> MİLLÎ EĞİTİM BAKANLIĞI TEŞKİLÂTI</vt:lpstr>
      <vt:lpstr> MİLLÎ EĞİTİM BAKANLIĞI TEŞKİLÂTI</vt:lpstr>
      <vt:lpstr> MİLLÎ EĞİTİM BAKANLIĞI TEŞKİLÂTI</vt:lpstr>
      <vt:lpstr> MİLLÎ EĞİTİM BAKANLIĞI TEŞKİLÂTI</vt:lpstr>
      <vt:lpstr> MİLLÎ EĞİTİM BAKANLIĞI TEŞKİLÂTI</vt:lpstr>
      <vt:lpstr>MİLLÎ EĞİTİM BAKANLIĞI TEŞKİLÂTI</vt:lpstr>
      <vt:lpstr> Milli Eğitim Bakanlığı örgüt şeması </vt:lpstr>
      <vt:lpstr> Milli Eğitim Bakanlığı Hizmet Birimleri</vt:lpstr>
      <vt:lpstr>2. TAŞRA ÖRGÜTÜ</vt:lpstr>
      <vt:lpstr> Mİllİ Eğİtİm Müdürlüklerİ örgüt ve organİzasyon yapIsI </vt:lpstr>
      <vt:lpstr>Mİllİ eğİtİm müdürlüklerİnİn görev alanlarI şöyle gruplandIrIlmIştIr;</vt:lpstr>
      <vt:lpstr>İl ve İlçe mİllİ eğİtİm müdürlüklerİnde bulunmasI gereken başlIca bölümler şunlardIr;</vt:lpstr>
      <vt:lpstr>İl Mİllİ Eğİtİm Müdürlüğünün personel İle İlgİlİ olarak;</vt:lpstr>
      <vt:lpstr>3. YurtdIşI Örgütü</vt:lpstr>
      <vt:lpstr>3. YurtdIşI Örgütü</vt:lpstr>
      <vt:lpstr>Temel Sistem Olarak Okulun Yapısı ve İşleyişi</vt:lpstr>
      <vt:lpstr>Okul Yönetimi  </vt:lpstr>
      <vt:lpstr>Okulda yönetimsel olarak yapılan işlemler</vt:lpstr>
      <vt:lpstr>Okulda Kurullar ve Komisyonlar</vt:lpstr>
      <vt:lpstr>Okulda Kurullar ve Komisyonlar</vt:lpstr>
      <vt:lpstr>Okulda Kurullar ve Komisyonlar</vt:lpstr>
      <vt:lpstr>Okulda Kurullar ve Komisyonlar</vt:lpstr>
      <vt:lpstr>Okulda Kurullar ve Komisyonlar</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Ebru</dc:creator>
  <cp:lastModifiedBy>user</cp:lastModifiedBy>
  <cp:revision>87</cp:revision>
  <dcterms:created xsi:type="dcterms:W3CDTF">2010-12-18T21:44:23Z</dcterms:created>
  <dcterms:modified xsi:type="dcterms:W3CDTF">2016-07-06T21:53:10Z</dcterms:modified>
</cp:coreProperties>
</file>