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1" r:id="rId6"/>
    <p:sldId id="262" r:id="rId7"/>
    <p:sldId id="260" r:id="rId8"/>
    <p:sldId id="263" r:id="rId9"/>
    <p:sldId id="264" r:id="rId10"/>
    <p:sldId id="265" r:id="rId11"/>
    <p:sldId id="266" r:id="rId12"/>
    <p:sldId id="269" r:id="rId13"/>
    <p:sldId id="268" r:id="rId14"/>
    <p:sldId id="270" r:id="rId15"/>
    <p:sldId id="271" r:id="rId16"/>
    <p:sldId id="272" r:id="rId17"/>
    <p:sldId id="275" r:id="rId18"/>
    <p:sldId id="273" r:id="rId19"/>
    <p:sldId id="274" r:id="rId20"/>
    <p:sldId id="267" r:id="rId21"/>
    <p:sldId id="280" r:id="rId22"/>
    <p:sldId id="279" r:id="rId23"/>
    <p:sldId id="278" r:id="rId24"/>
    <p:sldId id="283" r:id="rId25"/>
    <p:sldId id="282" r:id="rId26"/>
    <p:sldId id="281" r:id="rId27"/>
    <p:sldId id="286" r:id="rId28"/>
    <p:sldId id="285" r:id="rId29"/>
    <p:sldId id="284" r:id="rId30"/>
    <p:sldId id="289" r:id="rId31"/>
    <p:sldId id="291" r:id="rId32"/>
    <p:sldId id="292" r:id="rId33"/>
    <p:sldId id="293" r:id="rId34"/>
    <p:sldId id="297" r:id="rId35"/>
    <p:sldId id="296" r:id="rId36"/>
    <p:sldId id="295" r:id="rId37"/>
    <p:sldId id="294" r:id="rId38"/>
    <p:sldId id="299" r:id="rId39"/>
    <p:sldId id="298" r:id="rId40"/>
    <p:sldId id="301" r:id="rId41"/>
    <p:sldId id="302" r:id="rId42"/>
    <p:sldId id="290"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08" autoAdjust="0"/>
    <p:restoredTop sz="94660"/>
  </p:normalViewPr>
  <p:slideViewPr>
    <p:cSldViewPr>
      <p:cViewPr varScale="1">
        <p:scale>
          <a:sx n="49" d="100"/>
          <a:sy n="49" d="100"/>
        </p:scale>
        <p:origin x="-58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D66FE7-3675-43F7-AF14-B76AB625F515}" type="datetimeFigureOut">
              <a:rPr lang="tr-TR" smtClean="0"/>
              <a:t>07.07.2016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935455-1E22-4C7D-A55E-68BB8BF34892}"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79350EB-DC2E-43F4-8FC6-D5F56A345481}" type="datetime1">
              <a:rPr lang="tr-TR" smtClean="0"/>
              <a:t>07.07.2016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508A24E-DCD3-4E7F-A286-93239C97AB0C}" type="datetime1">
              <a:rPr lang="tr-TR" smtClean="0"/>
              <a:t>07.07.2016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B3A23CC-7A5A-4E09-A653-7379D4E781A4}" type="datetime1">
              <a:rPr lang="tr-TR" smtClean="0"/>
              <a:t>07.07.2016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832F46-8E82-4821-87A1-9B6FAEFBC0E7}" type="datetime1">
              <a:rPr lang="tr-TR" smtClean="0"/>
              <a:t>07.07.2016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60F71E2-6BFB-41C3-8796-9C0B555F80A7}" type="datetime1">
              <a:rPr lang="tr-TR" smtClean="0"/>
              <a:t>07.07.2016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6570FF5-6815-46F3-A883-49085C784F16}" type="datetime1">
              <a:rPr lang="tr-TR" smtClean="0"/>
              <a:t>07.07.2016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29ADA56-FA03-4D1C-B884-FABA4FDDBD27}" type="datetime1">
              <a:rPr lang="tr-TR" smtClean="0"/>
              <a:t>07.07.2016</a:t>
            </a:fld>
            <a:endParaRPr lang="tr-TR"/>
          </a:p>
        </p:txBody>
      </p:sp>
      <p:sp>
        <p:nvSpPr>
          <p:cNvPr id="8" name="7 Altbilgi Yer Tutucusu"/>
          <p:cNvSpPr>
            <a:spLocks noGrp="1"/>
          </p:cNvSpPr>
          <p:nvPr>
            <p:ph type="ftr" sz="quarter" idx="11"/>
          </p:nvPr>
        </p:nvSpPr>
        <p:spPr/>
        <p:txBody>
          <a:bodyPr/>
          <a:lstStyle/>
          <a:p>
            <a:r>
              <a:rPr lang="tr-TR" smtClean="0"/>
              <a:t>ARİF DEDE</a:t>
            </a:r>
            <a:endParaRPr lang="tr-TR"/>
          </a:p>
        </p:txBody>
      </p:sp>
      <p:sp>
        <p:nvSpPr>
          <p:cNvPr id="9" name="8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104F443-D074-4E72-9464-0D3212D4BD57}" type="datetime1">
              <a:rPr lang="tr-TR" smtClean="0"/>
              <a:t>07.07.2016</a:t>
            </a:fld>
            <a:endParaRPr lang="tr-TR"/>
          </a:p>
        </p:txBody>
      </p:sp>
      <p:sp>
        <p:nvSpPr>
          <p:cNvPr id="4" name="3 Altbilgi Yer Tutucusu"/>
          <p:cNvSpPr>
            <a:spLocks noGrp="1"/>
          </p:cNvSpPr>
          <p:nvPr>
            <p:ph type="ftr" sz="quarter" idx="11"/>
          </p:nvPr>
        </p:nvSpPr>
        <p:spPr/>
        <p:txBody>
          <a:bodyPr/>
          <a:lstStyle/>
          <a:p>
            <a:r>
              <a:rPr lang="tr-TR" smtClean="0"/>
              <a:t>ARİF DEDE</a:t>
            </a:r>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BA724BB-938D-49D3-B50E-38896C91C9F0}" type="datetime1">
              <a:rPr lang="tr-TR" smtClean="0"/>
              <a:t>07.07.2016</a:t>
            </a:fld>
            <a:endParaRPr lang="tr-TR"/>
          </a:p>
        </p:txBody>
      </p:sp>
      <p:sp>
        <p:nvSpPr>
          <p:cNvPr id="3" name="2 Altbilgi Yer Tutucusu"/>
          <p:cNvSpPr>
            <a:spLocks noGrp="1"/>
          </p:cNvSpPr>
          <p:nvPr>
            <p:ph type="ftr" sz="quarter" idx="11"/>
          </p:nvPr>
        </p:nvSpPr>
        <p:spPr/>
        <p:txBody>
          <a:bodyPr/>
          <a:lstStyle/>
          <a:p>
            <a:r>
              <a:rPr lang="tr-TR" smtClean="0"/>
              <a:t>ARİF DEDE</a:t>
            </a:r>
            <a:endParaRPr lang="tr-TR"/>
          </a:p>
        </p:txBody>
      </p:sp>
      <p:sp>
        <p:nvSpPr>
          <p:cNvPr id="4" name="3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DB24A58-E876-4CA7-9BB7-7CE3F512A851}" type="datetime1">
              <a:rPr lang="tr-TR" smtClean="0"/>
              <a:t>07.07.2016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A8C50E9-E1A0-477B-BECB-4C34D5C4FED0}" type="datetime1">
              <a:rPr lang="tr-TR" smtClean="0"/>
              <a:t>07.07.2016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7BDC01A0-1908-4DF6-BDD5-44FDDCFFF6E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0B548-661A-4DEE-9D61-E6978FB75382}" type="datetime1">
              <a:rPr lang="tr-TR" smtClean="0"/>
              <a:t>07.07.2016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ARİF DEDE</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C01A0-1908-4DF6-BDD5-44FDDCFFF6E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hyperlink" Target="http://www.arifdede.info/"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67544" y="1052736"/>
            <a:ext cx="8208912" cy="4586064"/>
          </a:xfrm>
        </p:spPr>
        <p:txBody>
          <a:bodyPr>
            <a:normAutofit fontScale="77500" lnSpcReduction="20000"/>
          </a:bodyPr>
          <a:lstStyle/>
          <a:p>
            <a:r>
              <a:rPr lang="tr-TR" sz="5400" dirty="0" smtClean="0">
                <a:solidFill>
                  <a:srgbClr val="FF0000"/>
                </a:solidFill>
              </a:rPr>
              <a:t>5580 SAYILI</a:t>
            </a:r>
          </a:p>
          <a:p>
            <a:r>
              <a:rPr lang="tr-TR" sz="5400" dirty="0" smtClean="0">
                <a:solidFill>
                  <a:srgbClr val="FF0000"/>
                </a:solidFill>
              </a:rPr>
              <a:t>ÖZEL ÖĞRETİM KURUMLARI</a:t>
            </a:r>
          </a:p>
          <a:p>
            <a:r>
              <a:rPr lang="tr-TR" sz="5400" dirty="0" smtClean="0">
                <a:solidFill>
                  <a:srgbClr val="FF0000"/>
                </a:solidFill>
              </a:rPr>
              <a:t> KANUNU</a:t>
            </a:r>
          </a:p>
          <a:p>
            <a:r>
              <a:rPr lang="tr-TR" sz="5400" dirty="0"/>
              <a:t>Kanun Numarası </a:t>
            </a:r>
            <a:r>
              <a:rPr lang="tr-TR" sz="5400" dirty="0" smtClean="0"/>
              <a:t> : </a:t>
            </a:r>
            <a:r>
              <a:rPr lang="tr-TR" sz="5400" dirty="0"/>
              <a:t>5580 </a:t>
            </a:r>
          </a:p>
          <a:p>
            <a:r>
              <a:rPr lang="tr-TR" sz="5400" dirty="0"/>
              <a:t>Kabul Tarihi  </a:t>
            </a:r>
            <a:r>
              <a:rPr lang="tr-TR" sz="5400" dirty="0" smtClean="0"/>
              <a:t> : </a:t>
            </a:r>
            <a:r>
              <a:rPr lang="tr-TR" sz="5400" dirty="0"/>
              <a:t>8/2/2007 </a:t>
            </a:r>
          </a:p>
          <a:p>
            <a:r>
              <a:rPr lang="tr-TR" sz="5400" b="1" dirty="0"/>
              <a:t>Yayımlandığı R. </a:t>
            </a:r>
            <a:r>
              <a:rPr lang="tr-TR" sz="5400" b="1" dirty="0" smtClean="0"/>
              <a:t>Gazete </a:t>
            </a:r>
          </a:p>
          <a:p>
            <a:r>
              <a:rPr lang="tr-TR" sz="5400" b="1" dirty="0" smtClean="0"/>
              <a:t>Tarih</a:t>
            </a:r>
            <a:r>
              <a:rPr lang="tr-TR" sz="5400" b="1" dirty="0"/>
              <a:t>: 14/2/2007 Sayı: 26434 </a:t>
            </a:r>
            <a:endParaRPr lang="tr-TR" sz="5400" dirty="0"/>
          </a:p>
          <a:p>
            <a:endParaRPr lang="tr-TR" sz="5400" dirty="0">
              <a:solidFill>
                <a:srgbClr val="FF0000"/>
              </a:solidFill>
            </a:endParaRPr>
          </a:p>
        </p:txBody>
      </p:sp>
      <p:sp>
        <p:nvSpPr>
          <p:cNvPr id="4" name="3 Veri Yer Tutucusu"/>
          <p:cNvSpPr>
            <a:spLocks noGrp="1"/>
          </p:cNvSpPr>
          <p:nvPr>
            <p:ph type="dt" sz="half" idx="10"/>
          </p:nvPr>
        </p:nvSpPr>
        <p:spPr/>
        <p:txBody>
          <a:bodyPr/>
          <a:lstStyle/>
          <a:p>
            <a:fld id="{195D6DCF-926D-4E34-9183-F021D6EB4912}"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3000" dirty="0" smtClean="0"/>
              <a:t> </a:t>
            </a:r>
            <a:r>
              <a:rPr lang="tr-TR" sz="3000" dirty="0">
                <a:solidFill>
                  <a:srgbClr val="FF0000"/>
                </a:solidFill>
              </a:rPr>
              <a:t>k) Özel eğitim ve rehabilitasyon merkezi</a:t>
            </a:r>
            <a:r>
              <a:rPr lang="tr-TR" sz="3000" dirty="0" smtClean="0">
                <a:solidFill>
                  <a:srgbClr val="FF0000"/>
                </a:solidFill>
              </a:rPr>
              <a:t>:</a:t>
            </a:r>
          </a:p>
          <a:p>
            <a:pPr algn="l"/>
            <a:r>
              <a:rPr lang="tr-TR" sz="3000" dirty="0" smtClean="0"/>
              <a:t> </a:t>
            </a:r>
            <a:r>
              <a:rPr lang="tr-TR" sz="3000" dirty="0"/>
              <a:t>Özel eğitim gerektiren bireylerin konuşma ve dil gelişim güçlüğü, ses bozuklukları, zihinsel, fiziksel, duyusal, sosyal, duygusal veya davranış problemlerini ortadan kaldırmak ya da etkilerini en az seviyeye indirmek, yeteneklerini yeniden en üst seviyeye çıkarmak, temel öz bakım becerilerini ve bağımsız yaşam becerilerini geliştirmek ve topluma uyumlarını sağlamak amacıyla faaliyet gösteren özel öğretim kurumlarını, </a:t>
            </a:r>
          </a:p>
        </p:txBody>
      </p:sp>
      <p:sp>
        <p:nvSpPr>
          <p:cNvPr id="4" name="3 Veri Yer Tutucusu"/>
          <p:cNvSpPr>
            <a:spLocks noGrp="1"/>
          </p:cNvSpPr>
          <p:nvPr>
            <p:ph type="dt" sz="half" idx="10"/>
          </p:nvPr>
        </p:nvSpPr>
        <p:spPr/>
        <p:txBody>
          <a:bodyPr/>
          <a:lstStyle/>
          <a:p>
            <a:fld id="{3800815A-9BCB-4B2B-AFAB-7EA7E590F19C}"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sz="4000" dirty="0">
                <a:solidFill>
                  <a:srgbClr val="FF0000"/>
                </a:solidFill>
              </a:rPr>
              <a:t>l) Milletlerarası özel öğretim kurumları:</a:t>
            </a:r>
            <a:r>
              <a:rPr lang="tr-TR" sz="4000" dirty="0"/>
              <a:t> Yalnız yabancı uyruklu öğrencilerin devam edebilecekleri özel öğretim kurumlarını, </a:t>
            </a:r>
          </a:p>
          <a:p>
            <a:pPr algn="l"/>
            <a:r>
              <a:rPr lang="tr-TR" sz="4000" dirty="0">
                <a:solidFill>
                  <a:srgbClr val="FF0000"/>
                </a:solidFill>
              </a:rPr>
              <a:t>m) Kurucu</a:t>
            </a:r>
            <a:r>
              <a:rPr lang="tr-TR" sz="4000" dirty="0"/>
              <a:t>: Kurumun sahibi olan ve adına kurum açma izin belgesi düzenlenen gerçek veya tüzel kişiyi, </a:t>
            </a:r>
          </a:p>
          <a:p>
            <a:pPr algn="l"/>
            <a:endParaRPr lang="tr-TR" sz="4000" dirty="0"/>
          </a:p>
        </p:txBody>
      </p:sp>
      <p:sp>
        <p:nvSpPr>
          <p:cNvPr id="4" name="3 Veri Yer Tutucusu"/>
          <p:cNvSpPr>
            <a:spLocks noGrp="1"/>
          </p:cNvSpPr>
          <p:nvPr>
            <p:ph type="dt" sz="half" idx="10"/>
          </p:nvPr>
        </p:nvSpPr>
        <p:spPr/>
        <p:txBody>
          <a:bodyPr/>
          <a:lstStyle/>
          <a:p>
            <a:fld id="{8A17FA6C-CEDE-4030-899C-83FC8F3627F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solidFill>
                  <a:srgbClr val="FF0000"/>
                </a:solidFill>
              </a:rPr>
              <a:t> </a:t>
            </a:r>
            <a:r>
              <a:rPr lang="tr-TR" dirty="0">
                <a:solidFill>
                  <a:srgbClr val="FF0000"/>
                </a:solidFill>
              </a:rPr>
              <a:t>n) Kurucu temsilcisi:</a:t>
            </a:r>
            <a:r>
              <a:rPr lang="tr-TR" dirty="0"/>
              <a:t> Özel hukuk tüzel kişileri veya özel hukuk hükümlerine göre yönetilen tüzel kişiler adına seçilen kişiyi, </a:t>
            </a:r>
          </a:p>
          <a:p>
            <a:pPr algn="l"/>
            <a:r>
              <a:rPr lang="tr-TR" dirty="0">
                <a:solidFill>
                  <a:srgbClr val="FF0000"/>
                </a:solidFill>
              </a:rPr>
              <a:t>o) Uzaktan öğretim kurumu: </a:t>
            </a:r>
            <a:r>
              <a:rPr lang="tr-TR" dirty="0"/>
              <a:t>Çeşitli nedenlerle öğrenimlerini sürdüremeyenlere her türlü iletişim araçları ile eğitim-öğretim yapan kurumları, </a:t>
            </a:r>
          </a:p>
          <a:p>
            <a:pPr algn="l"/>
            <a:r>
              <a:rPr lang="tr-TR" dirty="0"/>
              <a:t>ifade eder. </a:t>
            </a:r>
          </a:p>
        </p:txBody>
      </p:sp>
      <p:sp>
        <p:nvSpPr>
          <p:cNvPr id="4" name="3 Veri Yer Tutucusu"/>
          <p:cNvSpPr>
            <a:spLocks noGrp="1"/>
          </p:cNvSpPr>
          <p:nvPr>
            <p:ph type="dt" sz="half" idx="10"/>
          </p:nvPr>
        </p:nvSpPr>
        <p:spPr/>
        <p:txBody>
          <a:bodyPr/>
          <a:lstStyle/>
          <a:p>
            <a:fld id="{17B031BF-3891-42AB-966C-EEA0C14700BD}"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b="1" dirty="0" smtClean="0"/>
              <a:t> </a:t>
            </a:r>
            <a:r>
              <a:rPr lang="tr-TR" dirty="0"/>
              <a:t>Bir kurumda öğretime başlayabilmek için kurum açma izni alınması zorunludur. İzin başvuruları ilgili millî eğitim müdürlüğüne yapılır. Valilikçe yapılan inceleme sonucunda açılması uygun görülen okullar dışındaki kurumlara kurum açma izni verilir. Valilikçe açılması uygun görülen okullara ilişkin başvurular ise kurum açma izni verilmek üzere Bakanlığa gönderilir. </a:t>
            </a:r>
          </a:p>
        </p:txBody>
      </p:sp>
      <p:sp>
        <p:nvSpPr>
          <p:cNvPr id="4" name="3 Veri Yer Tutucusu"/>
          <p:cNvSpPr>
            <a:spLocks noGrp="1"/>
          </p:cNvSpPr>
          <p:nvPr>
            <p:ph type="dt" sz="half" idx="10"/>
          </p:nvPr>
        </p:nvSpPr>
        <p:spPr/>
        <p:txBody>
          <a:bodyPr/>
          <a:lstStyle/>
          <a:p>
            <a:fld id="{8339AA6F-7687-42E6-AC67-67215A29F8B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b="1" dirty="0" smtClean="0"/>
              <a:t> </a:t>
            </a:r>
            <a:r>
              <a:rPr lang="tr-TR" dirty="0"/>
              <a:t>Kurum açma izni talebinin valilikçe reddedilmesi hâlinde, kurucu veya kurucu temsilcisi tarafından taleplerinin reddine ilişkin işlemin tebliğinden itibaren </a:t>
            </a:r>
            <a:r>
              <a:rPr lang="tr-TR" dirty="0" err="1"/>
              <a:t>onbeş</a:t>
            </a:r>
            <a:r>
              <a:rPr lang="tr-TR" dirty="0"/>
              <a:t> iş günü içinde Bakanlığa itirazda bulunulabilir. İtiraz, Bakanlıkça </a:t>
            </a:r>
            <a:r>
              <a:rPr lang="tr-TR" dirty="0" err="1"/>
              <a:t>onbeş</a:t>
            </a:r>
            <a:r>
              <a:rPr lang="tr-TR" dirty="0"/>
              <a:t> iş günü içinde karara bağlanır</a:t>
            </a:r>
            <a:r>
              <a:rPr lang="tr-TR" dirty="0" smtClean="0"/>
              <a:t>.</a:t>
            </a:r>
          </a:p>
          <a:p>
            <a:pPr algn="l"/>
            <a:r>
              <a:rPr lang="tr-TR" dirty="0" smtClean="0"/>
              <a:t> </a:t>
            </a:r>
            <a:r>
              <a:rPr lang="tr-TR" dirty="0"/>
              <a:t>Kurum açma izni alınmadıkça, kuruma öğrenci kaydı yapılamaz.</a:t>
            </a:r>
          </a:p>
        </p:txBody>
      </p:sp>
      <p:sp>
        <p:nvSpPr>
          <p:cNvPr id="4" name="3 Veri Yer Tutucusu"/>
          <p:cNvSpPr>
            <a:spLocks noGrp="1"/>
          </p:cNvSpPr>
          <p:nvPr>
            <p:ph type="dt" sz="half" idx="10"/>
          </p:nvPr>
        </p:nvSpPr>
        <p:spPr/>
        <p:txBody>
          <a:bodyPr/>
          <a:lstStyle/>
          <a:p>
            <a:fld id="{9BB8C806-3A34-451E-B036-6A10A38AFB74}"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3000" dirty="0"/>
              <a:t>Kurum açma izni verilmesi, binanın kullanılış amaçlarına ve Bakanlıkça belirlenen standartlara uygun ve yeterli bulunmasıyla birlikte aşağıdaki şartların yerine getirilmesine bağlıdır: </a:t>
            </a:r>
          </a:p>
          <a:p>
            <a:pPr algn="l"/>
            <a:r>
              <a:rPr lang="tr-TR" sz="3000" dirty="0"/>
              <a:t>a) Ders araç-gerecinin kurumun amaç ve ihtiyaçları için yeterli olduğunun bir rapor ile tespit edilmesi. </a:t>
            </a:r>
          </a:p>
          <a:p>
            <a:pPr algn="l"/>
            <a:r>
              <a:rPr lang="tr-TR" sz="3000" dirty="0"/>
              <a:t>b) Kurumun; yönetici, öğretmen ve diğer personelinin sayı ve nitelikleri yönünden uygun bulunması ve bu kurumda çalışacaklarının belgelendirilmesi. </a:t>
            </a:r>
          </a:p>
        </p:txBody>
      </p:sp>
      <p:sp>
        <p:nvSpPr>
          <p:cNvPr id="4" name="3 Veri Yer Tutucusu"/>
          <p:cNvSpPr>
            <a:spLocks noGrp="1"/>
          </p:cNvSpPr>
          <p:nvPr>
            <p:ph type="dt" sz="half" idx="10"/>
          </p:nvPr>
        </p:nvSpPr>
        <p:spPr/>
        <p:txBody>
          <a:bodyPr/>
          <a:lstStyle/>
          <a:p>
            <a:fld id="{0B99BE70-03CE-4E09-9D12-722E0208C0F0}"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864095"/>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395536" y="1268760"/>
            <a:ext cx="8424936" cy="4968552"/>
          </a:xfrm>
        </p:spPr>
        <p:txBody>
          <a:bodyPr>
            <a:noAutofit/>
          </a:bodyPr>
          <a:lstStyle/>
          <a:p>
            <a:pPr algn="l"/>
            <a:r>
              <a:rPr lang="tr-TR" sz="4000" dirty="0" smtClean="0"/>
              <a:t> </a:t>
            </a:r>
            <a:r>
              <a:rPr lang="tr-TR" dirty="0"/>
              <a:t>c) Kurumun yönetmelikleriyle öğretim programının Bakanlıkça incelenip onanmış olması. </a:t>
            </a:r>
          </a:p>
          <a:p>
            <a:pPr algn="l"/>
            <a:r>
              <a:rPr lang="tr-TR" b="1" dirty="0"/>
              <a:t>(Değişik beşinci fıkra: 1/3/2014-6528/10 md.)</a:t>
            </a:r>
            <a:r>
              <a:rPr lang="tr-TR" dirty="0"/>
              <a:t> Bu Kanun kapsamındaki ilkokul, ortaokul, lise ve özel eğitim okulları için 1 Eylül tarihinden sonra verilen kurum açma izinleri, ertesi eğitim-öğretim yılından itibaren geçerlidir.</a:t>
            </a:r>
          </a:p>
          <a:p>
            <a:pPr algn="l"/>
            <a:r>
              <a:rPr lang="tr-TR" dirty="0"/>
              <a:t>Kurumlara ad verilmesine ilişkin esaslar yönetmelikle belirlenir. </a:t>
            </a:r>
          </a:p>
          <a:p>
            <a:pPr algn="l"/>
            <a:endParaRPr lang="tr-TR" dirty="0"/>
          </a:p>
        </p:txBody>
      </p:sp>
      <p:sp>
        <p:nvSpPr>
          <p:cNvPr id="4" name="3 Veri Yer Tutucusu"/>
          <p:cNvSpPr>
            <a:spLocks noGrp="1"/>
          </p:cNvSpPr>
          <p:nvPr>
            <p:ph type="dt" sz="half" idx="10"/>
          </p:nvPr>
        </p:nvSpPr>
        <p:spPr/>
        <p:txBody>
          <a:bodyPr/>
          <a:lstStyle/>
          <a:p>
            <a:fld id="{C17497EC-7923-4309-B306-4B097C3C2F1A}"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dirty="0"/>
              <a:t>Gerçek ve tüzel kişiler tarafından; hizmet içi eğitim kapsamına giren faaliyetler dışında Kanun kapsamında belirtilen faaliyetler, bu Kanuna göre yetkili makamlardan kurum açma izni alınmadan yapılamaz. </a:t>
            </a:r>
          </a:p>
          <a:p>
            <a:pPr algn="l"/>
            <a:r>
              <a:rPr lang="tr-TR" dirty="0"/>
              <a:t>Askerî okullar, emniyet teşkilâtına bağlı okullar ve din eğitimi-öğretimi yapan kurumların aynı veya benzeri özel öğretim kurumları açılamaz. </a:t>
            </a:r>
          </a:p>
          <a:p>
            <a:pPr algn="l"/>
            <a:endParaRPr lang="tr-TR" dirty="0"/>
          </a:p>
        </p:txBody>
      </p:sp>
      <p:sp>
        <p:nvSpPr>
          <p:cNvPr id="4" name="3 Veri Yer Tutucusu"/>
          <p:cNvSpPr>
            <a:spLocks noGrp="1"/>
          </p:cNvSpPr>
          <p:nvPr>
            <p:ph type="dt" sz="half" idx="10"/>
          </p:nvPr>
        </p:nvSpPr>
        <p:spPr/>
        <p:txBody>
          <a:bodyPr/>
          <a:lstStyle/>
          <a:p>
            <a:fld id="{5FDCE524-E2FF-4DD7-A1E4-A2921C66B988}"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323528" y="1412776"/>
            <a:ext cx="8352928" cy="4824536"/>
          </a:xfrm>
        </p:spPr>
        <p:txBody>
          <a:bodyPr>
            <a:noAutofit/>
          </a:bodyPr>
          <a:lstStyle/>
          <a:p>
            <a:pPr algn="l"/>
            <a:r>
              <a:rPr lang="tr-TR" sz="2800" dirty="0" smtClean="0"/>
              <a:t> </a:t>
            </a:r>
            <a:r>
              <a:rPr lang="tr-TR" sz="2800" b="1" dirty="0"/>
              <a:t> (Ek fıkra: 25/11/2010-6082/19 md.) </a:t>
            </a:r>
            <a:r>
              <a:rPr lang="tr-TR" sz="2800" dirty="0"/>
              <a:t>10/7/2004 tarihli ve 5216 sayılı Büyükşehir Belediyesi Kanununun 7 </a:t>
            </a:r>
            <a:r>
              <a:rPr lang="tr-TR" sz="2800" dirty="0" err="1"/>
              <a:t>nci</a:t>
            </a:r>
            <a:r>
              <a:rPr lang="tr-TR" sz="2800" dirty="0"/>
              <a:t> maddesinin birinci fıkrasının (d) bendi, 3/7/2005 tarihli ve 5393 sayılı Belediye Kanununun 15 inci maddesinin birinci fıkrasının (c) bendi ile 22/2/2005 tarihli ve 5302 sayılı İl Özel İdaresi Kanununun 7 </a:t>
            </a:r>
            <a:r>
              <a:rPr lang="tr-TR" sz="2800" dirty="0" err="1"/>
              <a:t>nci</a:t>
            </a:r>
            <a:r>
              <a:rPr lang="tr-TR" sz="2800" dirty="0"/>
              <a:t> maddesinin birinci fıkrasının (a) bendinde belirtilen izin veya ruhsatlar, bu Kanun kapsamındaki özel öğretim kurumlarını kapsamaz. Özel öğretim kurumları mevzuatına uygun olmak kaydıyla işyeri açma ve çalışma ruhsatı Bakanlıkça verilir. Bakanlık bu yetkisini valiliklere devredebilir.</a:t>
            </a:r>
          </a:p>
          <a:p>
            <a:pPr algn="l"/>
            <a:endParaRPr lang="tr-TR" sz="2800" dirty="0"/>
          </a:p>
        </p:txBody>
      </p:sp>
      <p:sp>
        <p:nvSpPr>
          <p:cNvPr id="4" name="3 Veri Yer Tutucusu"/>
          <p:cNvSpPr>
            <a:spLocks noGrp="1"/>
          </p:cNvSpPr>
          <p:nvPr>
            <p:ph type="dt" sz="half" idx="10"/>
          </p:nvPr>
        </p:nvSpPr>
        <p:spPr/>
        <p:txBody>
          <a:bodyPr/>
          <a:lstStyle/>
          <a:p>
            <a:fld id="{A27B656E-BC09-49F2-89B4-F214C2FC21B4}"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KURUM AÇMA: </a:t>
            </a:r>
            <a:r>
              <a:rPr lang="tr-TR" sz="4000" dirty="0" smtClean="0"/>
              <a:t> MADDE-3</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sz="3600" b="1" dirty="0"/>
              <a:t>(Ek fıkra: 1/3/2014-6528/10 md.)</a:t>
            </a:r>
            <a:r>
              <a:rPr lang="tr-TR" sz="3600" dirty="0"/>
              <a:t> Her ne ad altında olursa olsun, eğitim ve öğretim sunmak amacıyla yürütülen faaliyetler Bakanlığın izin ve denetimine tabidir. </a:t>
            </a:r>
            <a:endParaRPr lang="tr-TR" sz="3600" dirty="0" smtClean="0"/>
          </a:p>
          <a:p>
            <a:pPr algn="l"/>
            <a:r>
              <a:rPr lang="tr-TR" sz="3600" dirty="0" smtClean="0"/>
              <a:t>Bu </a:t>
            </a:r>
            <a:r>
              <a:rPr lang="tr-TR" sz="3600" dirty="0"/>
              <a:t>faaliyetleri yürütenler, özel öğretim kurumları için bu Kanunda öngörülen kurallara uymakla yükümlüdür. </a:t>
            </a:r>
          </a:p>
        </p:txBody>
      </p:sp>
      <p:sp>
        <p:nvSpPr>
          <p:cNvPr id="4" name="3 Veri Yer Tutucusu"/>
          <p:cNvSpPr>
            <a:spLocks noGrp="1"/>
          </p:cNvSpPr>
          <p:nvPr>
            <p:ph type="dt" sz="half" idx="10"/>
          </p:nvPr>
        </p:nvSpPr>
        <p:spPr/>
        <p:txBody>
          <a:bodyPr/>
          <a:lstStyle/>
          <a:p>
            <a:fld id="{317C7742-CA8D-4018-9805-608B3FD91AB4}"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19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AMAÇ </a:t>
            </a:r>
            <a:r>
              <a:rPr lang="tr-TR" sz="4000" dirty="0" smtClean="0"/>
              <a:t> MADDE-1</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2700" dirty="0">
                <a:solidFill>
                  <a:srgbClr val="FF0000"/>
                </a:solidFill>
              </a:rPr>
              <a:t>Bu Kanunun amacı, </a:t>
            </a:r>
            <a:endParaRPr lang="tr-TR" sz="2700" dirty="0" smtClean="0">
              <a:solidFill>
                <a:srgbClr val="FF0000"/>
              </a:solidFill>
            </a:endParaRPr>
          </a:p>
          <a:p>
            <a:pPr algn="l"/>
            <a:r>
              <a:rPr lang="tr-TR" sz="2700" dirty="0" smtClean="0"/>
              <a:t>Türkiye </a:t>
            </a:r>
            <a:r>
              <a:rPr lang="tr-TR" sz="2700" dirty="0"/>
              <a:t>Cumhuriyeti uyruklu gerçek kişiler, özel hukuk tüzel kişileri veya özel hukuk hükümlerine göre yönetilen tüzel kişiler tarafından açılacak özel öğretim kurumlarına kurum açma izni verilmesi, kurumun nakli, devri, personel çalıştırılması, kurumlara yapılacak malî destek ve bu kurumların eğitim-öğretim, yönetim, denetim ve gözetimi ile yabancılar tarafından açılmış bulunan özel öğretim kurumlarının; eğitim-öğretim, yönetim, denetim, gözetim ve personel çalıştırılmasına ilişkin </a:t>
            </a:r>
            <a:r>
              <a:rPr lang="tr-TR" sz="2700" dirty="0" err="1"/>
              <a:t>usûl</a:t>
            </a:r>
            <a:r>
              <a:rPr lang="tr-TR" sz="2700" dirty="0"/>
              <a:t> ve esasları düzenlemektir. </a:t>
            </a:r>
          </a:p>
        </p:txBody>
      </p:sp>
      <p:sp>
        <p:nvSpPr>
          <p:cNvPr id="4" name="3 Veri Yer Tutucusu"/>
          <p:cNvSpPr>
            <a:spLocks noGrp="1"/>
          </p:cNvSpPr>
          <p:nvPr>
            <p:ph type="dt" sz="half" idx="10"/>
          </p:nvPr>
        </p:nvSpPr>
        <p:spPr/>
        <p:txBody>
          <a:bodyPr/>
          <a:lstStyle/>
          <a:p>
            <a:fld id="{D7DAB1F3-3361-44BC-93FE-05E465DCAA3D}"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3200" b="1" dirty="0" smtClean="0">
                <a:solidFill>
                  <a:srgbClr val="FF0000"/>
                </a:solidFill>
              </a:rPr>
              <a:t>KURUCU/KURUCU TEMSİLCİSİNİN NİTELİKLERİ VE KURUM BİNALARI  </a:t>
            </a:r>
            <a:r>
              <a:rPr lang="tr-TR" sz="3200" dirty="0" smtClean="0"/>
              <a:t>MADDE-4</a:t>
            </a:r>
            <a:endParaRPr lang="tr-TR" sz="3200" dirty="0"/>
          </a:p>
        </p:txBody>
      </p:sp>
      <p:sp>
        <p:nvSpPr>
          <p:cNvPr id="3" name="2 Alt Başlık"/>
          <p:cNvSpPr>
            <a:spLocks noGrp="1"/>
          </p:cNvSpPr>
          <p:nvPr>
            <p:ph type="subTitle" idx="1"/>
          </p:nvPr>
        </p:nvSpPr>
        <p:spPr>
          <a:xfrm>
            <a:off x="539552" y="1628800"/>
            <a:ext cx="8280920" cy="4608512"/>
          </a:xfrm>
        </p:spPr>
        <p:txBody>
          <a:bodyPr>
            <a:noAutofit/>
          </a:bodyPr>
          <a:lstStyle/>
          <a:p>
            <a:pPr algn="l"/>
            <a:r>
              <a:rPr lang="tr-TR" dirty="0" smtClean="0"/>
              <a:t> </a:t>
            </a:r>
            <a:r>
              <a:rPr lang="tr-TR" b="1" dirty="0" smtClean="0"/>
              <a:t> </a:t>
            </a:r>
            <a:r>
              <a:rPr lang="tr-TR" dirty="0" smtClean="0"/>
              <a:t>Kurum açacak veya açılmış bir kurumu devralacak olan gerçek kişilerle tüzel kişilerin temsilcilerinde; affa uğramış olsalar bile yüz kızartıcı bir suçtan yahut </a:t>
            </a:r>
            <a:r>
              <a:rPr lang="tr-TR" dirty="0" err="1" smtClean="0"/>
              <a:t>kasdî</a:t>
            </a:r>
            <a:r>
              <a:rPr lang="tr-TR" dirty="0" smtClean="0"/>
              <a:t> bir suçtan dolayı altı ay veya daha fazla hapis cezası ile mahkûm edilmemiş olma şartı aranır. </a:t>
            </a:r>
          </a:p>
          <a:p>
            <a:pPr algn="l"/>
            <a:r>
              <a:rPr lang="tr-TR" dirty="0" smtClean="0"/>
              <a:t>Kurum binalarının nitelikleri, bu binalarda açılabilecek kurumlar ile her tür tesis ve donanıma ilişkin standartlar Bakanlıkça belirlenir. </a:t>
            </a:r>
            <a:endParaRPr lang="tr-TR" dirty="0"/>
          </a:p>
        </p:txBody>
      </p:sp>
      <p:sp>
        <p:nvSpPr>
          <p:cNvPr id="4" name="3 Veri Yer Tutucusu"/>
          <p:cNvSpPr>
            <a:spLocks noGrp="1"/>
          </p:cNvSpPr>
          <p:nvPr>
            <p:ph type="dt" sz="half" idx="10"/>
          </p:nvPr>
        </p:nvSpPr>
        <p:spPr/>
        <p:txBody>
          <a:bodyPr/>
          <a:lstStyle/>
          <a:p>
            <a:fld id="{D2787AB3-9A76-492A-BA45-21B2E5D28020}"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3200" b="1" dirty="0" smtClean="0">
                <a:solidFill>
                  <a:srgbClr val="FF0000"/>
                </a:solidFill>
              </a:rPr>
              <a:t>KURUCU/KURUCU TEMSİLCİSİNİN NİTELİKLERİ VE KURUM BİNALARI  </a:t>
            </a:r>
            <a:r>
              <a:rPr lang="tr-TR" sz="3200" dirty="0" smtClean="0"/>
              <a:t>MADDE-4</a:t>
            </a:r>
            <a:endParaRPr lang="tr-TR" sz="32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2800" dirty="0" smtClean="0"/>
              <a:t> Meyhane, kahvehane, kıraathane, bar, elektronik oyun merkezleri gibi umuma açık yerler ile açık alkollü içki satılan yerlerin, okul binalarından kapıdan kapıya en az yüz metre uzaklıkta bulunması zorunludur. </a:t>
            </a:r>
          </a:p>
          <a:p>
            <a:pPr algn="l"/>
            <a:r>
              <a:rPr lang="tr-TR" sz="2800" dirty="0" smtClean="0"/>
              <a:t>Özel eğitime muhtaç bireylerin devam ettikleri öğretim kurumları ile okullar dışındaki diğer özel öğretim kurumlarında bu zorunluluk aranmaz. </a:t>
            </a:r>
          </a:p>
          <a:p>
            <a:pPr algn="l"/>
            <a:r>
              <a:rPr lang="tr-TR" sz="2800" dirty="0" smtClean="0"/>
              <a:t>Ancak, söz konusu özel öğretim kurumlarıyla yukarıda belirtilen türdeki iş yerleri aynı binada bulunamaz. </a:t>
            </a:r>
          </a:p>
          <a:p>
            <a:pPr algn="l"/>
            <a:endParaRPr lang="tr-TR" sz="2800" dirty="0"/>
          </a:p>
        </p:txBody>
      </p:sp>
      <p:sp>
        <p:nvSpPr>
          <p:cNvPr id="4" name="3 Veri Yer Tutucusu"/>
          <p:cNvSpPr>
            <a:spLocks noGrp="1"/>
          </p:cNvSpPr>
          <p:nvPr>
            <p:ph type="dt" sz="half" idx="10"/>
          </p:nvPr>
        </p:nvSpPr>
        <p:spPr/>
        <p:txBody>
          <a:bodyPr/>
          <a:lstStyle/>
          <a:p>
            <a:fld id="{53801233-CEDB-4592-9421-7DAD226A751B}"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3200" b="1" dirty="0" smtClean="0">
                <a:solidFill>
                  <a:srgbClr val="FF0000"/>
                </a:solidFill>
              </a:rPr>
              <a:t>KURUCU/KURUCU TEMSİLCİSİNİN NİTELİKLERİ VE KURUM BİNALARI  </a:t>
            </a:r>
            <a:r>
              <a:rPr lang="tr-TR" sz="3200" dirty="0" smtClean="0"/>
              <a:t>MADDE-4</a:t>
            </a:r>
            <a:endParaRPr lang="tr-TR" sz="32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4000" dirty="0" smtClean="0"/>
              <a:t> </a:t>
            </a:r>
            <a:r>
              <a:rPr lang="tr-TR" dirty="0" smtClean="0"/>
              <a:t>Turizmin yoğun olduğu yörelerde bulunan okulların tatil olduğu dönemlerde, yukarıda belirtilen iş yerleri ile okullar arasında yüz metre uzaklık şartı aranmaz. </a:t>
            </a:r>
          </a:p>
          <a:p>
            <a:pPr algn="l"/>
            <a:r>
              <a:rPr lang="tr-TR" dirty="0" smtClean="0"/>
              <a:t>Uzaklıkla ilgili esaslar İçişleri, Millî Eğitim, Sağlık, Kültür ve Turizm bakanlıklarının müştereken hazırlayacakları yönetmelikle belirlenir. </a:t>
            </a:r>
            <a:endParaRPr lang="tr-TR" dirty="0"/>
          </a:p>
        </p:txBody>
      </p:sp>
      <p:sp>
        <p:nvSpPr>
          <p:cNvPr id="4" name="3 Veri Yer Tutucusu"/>
          <p:cNvSpPr>
            <a:spLocks noGrp="1"/>
          </p:cNvSpPr>
          <p:nvPr>
            <p:ph type="dt" sz="half" idx="10"/>
          </p:nvPr>
        </p:nvSpPr>
        <p:spPr/>
        <p:txBody>
          <a:bodyPr/>
          <a:lstStyle/>
          <a:p>
            <a:fld id="{A22FC3E9-9DE7-4F60-A3EE-F9B216A200B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395536" y="1484784"/>
            <a:ext cx="8352928" cy="4752528"/>
          </a:xfrm>
        </p:spPr>
        <p:txBody>
          <a:bodyPr>
            <a:noAutofit/>
          </a:bodyPr>
          <a:lstStyle/>
          <a:p>
            <a:pPr algn="l"/>
            <a:r>
              <a:rPr lang="tr-TR" sz="2800" dirty="0" smtClean="0"/>
              <a:t> </a:t>
            </a:r>
            <a:r>
              <a:rPr lang="tr-TR" sz="2800" dirty="0" smtClean="0">
                <a:solidFill>
                  <a:srgbClr val="FF0000"/>
                </a:solidFill>
              </a:rPr>
              <a:t>a) Milletlerarası özel öğretim kurumları: </a:t>
            </a:r>
          </a:p>
          <a:p>
            <a:pPr algn="l"/>
            <a:r>
              <a:rPr lang="tr-TR" sz="2800" dirty="0" smtClean="0"/>
              <a:t>1) Yalnız yabancı uyruklu öğrencilerin devam edebilecekleri yüksek öğretim dışındaki milletlerarası özel öğretim kurumu; yabancı uyruklu gerçek ve tüzel kişiler tarafından veya Türk vatandaşlarıyla ortaklık yolu ile 4875 sayılı Doğrudan Yabancı Yatırımlar Kanunu çerçevesinde Bakanlar Kurulunun izniyle açılabilir. Türkiye Cumhuriyeti uyruklu gerçek kişiler, özel hukuk tüzel kişileri veya özel hukuk hükümlerine göre yönetilen tüzel kişiler de kendi adlarına aynı amaçla milletlerarası mahiyette özel öğretim kurumu açabilir. </a:t>
            </a:r>
            <a:endParaRPr lang="tr-TR" sz="2800" dirty="0"/>
          </a:p>
        </p:txBody>
      </p:sp>
      <p:sp>
        <p:nvSpPr>
          <p:cNvPr id="4" name="3 Veri Yer Tutucusu"/>
          <p:cNvSpPr>
            <a:spLocks noGrp="1"/>
          </p:cNvSpPr>
          <p:nvPr>
            <p:ph type="dt" sz="half" idx="10"/>
          </p:nvPr>
        </p:nvSpPr>
        <p:spPr/>
        <p:txBody>
          <a:bodyPr/>
          <a:lstStyle/>
          <a:p>
            <a:fld id="{84D4CB8A-AD5B-44C3-B760-492D71D5F42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4000" dirty="0" smtClean="0"/>
              <a:t>2) Bu öğretim kurumlarında; Türk Devletinin ülkesi ve milletiyle bölünmez bütünlüğüne, güvenliğine ve menfaatlerine aykırı, Türk Milletinin millî, ahlâkî, insanî, manevî ve kültürel değerleri aleyhinde eğitim-öğretim yapılamaz. </a:t>
            </a:r>
          </a:p>
          <a:p>
            <a:pPr algn="l"/>
            <a:r>
              <a:rPr lang="tr-TR" sz="4000" dirty="0" smtClean="0"/>
              <a:t> </a:t>
            </a:r>
            <a:endParaRPr lang="tr-TR" sz="4000" dirty="0"/>
          </a:p>
        </p:txBody>
      </p:sp>
      <p:sp>
        <p:nvSpPr>
          <p:cNvPr id="4" name="3 Veri Yer Tutucusu"/>
          <p:cNvSpPr>
            <a:spLocks noGrp="1"/>
          </p:cNvSpPr>
          <p:nvPr>
            <p:ph type="dt" sz="half" idx="10"/>
          </p:nvPr>
        </p:nvSpPr>
        <p:spPr/>
        <p:txBody>
          <a:bodyPr/>
          <a:lstStyle/>
          <a:p>
            <a:fld id="{F95B536A-9A04-4828-9E67-3E4C9FEEE91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3600" dirty="0" smtClean="0"/>
              <a:t> 3) Bu kurumlarda öğretim programları, eğitim-öğretim faaliyetleri ve diğer hususlarla ilgili işlemler, kurum yönetimince hazırlanan ve Bakanlıkça onaylanan esaslara göre yürütülür. </a:t>
            </a:r>
          </a:p>
          <a:p>
            <a:pPr algn="l"/>
            <a:r>
              <a:rPr lang="tr-TR" sz="3600" dirty="0" smtClean="0"/>
              <a:t>4) Bu konularda Bakanlığın denetim hakkı saklıdır. </a:t>
            </a:r>
          </a:p>
          <a:p>
            <a:pPr algn="l"/>
            <a:endParaRPr lang="tr-TR" sz="4000" dirty="0"/>
          </a:p>
        </p:txBody>
      </p:sp>
      <p:sp>
        <p:nvSpPr>
          <p:cNvPr id="4" name="3 Veri Yer Tutucusu"/>
          <p:cNvSpPr>
            <a:spLocks noGrp="1"/>
          </p:cNvSpPr>
          <p:nvPr>
            <p:ph type="dt" sz="half" idx="10"/>
          </p:nvPr>
        </p:nvSpPr>
        <p:spPr/>
        <p:txBody>
          <a:bodyPr/>
          <a:lstStyle/>
          <a:p>
            <a:fld id="{F1E17A65-B4FE-47AF-B4E4-3608E96BAB3F}"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dirty="0" smtClean="0">
                <a:solidFill>
                  <a:srgbClr val="FF0000"/>
                </a:solidFill>
              </a:rPr>
              <a:t> b) Yabancı okullar:</a:t>
            </a:r>
            <a:r>
              <a:rPr lang="tr-TR" dirty="0" smtClean="0"/>
              <a:t> </a:t>
            </a:r>
          </a:p>
          <a:p>
            <a:pPr algn="l"/>
            <a:r>
              <a:rPr lang="tr-TR" dirty="0" smtClean="0"/>
              <a:t>1) Bakanlar Kurulunun izni ile yeni arazi edinebilir ve kapasitelerini en fazla beş misline kadar artırabilir. </a:t>
            </a:r>
          </a:p>
          <a:p>
            <a:pPr algn="l"/>
            <a:r>
              <a:rPr lang="tr-TR" dirty="0" smtClean="0"/>
              <a:t>2) Üzerinde kuruldukları araziler genişletilmemek şartı ve Bakanlığın izni ile mevcut arazi üzerindeki bina, öğrenci ve donanım kapasitelerini en çok bir mislini geçmemek üzere artırabilir veya yenileyebilir. </a:t>
            </a:r>
          </a:p>
          <a:p>
            <a:pPr algn="l"/>
            <a:endParaRPr lang="tr-TR" sz="4000" dirty="0"/>
          </a:p>
        </p:txBody>
      </p:sp>
      <p:sp>
        <p:nvSpPr>
          <p:cNvPr id="4" name="3 Veri Yer Tutucusu"/>
          <p:cNvSpPr>
            <a:spLocks noGrp="1"/>
          </p:cNvSpPr>
          <p:nvPr>
            <p:ph type="dt" sz="half" idx="10"/>
          </p:nvPr>
        </p:nvSpPr>
        <p:spPr/>
        <p:txBody>
          <a:bodyPr/>
          <a:lstStyle/>
          <a:p>
            <a:fld id="{2E80BA36-B646-4ECE-B38C-EE647A37D1E9}"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3600" dirty="0" smtClean="0"/>
              <a:t> 3) Mevcut binalarında ihtiyaç halinde valiliğin izni ile tadilat yapabilir. </a:t>
            </a:r>
          </a:p>
          <a:p>
            <a:pPr algn="l"/>
            <a:r>
              <a:rPr lang="tr-TR" sz="3600" dirty="0" smtClean="0"/>
              <a:t>4) Bu bentte belirtilenler dışında, yabancı okulların; binaları genişletilemez, şubeleri açılamaz, mevcut binalarının yerine kaim olmak üzere yeniden binalar inşa edilemez. Bu amaçla herhangi bir mülk edinilemez veya kiralanamaz. </a:t>
            </a:r>
          </a:p>
          <a:p>
            <a:pPr algn="l"/>
            <a:endParaRPr lang="tr-TR" sz="4000" dirty="0"/>
          </a:p>
        </p:txBody>
      </p:sp>
      <p:sp>
        <p:nvSpPr>
          <p:cNvPr id="4" name="3 Veri Yer Tutucusu"/>
          <p:cNvSpPr>
            <a:spLocks noGrp="1"/>
          </p:cNvSpPr>
          <p:nvPr>
            <p:ph type="dt" sz="half" idx="10"/>
          </p:nvPr>
        </p:nvSpPr>
        <p:spPr/>
        <p:txBody>
          <a:bodyPr/>
          <a:lstStyle/>
          <a:p>
            <a:fld id="{81EC02CC-DC14-4128-8FAB-C51F5AC6A6C4}"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4000" dirty="0" smtClean="0"/>
              <a:t> </a:t>
            </a:r>
            <a:r>
              <a:rPr lang="tr-TR" dirty="0" smtClean="0"/>
              <a:t>5) Yabancı okulların taşınmaz malları, kurucularının veya yetkililerinin önerisi ile Bakanlığa ya da kuruluş amaçları eğitim vermek olan 4721 sayılı Türk Medenî Kanununa göre kurulan vakıflara Bakanlar Kurulunun izni ile devredilebilir.</a:t>
            </a:r>
          </a:p>
          <a:p>
            <a:pPr algn="l"/>
            <a:r>
              <a:rPr lang="tr-TR" dirty="0" smtClean="0"/>
              <a:t> Devredilen bu kurumların yönetim, eğitim-öğretim özellikleri dikkate alınarak korunması yararlı görülenler Bakanlıkça tespit edilir. </a:t>
            </a:r>
            <a:endParaRPr lang="tr-TR" dirty="0"/>
          </a:p>
        </p:txBody>
      </p:sp>
      <p:sp>
        <p:nvSpPr>
          <p:cNvPr id="4" name="3 Veri Yer Tutucusu"/>
          <p:cNvSpPr>
            <a:spLocks noGrp="1"/>
          </p:cNvSpPr>
          <p:nvPr>
            <p:ph type="dt" sz="half" idx="10"/>
          </p:nvPr>
        </p:nvSpPr>
        <p:spPr/>
        <p:txBody>
          <a:bodyPr/>
          <a:lstStyle/>
          <a:p>
            <a:fld id="{57850805-136D-46A4-80A8-19C2209D5435}"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MİLLETLERARASI ÖZEL ÖĞRETİM KURUMLARI, YABANCI OKULLAR VE AZINLIK OKULLARI</a:t>
            </a:r>
            <a:r>
              <a:rPr lang="tr-TR" sz="2800" dirty="0" smtClean="0"/>
              <a:t/>
            </a:r>
            <a:br>
              <a:rPr lang="tr-TR" sz="2800" dirty="0" smtClean="0"/>
            </a:br>
            <a:r>
              <a:rPr lang="tr-TR" sz="2800" dirty="0" smtClean="0"/>
              <a:t>MADDE-5</a:t>
            </a:r>
            <a:endParaRPr lang="tr-TR" sz="2800" dirty="0"/>
          </a:p>
        </p:txBody>
      </p:sp>
      <p:sp>
        <p:nvSpPr>
          <p:cNvPr id="3" name="2 Alt Başlık"/>
          <p:cNvSpPr>
            <a:spLocks noGrp="1"/>
          </p:cNvSpPr>
          <p:nvPr>
            <p:ph type="subTitle" idx="1"/>
          </p:nvPr>
        </p:nvSpPr>
        <p:spPr>
          <a:xfrm>
            <a:off x="395536" y="1484784"/>
            <a:ext cx="8424936" cy="4824536"/>
          </a:xfrm>
        </p:spPr>
        <p:txBody>
          <a:bodyPr>
            <a:noAutofit/>
          </a:bodyPr>
          <a:lstStyle/>
          <a:p>
            <a:pPr algn="l"/>
            <a:r>
              <a:rPr lang="tr-TR" sz="2800" dirty="0" smtClean="0">
                <a:solidFill>
                  <a:srgbClr val="FF0000"/>
                </a:solidFill>
              </a:rPr>
              <a:t> c) Azınlık okulları: </a:t>
            </a:r>
          </a:p>
          <a:p>
            <a:pPr marL="514350" indent="-514350" algn="l">
              <a:buAutoNum type="arabicParenR"/>
            </a:pPr>
            <a:r>
              <a:rPr lang="tr-TR" sz="2800" dirty="0" smtClean="0"/>
              <a:t>23/8/1923 tarihli ve 340 sayılı Kanuna bağlı Antlaşmanın 40 ve 41 inci maddeleriyle ilgisi bulunan okulların özellik göstermesi gereken hususları yönetmelikle tespit edilir. </a:t>
            </a:r>
          </a:p>
          <a:p>
            <a:pPr marL="514350" indent="-514350" algn="l">
              <a:buAutoNum type="arabicParenR"/>
            </a:pPr>
            <a:r>
              <a:rPr lang="tr-TR" sz="2800" dirty="0" smtClean="0"/>
              <a:t>Bu yönetmelik, ilgili ülkelerin bu konulardaki mütekabil mevzuat ve uygulamaları dikkate alınmak suretiyle hazırlanır. Yönetmelikte belirtilmeyen hususlarda resmî okullar mevzuatı uygulanır. Bu okullarda yalnız kendi azınlığına mensup Türkiye Cumhuriyeti vatandaşlarının çocukları okuyabilir. </a:t>
            </a:r>
          </a:p>
          <a:p>
            <a:pPr algn="l"/>
            <a:endParaRPr lang="tr-TR" sz="2800" dirty="0"/>
          </a:p>
        </p:txBody>
      </p:sp>
      <p:sp>
        <p:nvSpPr>
          <p:cNvPr id="4" name="3 Veri Yer Tutucusu"/>
          <p:cNvSpPr>
            <a:spLocks noGrp="1"/>
          </p:cNvSpPr>
          <p:nvPr>
            <p:ph type="dt" sz="half" idx="10"/>
          </p:nvPr>
        </p:nvSpPr>
        <p:spPr/>
        <p:txBody>
          <a:bodyPr/>
          <a:lstStyle/>
          <a:p>
            <a:fld id="{998D6951-65D4-44DB-8CC3-FAA6DA657F5D}"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29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 KAPSAM</a:t>
            </a:r>
            <a:r>
              <a:rPr lang="tr-TR" sz="4000" dirty="0" smtClean="0"/>
              <a:t> MADDE-1</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a:t>Bu Kanun, Türkiye Cumhuriyeti uyruklu gerçek kişiler, özel hukuk tüzel kişileri veya özel hukuk hükümlerine göre yönetilen tüzel kişilerce açılan özel öğretim kurumları ile yabancılar tarafından açılmış bulunan özel öğretim kurumlarını kapsar. </a:t>
            </a:r>
          </a:p>
        </p:txBody>
      </p:sp>
      <p:sp>
        <p:nvSpPr>
          <p:cNvPr id="4" name="3 Veri Yer Tutucusu"/>
          <p:cNvSpPr>
            <a:spLocks noGrp="1"/>
          </p:cNvSpPr>
          <p:nvPr>
            <p:ph type="dt" sz="half" idx="10"/>
          </p:nvPr>
        </p:nvSpPr>
        <p:spPr/>
        <p:txBody>
          <a:bodyPr/>
          <a:lstStyle/>
          <a:p>
            <a:fld id="{BA288CB7-1F98-4751-B423-F7F8424058C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EĞİTİM – ÖĞRETİM  VE KURUMLARIN YÖNETİMİ </a:t>
            </a:r>
            <a:r>
              <a:rPr lang="tr-TR" sz="2800" dirty="0" smtClean="0"/>
              <a:t>MADDE-6</a:t>
            </a:r>
            <a:endParaRPr lang="tr-TR" sz="2800" dirty="0"/>
          </a:p>
        </p:txBody>
      </p:sp>
      <p:sp>
        <p:nvSpPr>
          <p:cNvPr id="3" name="2 Alt Başlık"/>
          <p:cNvSpPr>
            <a:spLocks noGrp="1"/>
          </p:cNvSpPr>
          <p:nvPr>
            <p:ph type="subTitle" idx="1"/>
          </p:nvPr>
        </p:nvSpPr>
        <p:spPr>
          <a:xfrm>
            <a:off x="251520" y="1340768"/>
            <a:ext cx="8640960" cy="5040560"/>
          </a:xfrm>
        </p:spPr>
        <p:txBody>
          <a:bodyPr>
            <a:noAutofit/>
          </a:bodyPr>
          <a:lstStyle/>
          <a:p>
            <a:pPr algn="l"/>
            <a:r>
              <a:rPr lang="tr-TR" b="1" dirty="0" smtClean="0"/>
              <a:t> </a:t>
            </a:r>
            <a:r>
              <a:rPr lang="tr-TR" dirty="0" smtClean="0"/>
              <a:t>Kurumlarda eğitim-öğretim ve yönetim, 1739 sayılı Milli Eğitim Temel Kanununda ifade edilen Türk Millî Eğitiminin genel amaç ve temel ilkelerine uygun olarak yürütülür. </a:t>
            </a:r>
          </a:p>
          <a:p>
            <a:pPr algn="l"/>
            <a:r>
              <a:rPr lang="tr-TR" dirty="0" smtClean="0"/>
              <a:t>Kurumlarda uygulanacak öğretim programı ve haftalık ders çizelgesi, resmî kurumlarda uygulanan </a:t>
            </a:r>
            <a:r>
              <a:rPr lang="tr-TR" dirty="0" err="1" smtClean="0"/>
              <a:t>usûl</a:t>
            </a:r>
            <a:r>
              <a:rPr lang="tr-TR" dirty="0" smtClean="0"/>
              <a:t> ve esaslar çerçevesinde belirlenir. Bakanlıkça uygun bulunması durumunda farklı öğretim programları ve haftalık ders çizelgesi de uygulanabilir. </a:t>
            </a:r>
            <a:endParaRPr lang="tr-TR" dirty="0"/>
          </a:p>
        </p:txBody>
      </p:sp>
      <p:sp>
        <p:nvSpPr>
          <p:cNvPr id="4" name="3 Veri Yer Tutucusu"/>
          <p:cNvSpPr>
            <a:spLocks noGrp="1"/>
          </p:cNvSpPr>
          <p:nvPr>
            <p:ph type="dt" sz="half" idx="10"/>
          </p:nvPr>
        </p:nvSpPr>
        <p:spPr/>
        <p:txBody>
          <a:bodyPr/>
          <a:lstStyle/>
          <a:p>
            <a:fld id="{41524C72-2D61-4F5E-9692-28A70300899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EĞİTİM – ÖĞRETİM  VE KURUMLARIN YÖNETİMİ </a:t>
            </a:r>
            <a:r>
              <a:rPr lang="tr-TR" sz="2800" dirty="0" smtClean="0"/>
              <a:t>MADDE-6</a:t>
            </a:r>
            <a:endParaRPr lang="tr-TR" sz="2800" dirty="0"/>
          </a:p>
        </p:txBody>
      </p:sp>
      <p:sp>
        <p:nvSpPr>
          <p:cNvPr id="3" name="2 Alt Başlık"/>
          <p:cNvSpPr>
            <a:spLocks noGrp="1"/>
          </p:cNvSpPr>
          <p:nvPr>
            <p:ph type="subTitle" idx="1"/>
          </p:nvPr>
        </p:nvSpPr>
        <p:spPr>
          <a:xfrm>
            <a:off x="539552" y="1628800"/>
            <a:ext cx="8136904" cy="4608512"/>
          </a:xfrm>
        </p:spPr>
        <p:txBody>
          <a:bodyPr>
            <a:noAutofit/>
          </a:bodyPr>
          <a:lstStyle/>
          <a:p>
            <a:pPr algn="l"/>
            <a:r>
              <a:rPr lang="tr-TR" sz="4000" dirty="0" smtClean="0"/>
              <a:t> Kurumun veya yönetimleri birleştirilen kurumların bir müdür tarafından yönetilmesi esastır. Yönetimleri birleştirilecek kurumlarla ilgili </a:t>
            </a:r>
            <a:r>
              <a:rPr lang="tr-TR" sz="4000" dirty="0" err="1" smtClean="0"/>
              <a:t>usûl</a:t>
            </a:r>
            <a:r>
              <a:rPr lang="tr-TR" sz="4000" dirty="0" smtClean="0"/>
              <a:t> ve esaslar yönetmelikle belirlenir. </a:t>
            </a:r>
          </a:p>
          <a:p>
            <a:pPr algn="l"/>
            <a:endParaRPr lang="tr-TR" sz="4000" dirty="0"/>
          </a:p>
        </p:txBody>
      </p:sp>
      <p:sp>
        <p:nvSpPr>
          <p:cNvPr id="4" name="3 Veri Yer Tutucusu"/>
          <p:cNvSpPr>
            <a:spLocks noGrp="1"/>
          </p:cNvSpPr>
          <p:nvPr>
            <p:ph type="dt" sz="half" idx="10"/>
          </p:nvPr>
        </p:nvSpPr>
        <p:spPr/>
        <p:txBody>
          <a:bodyPr/>
          <a:lstStyle/>
          <a:p>
            <a:fld id="{BD5B0E74-9D49-4046-954F-29E1F0A8944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EĞİTİM – ÖĞRETİM  VE KURUMLARIN YÖNETİMİ </a:t>
            </a:r>
            <a:r>
              <a:rPr lang="tr-TR" sz="2800" dirty="0" smtClean="0"/>
              <a:t>MADDE-6</a:t>
            </a:r>
            <a:endParaRPr lang="tr-TR" sz="2800" dirty="0"/>
          </a:p>
        </p:txBody>
      </p:sp>
      <p:sp>
        <p:nvSpPr>
          <p:cNvPr id="3" name="2 Alt Başlık"/>
          <p:cNvSpPr>
            <a:spLocks noGrp="1"/>
          </p:cNvSpPr>
          <p:nvPr>
            <p:ph type="subTitle" idx="1"/>
          </p:nvPr>
        </p:nvSpPr>
        <p:spPr>
          <a:xfrm>
            <a:off x="179512" y="1340768"/>
            <a:ext cx="8712968" cy="5112568"/>
          </a:xfrm>
        </p:spPr>
        <p:txBody>
          <a:bodyPr>
            <a:noAutofit/>
          </a:bodyPr>
          <a:lstStyle/>
          <a:p>
            <a:pPr algn="l"/>
            <a:r>
              <a:rPr lang="tr-TR" dirty="0" smtClean="0"/>
              <a:t> Bir kimse birden fazla kurumun kurucusu olabilir. Gerekli nitelikleri taşıyan kurucu/kurucu temsilcisi, kurumun müdürü de olabilir. </a:t>
            </a:r>
          </a:p>
          <a:p>
            <a:pPr algn="l"/>
            <a:r>
              <a:rPr lang="tr-TR" dirty="0" smtClean="0"/>
              <a:t>Üzerinde müdürlük görevi bulunmayan kurucu/kurucu temsilcisi, kurumun eğitim-öğretimine ve bunlarla ilgili yönetim işlerine karışamaz. </a:t>
            </a:r>
          </a:p>
          <a:p>
            <a:pPr algn="l"/>
            <a:r>
              <a:rPr lang="tr-TR" dirty="0" smtClean="0"/>
              <a:t>Bünyesinde birden fazla kurum bulunduran kurumlara genel müdür ve genel müdür yardımcısı atanabilir. </a:t>
            </a:r>
            <a:endParaRPr lang="tr-TR" dirty="0"/>
          </a:p>
        </p:txBody>
      </p:sp>
      <p:sp>
        <p:nvSpPr>
          <p:cNvPr id="4" name="3 Veri Yer Tutucusu"/>
          <p:cNvSpPr>
            <a:spLocks noGrp="1"/>
          </p:cNvSpPr>
          <p:nvPr>
            <p:ph type="dt" sz="half" idx="10"/>
          </p:nvPr>
        </p:nvSpPr>
        <p:spPr/>
        <p:txBody>
          <a:bodyPr/>
          <a:lstStyle/>
          <a:p>
            <a:fld id="{24CA0CC1-D54B-4320-8925-01FE4775FF0B}"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467544" y="1340768"/>
            <a:ext cx="8064896" cy="5112568"/>
          </a:xfrm>
        </p:spPr>
        <p:txBody>
          <a:bodyPr>
            <a:noAutofit/>
          </a:bodyPr>
          <a:lstStyle/>
          <a:p>
            <a:pPr algn="l"/>
            <a:r>
              <a:rPr lang="tr-TR" dirty="0" smtClean="0"/>
              <a:t>  </a:t>
            </a:r>
            <a:r>
              <a:rPr lang="tr-TR" sz="4000" dirty="0" smtClean="0"/>
              <a:t>Kurumların eğitim-öğretim ve yönetim hizmetlerinin, asıl görevi bu kurumlarda olan yönetici ve eğitim-öğretim elemanları ile yürütülmesi esastır. </a:t>
            </a:r>
            <a:endParaRPr lang="tr-TR" sz="4000" dirty="0"/>
          </a:p>
        </p:txBody>
      </p:sp>
      <p:sp>
        <p:nvSpPr>
          <p:cNvPr id="4" name="3 Veri Yer Tutucusu"/>
          <p:cNvSpPr>
            <a:spLocks noGrp="1"/>
          </p:cNvSpPr>
          <p:nvPr>
            <p:ph type="dt" sz="half" idx="10"/>
          </p:nvPr>
        </p:nvSpPr>
        <p:spPr/>
        <p:txBody>
          <a:bodyPr/>
          <a:lstStyle/>
          <a:p>
            <a:fld id="{0EC11A4C-3632-4ACD-858A-DE9AC9F031D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395536" y="1340768"/>
            <a:ext cx="8352928" cy="5112568"/>
          </a:xfrm>
        </p:spPr>
        <p:txBody>
          <a:bodyPr>
            <a:noAutofit/>
          </a:bodyPr>
          <a:lstStyle/>
          <a:p>
            <a:pPr algn="l"/>
            <a:r>
              <a:rPr lang="tr-TR" dirty="0" smtClean="0"/>
              <a:t>  Bir kurumun öğretime başladığı tarihten itibaren mevcut ders saati sayısının, kuruluş sırasında üçte birinin, kuruluşundan üç yıl sonra da en az üçte ikisinin asıl görevi bu kurumlarda olan öğretmen, uzman öğretici veya usta öğreticiler tarafından okutulması zorunludur. </a:t>
            </a:r>
            <a:endParaRPr lang="tr-TR" dirty="0"/>
          </a:p>
        </p:txBody>
      </p:sp>
      <p:sp>
        <p:nvSpPr>
          <p:cNvPr id="4" name="3 Veri Yer Tutucusu"/>
          <p:cNvSpPr>
            <a:spLocks noGrp="1"/>
          </p:cNvSpPr>
          <p:nvPr>
            <p:ph type="dt" sz="half" idx="10"/>
          </p:nvPr>
        </p:nvSpPr>
        <p:spPr/>
        <p:txBody>
          <a:bodyPr/>
          <a:lstStyle/>
          <a:p>
            <a:fld id="{5475CB76-A6F0-4A15-A8F7-45569A21E42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827584" y="1340768"/>
            <a:ext cx="7776864" cy="5112568"/>
          </a:xfrm>
        </p:spPr>
        <p:txBody>
          <a:bodyPr>
            <a:noAutofit/>
          </a:bodyPr>
          <a:lstStyle/>
          <a:p>
            <a:pPr algn="l"/>
            <a:r>
              <a:rPr lang="tr-TR" dirty="0" smtClean="0"/>
              <a:t>  Kurumların yöneticilik ve eğitim-öğretim hizmetlerinde, en az dengi resmî öğretim kurumlarına atanabilmek için gerekli nitelik ve şartları taşıyanlar, resmî dengi bulunmayan kurumların yöneticilik ve eğitim-öğretim hizmetlerinde ise yönetmelikle belirtilen nitelik ve şartları taşıyanlar görevlendirilir. </a:t>
            </a:r>
            <a:endParaRPr lang="tr-TR" dirty="0"/>
          </a:p>
        </p:txBody>
      </p:sp>
      <p:sp>
        <p:nvSpPr>
          <p:cNvPr id="4" name="3 Veri Yer Tutucusu"/>
          <p:cNvSpPr>
            <a:spLocks noGrp="1"/>
          </p:cNvSpPr>
          <p:nvPr>
            <p:ph type="dt" sz="half" idx="10"/>
          </p:nvPr>
        </p:nvSpPr>
        <p:spPr/>
        <p:txBody>
          <a:bodyPr/>
          <a:lstStyle/>
          <a:p>
            <a:fld id="{10EFB995-EFC8-463A-B6FD-2506A86511A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395536" y="1340768"/>
            <a:ext cx="8496944" cy="5112568"/>
          </a:xfrm>
        </p:spPr>
        <p:txBody>
          <a:bodyPr>
            <a:noAutofit/>
          </a:bodyPr>
          <a:lstStyle/>
          <a:p>
            <a:pPr algn="l"/>
            <a:r>
              <a:rPr lang="tr-TR" dirty="0" smtClean="0"/>
              <a:t>  İhtiyaç halinde, resmî okullarda görevli öğretmenlere asıl görevlerini aksatmamak ve aylık karşılığı okutmakla yükümlü bulunduğu haftalık ders saati sayısını doldurmaları kaydı ve çalıştıkları kurumların izni ile sadece okullarda, aylık karşılığı okutmakla yükümlü bulunduğu haftalık ders saati sayısının yarısı kadar ücretli ders verilebilir.</a:t>
            </a:r>
          </a:p>
          <a:p>
            <a:pPr algn="l"/>
            <a:r>
              <a:rPr lang="tr-TR" b="1" dirty="0" smtClean="0"/>
              <a:t>(Mülga ikinci cümle: 1/3/2014-6528/14 md.) </a:t>
            </a:r>
            <a:endParaRPr lang="tr-TR" dirty="0"/>
          </a:p>
        </p:txBody>
      </p:sp>
      <p:sp>
        <p:nvSpPr>
          <p:cNvPr id="4" name="3 Veri Yer Tutucusu"/>
          <p:cNvSpPr>
            <a:spLocks noGrp="1"/>
          </p:cNvSpPr>
          <p:nvPr>
            <p:ph type="dt" sz="half" idx="10"/>
          </p:nvPr>
        </p:nvSpPr>
        <p:spPr/>
        <p:txBody>
          <a:bodyPr/>
          <a:lstStyle/>
          <a:p>
            <a:fld id="{5E000AB6-2C78-4C5B-ACA6-40147DF35CF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683568" y="1340768"/>
            <a:ext cx="7920880" cy="5112568"/>
          </a:xfrm>
        </p:spPr>
        <p:txBody>
          <a:bodyPr>
            <a:noAutofit/>
          </a:bodyPr>
          <a:lstStyle/>
          <a:p>
            <a:pPr algn="l"/>
            <a:r>
              <a:rPr lang="tr-TR" dirty="0" smtClean="0"/>
              <a:t>  Uzman öğretici, usta öğretici ve öğretmenlik yapma nitelik ve şartlarını taşıyan diğer Devlet memurlarına, ilgili birimlerin izniyle haftada on saati geçmemek üzere ücretli ders görevi verilebilir. </a:t>
            </a:r>
          </a:p>
          <a:p>
            <a:pPr algn="l"/>
            <a:r>
              <a:rPr lang="tr-TR" dirty="0" smtClean="0"/>
              <a:t>Ders saati ücretli olarak görevlendirileceklerle ilgili diğer hususlar yönetmelikle belirlenir. </a:t>
            </a:r>
            <a:endParaRPr lang="tr-TR" dirty="0"/>
          </a:p>
        </p:txBody>
      </p:sp>
      <p:sp>
        <p:nvSpPr>
          <p:cNvPr id="4" name="3 Veri Yer Tutucusu"/>
          <p:cNvSpPr>
            <a:spLocks noGrp="1"/>
          </p:cNvSpPr>
          <p:nvPr>
            <p:ph type="dt" sz="half" idx="10"/>
          </p:nvPr>
        </p:nvSpPr>
        <p:spPr/>
        <p:txBody>
          <a:bodyPr/>
          <a:lstStyle/>
          <a:p>
            <a:fld id="{CE2E9094-C2C4-496D-8FBC-E86276C44D53}"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755576" y="1196752"/>
            <a:ext cx="7848872" cy="5112568"/>
          </a:xfrm>
        </p:spPr>
        <p:txBody>
          <a:bodyPr>
            <a:noAutofit/>
          </a:bodyPr>
          <a:lstStyle/>
          <a:p>
            <a:pPr algn="l"/>
            <a:r>
              <a:rPr lang="tr-TR" dirty="0" smtClean="0"/>
              <a:t>  Kurumların müdürleri, kurucu/kurucu temsilcisi tarafından; diğer yönetici ve öğretmen, uzman öğretici ve usta öğreticileri ise müdürlerince seçilir ve çalışma izinleri valiliğin iznine sunulur. Valiliğin izni alınmadan müdür ile diğer yönetici, öğretmen, uzman öğretici ve usta öğreticiler işe başlatılamaz. </a:t>
            </a:r>
          </a:p>
          <a:p>
            <a:pPr algn="l"/>
            <a:endParaRPr lang="tr-TR" dirty="0"/>
          </a:p>
        </p:txBody>
      </p:sp>
      <p:sp>
        <p:nvSpPr>
          <p:cNvPr id="4" name="3 Veri Yer Tutucusu"/>
          <p:cNvSpPr>
            <a:spLocks noGrp="1"/>
          </p:cNvSpPr>
          <p:nvPr>
            <p:ph type="dt" sz="half" idx="10"/>
          </p:nvPr>
        </p:nvSpPr>
        <p:spPr/>
        <p:txBody>
          <a:bodyPr/>
          <a:lstStyle/>
          <a:p>
            <a:fld id="{BAA53774-BD7E-44EE-AEC3-7517A533BC85}"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467544" y="1340768"/>
            <a:ext cx="8064896" cy="5112568"/>
          </a:xfrm>
        </p:spPr>
        <p:txBody>
          <a:bodyPr>
            <a:noAutofit/>
          </a:bodyPr>
          <a:lstStyle/>
          <a:p>
            <a:pPr algn="l"/>
            <a:r>
              <a:rPr lang="tr-TR" dirty="0" smtClean="0"/>
              <a:t>  Gerekli şartları taşıyan yönetici, öğretmen, uzman öğretici ve usta öğreticiler için valilikçe çalışma izni düzenlenir. Çalışma izninin iptali yine valilikçe yapılır. </a:t>
            </a:r>
          </a:p>
          <a:p>
            <a:pPr algn="l"/>
            <a:r>
              <a:rPr lang="tr-TR" dirty="0" smtClean="0"/>
              <a:t>Bu Kanun kapsamında çalışacak yabancılar, 4817 sayılı Yabancıların Çalışma İzinleri Hakkında Kanun hükümleri doğrultusunda görevlendirilir. </a:t>
            </a:r>
            <a:endParaRPr lang="tr-TR" dirty="0"/>
          </a:p>
        </p:txBody>
      </p:sp>
      <p:sp>
        <p:nvSpPr>
          <p:cNvPr id="4" name="3 Veri Yer Tutucusu"/>
          <p:cNvSpPr>
            <a:spLocks noGrp="1"/>
          </p:cNvSpPr>
          <p:nvPr>
            <p:ph type="dt" sz="half" idx="10"/>
          </p:nvPr>
        </p:nvSpPr>
        <p:spPr/>
        <p:txBody>
          <a:bodyPr/>
          <a:lstStyle/>
          <a:p>
            <a:fld id="{CF4869A5-F09F-4EFB-A29C-E7C8D7B47876}"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39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t> </a:t>
            </a:r>
            <a:r>
              <a:rPr lang="tr-TR" dirty="0">
                <a:solidFill>
                  <a:srgbClr val="FF0000"/>
                </a:solidFill>
              </a:rPr>
              <a:t>Bu Kanunda geçen; </a:t>
            </a:r>
          </a:p>
          <a:p>
            <a:pPr algn="l"/>
            <a:r>
              <a:rPr lang="tr-TR" dirty="0">
                <a:solidFill>
                  <a:srgbClr val="FF0000"/>
                </a:solidFill>
              </a:rPr>
              <a:t>a) Bakanlık: </a:t>
            </a:r>
            <a:r>
              <a:rPr lang="tr-TR" dirty="0"/>
              <a:t>Millî Eğitim Bakanlığını, </a:t>
            </a:r>
          </a:p>
          <a:p>
            <a:pPr algn="l"/>
            <a:r>
              <a:rPr lang="tr-TR" dirty="0">
                <a:solidFill>
                  <a:srgbClr val="FF0000"/>
                </a:solidFill>
              </a:rPr>
              <a:t>b) Kurum: </a:t>
            </a:r>
            <a:r>
              <a:rPr lang="tr-TR" dirty="0"/>
              <a:t>Okul öncesi eğitim, ilköğretim, ortaöğretim, özel eğitim okulları ile çeşitli kursları, uzaktan öğretim yapan kuruluşları, (...)</a:t>
            </a:r>
            <a:r>
              <a:rPr lang="tr-TR" i="1" baseline="30000" dirty="0"/>
              <a:t>(1)</a:t>
            </a:r>
            <a:r>
              <a:rPr lang="tr-TR" dirty="0"/>
              <a:t>, motorlu taşıt sürücüleri kursları, hizmet içi eğitim merkezleri, öğrenci etüt eğitim merkezleri, özel eğitim ve rehabilitasyon merkezleri ile benzeri özel öğretim kurumlarını,</a:t>
            </a:r>
          </a:p>
        </p:txBody>
      </p:sp>
      <p:sp>
        <p:nvSpPr>
          <p:cNvPr id="4" name="3 Veri Yer Tutucusu"/>
          <p:cNvSpPr>
            <a:spLocks noGrp="1"/>
          </p:cNvSpPr>
          <p:nvPr>
            <p:ph type="dt" sz="half" idx="10"/>
          </p:nvPr>
        </p:nvSpPr>
        <p:spPr/>
        <p:txBody>
          <a:bodyPr/>
          <a:lstStyle/>
          <a:p>
            <a:fld id="{4B818740-F2BF-49EF-ACEB-D37F9050B553}"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179512" y="1340768"/>
            <a:ext cx="8712968" cy="5112568"/>
          </a:xfrm>
        </p:spPr>
        <p:txBody>
          <a:bodyPr>
            <a:noAutofit/>
          </a:bodyPr>
          <a:lstStyle/>
          <a:p>
            <a:pPr algn="l"/>
            <a:r>
              <a:rPr lang="tr-TR" dirty="0" smtClean="0"/>
              <a:t>  </a:t>
            </a:r>
            <a:r>
              <a:rPr lang="tr-TR" dirty="0" err="1" smtClean="0"/>
              <a:t>Türkçe'den</a:t>
            </a:r>
            <a:r>
              <a:rPr lang="tr-TR" dirty="0" smtClean="0"/>
              <a:t> başka dille öğretim yapan ve yabancılar tarafından açılmış bulunan okulların kurucuları ile müdürleri, Türkiye Cumhuriyeti uyruklu, Türkçe veya Türkçe kültür dersleri öğretmenliği yapma niteliğini taşıyan ve öğretim dilini bilenlerden birini, Türk müdür başyardımcısı olarak çalışma izni düzenlenmek üzere valiliğe önerir. </a:t>
            </a:r>
            <a:endParaRPr lang="tr-TR" dirty="0"/>
          </a:p>
        </p:txBody>
      </p:sp>
      <p:sp>
        <p:nvSpPr>
          <p:cNvPr id="4" name="3 Veri Yer Tutucusu"/>
          <p:cNvSpPr>
            <a:spLocks noGrp="1"/>
          </p:cNvSpPr>
          <p:nvPr>
            <p:ph type="dt" sz="half" idx="10"/>
          </p:nvPr>
        </p:nvSpPr>
        <p:spPr/>
        <p:txBody>
          <a:bodyPr/>
          <a:lstStyle/>
          <a:p>
            <a:fld id="{C9E88CA8-033F-4DA2-A1A4-8B1C604BD0D9}"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40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152127"/>
          </a:xfrm>
        </p:spPr>
        <p:txBody>
          <a:bodyPr>
            <a:noAutofit/>
          </a:bodyPr>
          <a:lstStyle/>
          <a:p>
            <a:r>
              <a:rPr lang="tr-TR" sz="2800" b="1" dirty="0" smtClean="0">
                <a:solidFill>
                  <a:srgbClr val="FF0000"/>
                </a:solidFill>
              </a:rPr>
              <a:t>PERSONEL İŞLERİ </a:t>
            </a:r>
            <a:r>
              <a:rPr lang="tr-TR" sz="2800" dirty="0" smtClean="0"/>
              <a:t>MADDE-8</a:t>
            </a:r>
            <a:endParaRPr lang="tr-TR" sz="2800" dirty="0"/>
          </a:p>
        </p:txBody>
      </p:sp>
      <p:sp>
        <p:nvSpPr>
          <p:cNvPr id="3" name="2 Alt Başlık"/>
          <p:cNvSpPr>
            <a:spLocks noGrp="1"/>
          </p:cNvSpPr>
          <p:nvPr>
            <p:ph type="subTitle" idx="1"/>
          </p:nvPr>
        </p:nvSpPr>
        <p:spPr>
          <a:xfrm>
            <a:off x="755576" y="1340768"/>
            <a:ext cx="7632848" cy="5112568"/>
          </a:xfrm>
        </p:spPr>
        <p:txBody>
          <a:bodyPr>
            <a:noAutofit/>
          </a:bodyPr>
          <a:lstStyle/>
          <a:p>
            <a:pPr algn="l"/>
            <a:r>
              <a:rPr lang="tr-TR" dirty="0" smtClean="0"/>
              <a:t>  Öğretim dilini bilen Türkçe veya Türkçe kültür dersleri öğretmeni bulunmaması hâlinde, okulun öğretim dilinde özel alan eğitimi görmüş, Türkiye Cumhuriyeti uyruklu öğretmenlere de bu görev verilebilir. </a:t>
            </a:r>
          </a:p>
          <a:p>
            <a:pPr algn="l"/>
            <a:r>
              <a:rPr lang="tr-TR" dirty="0" smtClean="0"/>
              <a:t>Bu öneriyi, uyarıya rağmen bir ay içinde yapmayan okulların Türk müdür başyardımcılarını, yukarıdaki şartları taşıyan öğretmenler arasından valilik seçer ve işe başlatır. </a:t>
            </a:r>
            <a:endParaRPr lang="tr-TR" dirty="0"/>
          </a:p>
        </p:txBody>
      </p:sp>
      <p:sp>
        <p:nvSpPr>
          <p:cNvPr id="4" name="3 Veri Yer Tutucusu"/>
          <p:cNvSpPr>
            <a:spLocks noGrp="1"/>
          </p:cNvSpPr>
          <p:nvPr>
            <p:ph type="dt" sz="half" idx="10"/>
          </p:nvPr>
        </p:nvSpPr>
        <p:spPr/>
        <p:txBody>
          <a:bodyPr/>
          <a:lstStyle/>
          <a:p>
            <a:fld id="{E3A6BEC0-7D2D-42A7-B260-35B075A146F7}"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41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9552" y="1628800"/>
            <a:ext cx="8136904" cy="4608512"/>
          </a:xfrm>
        </p:spPr>
        <p:txBody>
          <a:bodyPr>
            <a:noAutofit/>
          </a:bodyPr>
          <a:lstStyle/>
          <a:p>
            <a:pPr algn="l"/>
            <a:r>
              <a:rPr lang="tr-TR" sz="4000" dirty="0" smtClean="0"/>
              <a:t> </a:t>
            </a:r>
            <a:endParaRPr lang="tr-TR" sz="4000" dirty="0"/>
          </a:p>
        </p:txBody>
      </p:sp>
      <p:sp>
        <p:nvSpPr>
          <p:cNvPr id="4" name="3 Başlık"/>
          <p:cNvSpPr>
            <a:spLocks noGrp="1"/>
          </p:cNvSpPr>
          <p:nvPr>
            <p:ph type="ctrTitle"/>
          </p:nvPr>
        </p:nvSpPr>
        <p:spPr>
          <a:xfrm>
            <a:off x="685800" y="620688"/>
            <a:ext cx="7772400" cy="5184575"/>
          </a:xfrm>
        </p:spPr>
        <p:txBody>
          <a:bodyPr>
            <a:normAutofit fontScale="90000"/>
          </a:bodyPr>
          <a:lstStyle/>
          <a:p>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smtClean="0">
                <a:solidFill>
                  <a:srgbClr val="FF0000"/>
                </a:solidFill>
              </a:rPr>
              <a:t/>
            </a:r>
            <a:br>
              <a:rPr lang="tr-TR" smtClean="0">
                <a:solidFill>
                  <a:srgbClr val="FF0000"/>
                </a:solidFill>
              </a:rPr>
            </a:br>
            <a:r>
              <a:rPr lang="tr-TR" sz="6000" smtClean="0">
                <a:solidFill>
                  <a:srgbClr val="FF0000"/>
                </a:solidFill>
              </a:rPr>
              <a:t>İLGİNİZE </a:t>
            </a:r>
            <a:r>
              <a:rPr lang="tr-TR" sz="6000" dirty="0" smtClean="0">
                <a:solidFill>
                  <a:srgbClr val="FF0000"/>
                </a:solidFill>
              </a:rPr>
              <a:t>TEŞEKKÜR EDER</a:t>
            </a:r>
            <a:br>
              <a:rPr lang="tr-TR" sz="6000" dirty="0" smtClean="0">
                <a:solidFill>
                  <a:srgbClr val="FF0000"/>
                </a:solidFill>
              </a:rPr>
            </a:br>
            <a:r>
              <a:rPr lang="tr-TR" sz="6000" smtClean="0">
                <a:solidFill>
                  <a:srgbClr val="FF0000"/>
                </a:solidFill>
              </a:rPr>
              <a:t>BAŞARILAR DİLERİM</a:t>
            </a:r>
            <a:br>
              <a:rPr lang="tr-TR" sz="6000" smtClean="0">
                <a:solidFill>
                  <a:srgbClr val="FF0000"/>
                </a:solidFill>
              </a:rPr>
            </a:br>
            <a:r>
              <a:rPr lang="tr-TR" sz="6700" smtClean="0">
                <a:solidFill>
                  <a:srgbClr val="FF0000"/>
                </a:solidFill>
              </a:rPr>
              <a:t/>
            </a:r>
            <a:br>
              <a:rPr lang="tr-TR" sz="6700" smtClean="0">
                <a:solidFill>
                  <a:srgbClr val="FF0000"/>
                </a:solidFill>
              </a:rPr>
            </a:br>
            <a:r>
              <a:rPr lang="tr-TR" sz="3100" smtClean="0"/>
              <a:t>ARİF </a:t>
            </a:r>
            <a:r>
              <a:rPr lang="tr-TR" sz="3100" dirty="0" smtClean="0"/>
              <a:t>DEDE</a:t>
            </a:r>
            <a:br>
              <a:rPr lang="tr-TR" sz="3100" dirty="0" smtClean="0"/>
            </a:br>
            <a:r>
              <a:rPr lang="tr-TR" sz="3100" dirty="0" smtClean="0"/>
              <a:t>EĞİTİM UZMANI</a:t>
            </a:r>
            <a:br>
              <a:rPr lang="tr-TR" sz="3100" dirty="0" smtClean="0"/>
            </a:br>
            <a:r>
              <a:rPr lang="tr-TR" sz="3100" dirty="0" smtClean="0">
                <a:hlinkClick r:id="rId2"/>
              </a:rPr>
              <a:t>www.</a:t>
            </a:r>
            <a:r>
              <a:rPr lang="tr-TR" sz="3100" dirty="0" err="1" smtClean="0">
                <a:hlinkClick r:id="rId2"/>
              </a:rPr>
              <a:t>arifdede</a:t>
            </a:r>
            <a:r>
              <a:rPr lang="tr-TR" sz="3100" dirty="0" smtClean="0">
                <a:hlinkClick r:id="rId2"/>
              </a:rPr>
              <a:t>.</a:t>
            </a:r>
            <a:r>
              <a:rPr lang="tr-TR" sz="3100" dirty="0" err="1" smtClean="0">
                <a:hlinkClick r:id="rId2"/>
              </a:rPr>
              <a:t>info</a:t>
            </a:r>
            <a:r>
              <a:rPr lang="tr-TR" sz="3100" dirty="0" smtClean="0"/>
              <a:t/>
            </a:r>
            <a:br>
              <a:rPr lang="tr-TR" sz="3100" dirty="0" smtClean="0"/>
            </a:br>
            <a:r>
              <a:rPr lang="tr-TR" sz="3100" dirty="0" err="1" smtClean="0"/>
              <a:t>dedearif</a:t>
            </a:r>
            <a:r>
              <a:rPr lang="tr-TR" sz="3100" dirty="0" smtClean="0"/>
              <a:t>@</a:t>
            </a:r>
            <a:r>
              <a:rPr lang="tr-TR" sz="3100" dirty="0" err="1" smtClean="0"/>
              <a:t>mynet</a:t>
            </a:r>
            <a:r>
              <a:rPr lang="tr-TR" sz="3100" dirty="0" smtClean="0"/>
              <a:t>.com</a:t>
            </a:r>
            <a:br>
              <a:rPr lang="tr-TR" sz="3100" dirty="0" smtClean="0"/>
            </a:br>
            <a:r>
              <a:rPr lang="tr-TR" dirty="0" smtClean="0"/>
              <a:t/>
            </a:r>
            <a:br>
              <a:rPr lang="tr-TR" dirty="0" smtClean="0"/>
            </a:br>
            <a:r>
              <a:rPr lang="tr-TR" dirty="0" smtClean="0"/>
              <a:t/>
            </a:r>
            <a:br>
              <a:rPr lang="tr-TR" dirty="0" smtClean="0"/>
            </a:br>
            <a:endParaRPr lang="tr-TR" dirty="0"/>
          </a:p>
        </p:txBody>
      </p:sp>
      <p:sp>
        <p:nvSpPr>
          <p:cNvPr id="5" name="4 Veri Yer Tutucusu"/>
          <p:cNvSpPr>
            <a:spLocks noGrp="1"/>
          </p:cNvSpPr>
          <p:nvPr>
            <p:ph type="dt" sz="half" idx="10"/>
          </p:nvPr>
        </p:nvSpPr>
        <p:spPr/>
        <p:txBody>
          <a:bodyPr/>
          <a:lstStyle/>
          <a:p>
            <a:fld id="{AC835C35-0364-4FA2-9C2B-880B23D985AC}" type="datetime1">
              <a:rPr lang="tr-TR" smtClean="0"/>
              <a:t>07.07.2016</a:t>
            </a:fld>
            <a:endParaRPr lang="tr-TR"/>
          </a:p>
        </p:txBody>
      </p:sp>
      <p:sp>
        <p:nvSpPr>
          <p:cNvPr id="6" name="5 Slayt Numarası Yer Tutucusu"/>
          <p:cNvSpPr>
            <a:spLocks noGrp="1"/>
          </p:cNvSpPr>
          <p:nvPr>
            <p:ph type="sldNum" sz="quarter" idx="12"/>
          </p:nvPr>
        </p:nvSpPr>
        <p:spPr/>
        <p:txBody>
          <a:bodyPr/>
          <a:lstStyle/>
          <a:p>
            <a:fld id="{7BDC01A0-1908-4DF6-BDD5-44FDDCFFF6E3}" type="slidenum">
              <a:rPr lang="tr-TR" smtClean="0"/>
              <a:pPr/>
              <a:t>42</a:t>
            </a:fld>
            <a:endParaRPr lang="tr-TR"/>
          </a:p>
        </p:txBody>
      </p:sp>
      <p:sp>
        <p:nvSpPr>
          <p:cNvPr id="7" name="6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solidFill>
                  <a:srgbClr val="FF0000"/>
                </a:solidFill>
              </a:rPr>
              <a:t> </a:t>
            </a:r>
            <a:r>
              <a:rPr lang="tr-TR" dirty="0">
                <a:solidFill>
                  <a:srgbClr val="FF0000"/>
                </a:solidFill>
              </a:rPr>
              <a:t>c) </a:t>
            </a:r>
            <a:r>
              <a:rPr lang="tr-TR" b="1" dirty="0">
                <a:solidFill>
                  <a:srgbClr val="FF0000"/>
                </a:solidFill>
              </a:rPr>
              <a:t>(Değişik: 1/3/2014-6528/9 md.)</a:t>
            </a:r>
            <a:r>
              <a:rPr lang="tr-TR" dirty="0">
                <a:solidFill>
                  <a:srgbClr val="FF0000"/>
                </a:solidFill>
              </a:rPr>
              <a:t> Okul</a:t>
            </a:r>
            <a:r>
              <a:rPr lang="tr-TR" dirty="0" smtClean="0">
                <a:solidFill>
                  <a:srgbClr val="FF0000"/>
                </a:solidFill>
              </a:rPr>
              <a:t>:</a:t>
            </a:r>
          </a:p>
          <a:p>
            <a:pPr algn="l"/>
            <a:r>
              <a:rPr lang="tr-TR" dirty="0" smtClean="0"/>
              <a:t> </a:t>
            </a:r>
            <a:r>
              <a:rPr lang="tr-TR" dirty="0"/>
              <a:t>Özel eğitim, okul öncesi, ilkokul, ortaokul ve ortaöğretim ile Bakanlıkça dönüşüm programına alınan kurumlardan 2018-2019 eğitim-öğretim yılının sonuna kadar faaliyetleri devam eden ortaöğretim özel okulları,</a:t>
            </a:r>
          </a:p>
          <a:p>
            <a:pPr algn="l"/>
            <a:r>
              <a:rPr lang="tr-TR" dirty="0">
                <a:solidFill>
                  <a:srgbClr val="FF0000"/>
                </a:solidFill>
              </a:rPr>
              <a:t>d) Yabancı okullar:</a:t>
            </a:r>
            <a:r>
              <a:rPr lang="tr-TR" dirty="0"/>
              <a:t> Yabancılar tarafından açılmış özel okulları, </a:t>
            </a:r>
          </a:p>
          <a:p>
            <a:pPr algn="l"/>
            <a:endParaRPr lang="tr-TR" dirty="0"/>
          </a:p>
        </p:txBody>
      </p:sp>
      <p:sp>
        <p:nvSpPr>
          <p:cNvPr id="4" name="3 Veri Yer Tutucusu"/>
          <p:cNvSpPr>
            <a:spLocks noGrp="1"/>
          </p:cNvSpPr>
          <p:nvPr>
            <p:ph type="dt" sz="half" idx="10"/>
          </p:nvPr>
        </p:nvSpPr>
        <p:spPr/>
        <p:txBody>
          <a:bodyPr/>
          <a:lstStyle/>
          <a:p>
            <a:fld id="{92AF1694-F3B9-44F6-B8EA-B1C8C77B728E}"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solidFill>
                  <a:srgbClr val="FF0000"/>
                </a:solidFill>
              </a:rPr>
              <a:t> </a:t>
            </a:r>
            <a:r>
              <a:rPr lang="tr-TR" dirty="0">
                <a:solidFill>
                  <a:srgbClr val="FF0000"/>
                </a:solidFill>
              </a:rPr>
              <a:t>e) Azınlık okulları: </a:t>
            </a:r>
            <a:r>
              <a:rPr lang="tr-TR" dirty="0"/>
              <a:t>Rum, Ermeni ve Musevî azınlıklar tarafından kurulmuş, Lozan Antlaşması ile güvence altına alınmış ve kendi azınlığına mensup Türkiye Cumhuriyeti uyruklu öğrencilerin devam ettiği okul öncesi eğitim, ilköğretim ve ortaöğretim özel okullarını, </a:t>
            </a:r>
            <a:endParaRPr lang="tr-TR" dirty="0" smtClean="0"/>
          </a:p>
          <a:p>
            <a:pPr algn="l"/>
            <a:endParaRPr lang="tr-TR" dirty="0"/>
          </a:p>
          <a:p>
            <a:pPr algn="l"/>
            <a:r>
              <a:rPr lang="tr-TR" dirty="0">
                <a:solidFill>
                  <a:srgbClr val="FF0000"/>
                </a:solidFill>
              </a:rPr>
              <a:t>f) </a:t>
            </a:r>
            <a:r>
              <a:rPr lang="tr-TR" b="1" dirty="0">
                <a:solidFill>
                  <a:srgbClr val="FF0000"/>
                </a:solidFill>
              </a:rPr>
              <a:t>(Mülga: 1/3/2014-6528/9 md.)</a:t>
            </a:r>
            <a:endParaRPr lang="tr-TR" dirty="0">
              <a:solidFill>
                <a:srgbClr val="FF0000"/>
              </a:solidFill>
            </a:endParaRPr>
          </a:p>
          <a:p>
            <a:pPr algn="l"/>
            <a:endParaRPr lang="tr-TR" dirty="0"/>
          </a:p>
        </p:txBody>
      </p:sp>
      <p:sp>
        <p:nvSpPr>
          <p:cNvPr id="4" name="3 Veri Yer Tutucusu"/>
          <p:cNvSpPr>
            <a:spLocks noGrp="1"/>
          </p:cNvSpPr>
          <p:nvPr>
            <p:ph type="dt" sz="half" idx="10"/>
          </p:nvPr>
        </p:nvSpPr>
        <p:spPr/>
        <p:txBody>
          <a:bodyPr/>
          <a:lstStyle/>
          <a:p>
            <a:fld id="{BAFF93D3-45A7-4404-BC60-EDEB72A51592}"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dirty="0" smtClean="0">
                <a:solidFill>
                  <a:srgbClr val="FF0000"/>
                </a:solidFill>
              </a:rPr>
              <a:t> </a:t>
            </a:r>
            <a:r>
              <a:rPr lang="tr-TR" dirty="0">
                <a:solidFill>
                  <a:srgbClr val="FF0000"/>
                </a:solidFill>
              </a:rPr>
              <a:t>g) </a:t>
            </a:r>
            <a:r>
              <a:rPr lang="tr-TR" b="1" dirty="0">
                <a:solidFill>
                  <a:srgbClr val="FF0000"/>
                </a:solidFill>
              </a:rPr>
              <a:t>(Değişik: 1/3/2014-6528/9 md.)</a:t>
            </a:r>
            <a:r>
              <a:rPr lang="tr-TR" dirty="0">
                <a:solidFill>
                  <a:srgbClr val="FF0000"/>
                </a:solidFill>
              </a:rPr>
              <a:t> </a:t>
            </a:r>
            <a:endParaRPr lang="tr-TR" dirty="0" smtClean="0">
              <a:solidFill>
                <a:srgbClr val="FF0000"/>
              </a:solidFill>
            </a:endParaRPr>
          </a:p>
          <a:p>
            <a:pPr algn="l"/>
            <a:r>
              <a:rPr lang="tr-TR" dirty="0" smtClean="0">
                <a:solidFill>
                  <a:srgbClr val="FF0000"/>
                </a:solidFill>
              </a:rPr>
              <a:t>Çeşitli </a:t>
            </a:r>
            <a:r>
              <a:rPr lang="tr-TR" dirty="0">
                <a:solidFill>
                  <a:srgbClr val="FF0000"/>
                </a:solidFill>
              </a:rPr>
              <a:t>kurslar: </a:t>
            </a:r>
            <a:r>
              <a:rPr lang="tr-TR" dirty="0"/>
              <a:t>Ortaöğretime veya yükseköğretime giriş sınavlarına hazırlık niteliğinde olmamak kaydıyla, kişilerin sosyal, sanatsal, sportif, kültürel ve mesleki alanlarda bilgi, beceri, dil, yetenek ve deneyimlerini geliştirmek, isteklerine göre serbest zamanlarını değerlendirmek amacıyla faaliyet gösteren özel öğretim kurumlarını,</a:t>
            </a:r>
          </a:p>
          <a:p>
            <a:pPr algn="l"/>
            <a:endParaRPr lang="tr-TR" sz="4000" dirty="0"/>
          </a:p>
        </p:txBody>
      </p:sp>
      <p:sp>
        <p:nvSpPr>
          <p:cNvPr id="4" name="3 Veri Yer Tutucusu"/>
          <p:cNvSpPr>
            <a:spLocks noGrp="1"/>
          </p:cNvSpPr>
          <p:nvPr>
            <p:ph type="dt" sz="half" idx="10"/>
          </p:nvPr>
        </p:nvSpPr>
        <p:spPr/>
        <p:txBody>
          <a:bodyPr/>
          <a:lstStyle/>
          <a:p>
            <a:fld id="{CEB0163A-C3C1-4978-B610-582EA81024FD}"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dirty="0" smtClean="0">
                <a:solidFill>
                  <a:srgbClr val="FF0000"/>
                </a:solidFill>
              </a:rPr>
              <a:t> </a:t>
            </a:r>
            <a:r>
              <a:rPr lang="tr-TR" dirty="0">
                <a:solidFill>
                  <a:srgbClr val="FF0000"/>
                </a:solidFill>
              </a:rPr>
              <a:t>h) Özel eğitim okulu: </a:t>
            </a:r>
            <a:r>
              <a:rPr lang="tr-TR" dirty="0"/>
              <a:t>Özel eğitim gerektiren bireylere hizmet veren, özel olarak yetiştirilmiş personelin bulunduğu, geliştirilmiş eğitim programlarının uygulandığı özel öğretim kurumunu, </a:t>
            </a:r>
          </a:p>
          <a:p>
            <a:pPr algn="l"/>
            <a:r>
              <a:rPr lang="tr-TR" dirty="0">
                <a:solidFill>
                  <a:srgbClr val="FF0000"/>
                </a:solidFill>
              </a:rPr>
              <a:t>i) Motorlu taşıt sürücüleri kursu: </a:t>
            </a:r>
            <a:r>
              <a:rPr lang="tr-TR" dirty="0"/>
              <a:t>Motorlu taşıt sürücüsü yetiştirerek sınav sonucu sertifika veren ve trafikle ilgili eğitim-öğretim yaptıran özel öğretim kurumlarını, </a:t>
            </a:r>
          </a:p>
          <a:p>
            <a:pPr algn="l"/>
            <a:endParaRPr lang="tr-TR" dirty="0"/>
          </a:p>
        </p:txBody>
      </p:sp>
      <p:sp>
        <p:nvSpPr>
          <p:cNvPr id="4" name="3 Veri Yer Tutucusu"/>
          <p:cNvSpPr>
            <a:spLocks noGrp="1"/>
          </p:cNvSpPr>
          <p:nvPr>
            <p:ph type="dt" sz="half" idx="10"/>
          </p:nvPr>
        </p:nvSpPr>
        <p:spPr/>
        <p:txBody>
          <a:bodyPr/>
          <a:lstStyle/>
          <a:p>
            <a:fld id="{20962A89-5DF9-42FC-AB19-E83DE21CCFD1}"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32657"/>
            <a:ext cx="7772400" cy="1008111"/>
          </a:xfrm>
        </p:spPr>
        <p:txBody>
          <a:bodyPr>
            <a:normAutofit/>
          </a:bodyPr>
          <a:lstStyle/>
          <a:p>
            <a:r>
              <a:rPr lang="tr-TR" sz="4000" dirty="0" smtClean="0">
                <a:solidFill>
                  <a:srgbClr val="FF0000"/>
                </a:solidFill>
              </a:rPr>
              <a:t>TANIMLAR</a:t>
            </a:r>
            <a:r>
              <a:rPr lang="tr-TR" sz="4000" dirty="0" smtClean="0"/>
              <a:t> MADDE-2</a:t>
            </a:r>
            <a:endParaRPr lang="tr-TR" sz="4000" dirty="0"/>
          </a:p>
        </p:txBody>
      </p:sp>
      <p:sp>
        <p:nvSpPr>
          <p:cNvPr id="3" name="2 Alt Başlık"/>
          <p:cNvSpPr>
            <a:spLocks noGrp="1"/>
          </p:cNvSpPr>
          <p:nvPr>
            <p:ph type="subTitle" idx="1"/>
          </p:nvPr>
        </p:nvSpPr>
        <p:spPr>
          <a:xfrm>
            <a:off x="539552" y="1412776"/>
            <a:ext cx="8136904" cy="4824536"/>
          </a:xfrm>
        </p:spPr>
        <p:txBody>
          <a:bodyPr>
            <a:noAutofit/>
          </a:bodyPr>
          <a:lstStyle/>
          <a:p>
            <a:pPr algn="l"/>
            <a:r>
              <a:rPr lang="tr-TR" sz="4000" dirty="0" smtClean="0">
                <a:solidFill>
                  <a:srgbClr val="FF0000"/>
                </a:solidFill>
              </a:rPr>
              <a:t> </a:t>
            </a:r>
            <a:r>
              <a:rPr lang="tr-TR" sz="3600" dirty="0">
                <a:solidFill>
                  <a:srgbClr val="FF0000"/>
                </a:solidFill>
              </a:rPr>
              <a:t>j) </a:t>
            </a:r>
            <a:r>
              <a:rPr lang="tr-TR" sz="3600" b="1" dirty="0"/>
              <a:t>(Değişik: 1/3/2014-6528/9 md.)</a:t>
            </a:r>
            <a:r>
              <a:rPr lang="tr-TR" sz="3600" dirty="0"/>
              <a:t> </a:t>
            </a:r>
            <a:r>
              <a:rPr lang="tr-TR" sz="3600" dirty="0">
                <a:solidFill>
                  <a:srgbClr val="FF0000"/>
                </a:solidFill>
              </a:rPr>
              <a:t>Öğrenci etüt eğitim merkezi: </a:t>
            </a:r>
            <a:r>
              <a:rPr lang="tr-TR" sz="3600" dirty="0"/>
              <a:t>On iki yaş ve altındaki öğrencilerin, derslerine çalışmalarına, ödev ve projelerini yapmalarına yardımcı olmak; ilgi, istek ve yetenekleri doğrultusunda sosyal, sanatsal, sportif ve kültürel faaliyetler yürütmek üzere kurulan özel öğretim kurumlarını,</a:t>
            </a:r>
          </a:p>
          <a:p>
            <a:pPr algn="l"/>
            <a:endParaRPr lang="tr-TR" sz="4000" dirty="0"/>
          </a:p>
        </p:txBody>
      </p:sp>
      <p:sp>
        <p:nvSpPr>
          <p:cNvPr id="4" name="3 Veri Yer Tutucusu"/>
          <p:cNvSpPr>
            <a:spLocks noGrp="1"/>
          </p:cNvSpPr>
          <p:nvPr>
            <p:ph type="dt" sz="half" idx="10"/>
          </p:nvPr>
        </p:nvSpPr>
        <p:spPr/>
        <p:txBody>
          <a:bodyPr/>
          <a:lstStyle/>
          <a:p>
            <a:fld id="{E77D78D8-5531-46A9-88FB-5B033C8DE8C7}" type="datetime1">
              <a:rPr lang="tr-TR" smtClean="0"/>
              <a:t>07.07.2016</a:t>
            </a:fld>
            <a:endParaRPr lang="tr-TR"/>
          </a:p>
        </p:txBody>
      </p:sp>
      <p:sp>
        <p:nvSpPr>
          <p:cNvPr id="5" name="4 Slayt Numarası Yer Tutucusu"/>
          <p:cNvSpPr>
            <a:spLocks noGrp="1"/>
          </p:cNvSpPr>
          <p:nvPr>
            <p:ph type="sldNum" sz="quarter" idx="12"/>
          </p:nvPr>
        </p:nvSpPr>
        <p:spPr/>
        <p:txBody>
          <a:bodyPr/>
          <a:lstStyle/>
          <a:p>
            <a:fld id="{7BDC01A0-1908-4DF6-BDD5-44FDDCFFF6E3}" type="slidenum">
              <a:rPr lang="tr-TR" smtClean="0"/>
              <a:pPr/>
              <a:t>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2428</Words>
  <Application>Microsoft Office PowerPoint</Application>
  <PresentationFormat>Ekran Gösterisi (4:3)</PresentationFormat>
  <Paragraphs>255</Paragraphs>
  <Slides>42</Slides>
  <Notes>0</Notes>
  <HiddenSlides>0</HiddenSlides>
  <MMClips>0</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Ofis Teması</vt:lpstr>
      <vt:lpstr>Slayt 1</vt:lpstr>
      <vt:lpstr>AMAÇ  MADDE-1</vt:lpstr>
      <vt:lpstr> KAPSAM MADDE-1</vt:lpstr>
      <vt:lpstr>TANIMLAR MADDE-2</vt:lpstr>
      <vt:lpstr>TANIMLAR MADDE-2</vt:lpstr>
      <vt:lpstr>TANIMLAR MADDE-2</vt:lpstr>
      <vt:lpstr>TANIMLAR MADDE-2</vt:lpstr>
      <vt:lpstr>TANIMLAR MADDE-2</vt:lpstr>
      <vt:lpstr>TANIMLAR MADDE-2</vt:lpstr>
      <vt:lpstr>TANIMLAR MADDE-2</vt:lpstr>
      <vt:lpstr>TANIMLAR MADDE-2</vt:lpstr>
      <vt:lpstr>TANIMLAR MADDE-2</vt:lpstr>
      <vt:lpstr>KURUM AÇMA:  MADDE-3</vt:lpstr>
      <vt:lpstr>KURUM AÇMA:  MADDE-3</vt:lpstr>
      <vt:lpstr>KURUM AÇMA:  MADDE-3</vt:lpstr>
      <vt:lpstr>KURUM AÇMA:  MADDE-3</vt:lpstr>
      <vt:lpstr>KURUM AÇMA:  MADDE-3</vt:lpstr>
      <vt:lpstr>KURUM AÇMA:  MADDE-3</vt:lpstr>
      <vt:lpstr>KURUM AÇMA:  MADDE-3</vt:lpstr>
      <vt:lpstr>KURUCU/KURUCU TEMSİLCİSİNİN NİTELİKLERİ VE KURUM BİNALARI  MADDE-4</vt:lpstr>
      <vt:lpstr>KURUCU/KURUCU TEMSİLCİSİNİN NİTELİKLERİ VE KURUM BİNALARI  MADDE-4</vt:lpstr>
      <vt:lpstr>KURUCU/KURUCU TEMSİLCİSİNİN NİTELİKLERİ VE KURUM BİNALARI  MADDE-4</vt:lpstr>
      <vt:lpstr>MİLLETLERARASI ÖZEL ÖĞRETİM KURUMLARI, YABANCI OKULLAR VE AZINLIK OKULLARI MADDE-5</vt:lpstr>
      <vt:lpstr>MİLLETLERARASI ÖZEL ÖĞRETİM KURUMLARI, YABANCI OKULLAR VE AZINLIK OKULLARI MADDE-5</vt:lpstr>
      <vt:lpstr>MİLLETLERARASI ÖZEL ÖĞRETİM KURUMLARI, YABANCI OKULLAR VE AZINLIK OKULLARI MADDE-5</vt:lpstr>
      <vt:lpstr>MİLLETLERARASI ÖZEL ÖĞRETİM KURUMLARI, YABANCI OKULLAR VE AZINLIK OKULLARI MADDE-5</vt:lpstr>
      <vt:lpstr>MİLLETLERARASI ÖZEL ÖĞRETİM KURUMLARI, YABANCI OKULLAR VE AZINLIK OKULLARI MADDE-5</vt:lpstr>
      <vt:lpstr>MİLLETLERARASI ÖZEL ÖĞRETİM KURUMLARI, YABANCI OKULLAR VE AZINLIK OKULLARI MADDE-5</vt:lpstr>
      <vt:lpstr>MİLLETLERARASI ÖZEL ÖĞRETİM KURUMLARI, YABANCI OKULLAR VE AZINLIK OKULLARI MADDE-5</vt:lpstr>
      <vt:lpstr>EĞİTİM – ÖĞRETİM  VE KURUMLARIN YÖNETİMİ MADDE-6</vt:lpstr>
      <vt:lpstr>EĞİTİM – ÖĞRETİM  VE KURUMLARIN YÖNETİMİ MADDE-6</vt:lpstr>
      <vt:lpstr>EĞİTİM – ÖĞRETİM  VE KURUMLARIN YÖNETİMİ MADDE-6</vt:lpstr>
      <vt:lpstr>PERSONEL İŞLERİ MADDE-8</vt:lpstr>
      <vt:lpstr>PERSONEL İŞLERİ MADDE-8</vt:lpstr>
      <vt:lpstr>PERSONEL İŞLERİ MADDE-8</vt:lpstr>
      <vt:lpstr>PERSONEL İŞLERİ MADDE-8</vt:lpstr>
      <vt:lpstr>PERSONEL İŞLERİ MADDE-8</vt:lpstr>
      <vt:lpstr>PERSONEL İŞLERİ MADDE-8</vt:lpstr>
      <vt:lpstr>PERSONEL İŞLERİ MADDE-8</vt:lpstr>
      <vt:lpstr>PERSONEL İŞLERİ MADDE-8</vt:lpstr>
      <vt:lpstr>PERSONEL İŞLERİ MADDE-8</vt:lpstr>
      <vt:lpstr>   İLGİNİZE TEŞEKKÜR EDER BAŞARILAR DİLERİM  ARİF DEDE EĞİTİM UZMANI www.arifdede.info dedearif@mynet.com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6</cp:revision>
  <dcterms:created xsi:type="dcterms:W3CDTF">2016-07-06T14:21:11Z</dcterms:created>
  <dcterms:modified xsi:type="dcterms:W3CDTF">2016-07-06T21:49:00Z</dcterms:modified>
</cp:coreProperties>
</file>